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4163" r:id="rId4"/>
  </p:sldMasterIdLst>
  <p:notesMasterIdLst>
    <p:notesMasterId r:id="rId27"/>
  </p:notesMasterIdLst>
  <p:handoutMasterIdLst>
    <p:handoutMasterId r:id="rId28"/>
  </p:handoutMasterIdLst>
  <p:sldIdLst>
    <p:sldId id="321" r:id="rId5"/>
    <p:sldId id="414" r:id="rId6"/>
    <p:sldId id="615" r:id="rId7"/>
    <p:sldId id="631" r:id="rId8"/>
    <p:sldId id="616" r:id="rId9"/>
    <p:sldId id="617" r:id="rId10"/>
    <p:sldId id="566" r:id="rId11"/>
    <p:sldId id="532" r:id="rId12"/>
    <p:sldId id="466" r:id="rId13"/>
    <p:sldId id="618" r:id="rId14"/>
    <p:sldId id="619" r:id="rId15"/>
    <p:sldId id="629" r:id="rId16"/>
    <p:sldId id="632" r:id="rId17"/>
    <p:sldId id="633" r:id="rId18"/>
    <p:sldId id="634" r:id="rId19"/>
    <p:sldId id="635" r:id="rId20"/>
    <p:sldId id="627" r:id="rId21"/>
    <p:sldId id="628" r:id="rId22"/>
    <p:sldId id="623" r:id="rId23"/>
    <p:sldId id="624" r:id="rId24"/>
    <p:sldId id="440" r:id="rId25"/>
    <p:sldId id="630" r:id="rId2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6" userDrawn="1">
          <p15:clr>
            <a:srgbClr val="A4A3A4"/>
          </p15:clr>
        </p15:guide>
        <p15:guide id="2" pos="100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7AFC86-4BED-ACD5-29F0-D8D55F0303C7}" name="Deborah Rogoff-Ezra" initials="DRE" userId="S::drogoffezra@placeworks.com::51688e95-ee56-4330-bf80-3791714c309d" providerId="AD"/>
  <p188:author id="{AFA512B3-50EB-1275-BC61-093B84BB756A}" name="Lindsey Klein" initials="LK" userId="S::lklein@placeworks.com::34f48d0c-573a-4566-a5b2-a741f8212e2d" providerId="AD"/>
  <p188:author id="{3CAAE3C0-3749-B754-DBC1-5141512BAE77}" name="Torina Wilson" initials="TW" userId="S::twilson@placeworks.com::b74d0c27-4a0f-4529-8dd2-6069a30c149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ie Grant" initials="SG" lastIdx="1" clrIdx="0"/>
  <p:cmAuthor id="2" name="Susie Grant" initials="SG [2]" lastIdx="1" clrIdx="1"/>
  <p:cmAuthor id="3" name="Susie Grant" initials="SG [3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981B"/>
    <a:srgbClr val="0095D3"/>
    <a:srgbClr val="3370B7"/>
    <a:srgbClr val="F05B22"/>
    <a:srgbClr val="007DC5"/>
    <a:srgbClr val="EAEAE7"/>
    <a:srgbClr val="C1DAA2"/>
    <a:srgbClr val="90C226"/>
    <a:srgbClr val="0086D3"/>
    <a:srgbClr val="0D0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5" autoAdjust="0"/>
    <p:restoredTop sz="85929" autoAdjust="0"/>
  </p:normalViewPr>
  <p:slideViewPr>
    <p:cSldViewPr snapToGrid="0" snapToObjects="1">
      <p:cViewPr varScale="1">
        <p:scale>
          <a:sx n="96" d="100"/>
          <a:sy n="96" d="100"/>
        </p:scale>
        <p:origin x="828" y="84"/>
      </p:cViewPr>
      <p:guideLst>
        <p:guide orient="horz" pos="4056"/>
        <p:guide pos="1008"/>
      </p:guideLst>
    </p:cSldViewPr>
  </p:slideViewPr>
  <p:outlineViewPr>
    <p:cViewPr>
      <p:scale>
        <a:sx n="33" d="100"/>
        <a:sy n="33" d="100"/>
      </p:scale>
      <p:origin x="0" y="-41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4C041ED4-3D88-4603-8023-CD8658F64A6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772CEBAC-1FBC-4D16-94C9-656C42B8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08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0C99AF8B-3C5D-4645-A0CA-206FF78AE67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67BC1D37-6D1D-E640-A4FD-B5733E87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15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 </a:t>
            </a:r>
            <a:r>
              <a:rPr lang="en-US"/>
              <a:t>printing direction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57944-E946-4A0B-8FCD-082C24F46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8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13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 </a:t>
            </a:r>
            <a:r>
              <a:rPr lang="en-US"/>
              <a:t>printing direction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57944-E946-4A0B-8FCD-082C24F46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1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99000">
              <a:srgbClr val="0095D3"/>
            </a:gs>
            <a:gs pos="31000">
              <a:srgbClr val="3370B7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477" b="18694"/>
          <a:stretch/>
        </p:blipFill>
        <p:spPr>
          <a:xfrm>
            <a:off x="-1" y="0"/>
            <a:ext cx="12192000" cy="613129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1" y="5382187"/>
            <a:ext cx="12192000" cy="1498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7978"/>
            <a:ext cx="4230871" cy="4245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35" y="2986778"/>
            <a:ext cx="9829875" cy="919475"/>
          </a:xfrm>
        </p:spPr>
        <p:txBody>
          <a:bodyPr lIns="0" anchor="t" anchorCtr="0">
            <a:noAutofit/>
          </a:bodyPr>
          <a:lstStyle>
            <a:lvl1pPr algn="l"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98" y="4050833"/>
            <a:ext cx="9765138" cy="1096899"/>
          </a:xfrm>
        </p:spPr>
        <p:txBody>
          <a:bodyPr lIns="0" anchor="t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A5C007A-003C-4128-A4A8-CA8CEF1FF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8A256513-9A8B-6A41-AD25-5B1EF860E2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unnel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2" r="12477" b="9120"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3919" y="9946"/>
            <a:ext cx="11448078" cy="6857998"/>
          </a:xfrm>
          <a:prstGeom prst="rect">
            <a:avLst/>
          </a:prstGeom>
          <a:gradFill>
            <a:gsLst>
              <a:gs pos="73000">
                <a:schemeClr val="tx1">
                  <a:alpha val="41000"/>
                </a:schemeClr>
              </a:gs>
              <a:gs pos="6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701628"/>
            <a:ext cx="10807194" cy="881270"/>
          </a:xfrm>
        </p:spPr>
        <p:txBody>
          <a:bodyPr>
            <a:normAutofit/>
          </a:bodyPr>
          <a:lstStyle>
            <a:lvl1pPr>
              <a:defRPr sz="4600" baseline="0">
                <a:solidFill>
                  <a:srgbClr val="0086D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726" y="1809875"/>
            <a:ext cx="8596668" cy="1713290"/>
          </a:xfrm>
        </p:spPr>
        <p:txBody>
          <a:bodyPr>
            <a:spAutoFit/>
          </a:bodyPr>
          <a:lstStyle>
            <a:lvl1pPr marL="342900" indent="-34290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742950" indent="-28575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22860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743919" cy="6857999"/>
          </a:xfrm>
          <a:prstGeom prst="rect">
            <a:avLst/>
          </a:prstGeom>
          <a:gradFill>
            <a:gsLst>
              <a:gs pos="96000">
                <a:srgbClr val="3370B7"/>
              </a:gs>
              <a:gs pos="0">
                <a:srgbClr val="0095D3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5D3"/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0749D96-02E2-4D3E-A773-2E097491FC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A256513-9A8B-6A41-AD25-5B1EF860E2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701628"/>
            <a:ext cx="10807194" cy="88127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spcBef>
                <a:spcPct val="0"/>
              </a:spcBef>
              <a:buNone/>
              <a:defRPr lang="en-US" sz="4600" b="0" i="0" kern="1200" baseline="0" dirty="0">
                <a:solidFill>
                  <a:srgbClr val="0086D3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2726" y="1809875"/>
            <a:ext cx="7493868" cy="3880772"/>
          </a:xfrm>
        </p:spPr>
        <p:txBody>
          <a:bodyPr/>
          <a:lstStyle>
            <a:lvl1pPr marL="342900" indent="-342900">
              <a:defRPr lang="en-US" sz="1800" kern="1200" smtClean="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742950" indent="-285750">
              <a:defRPr lang="en-US" sz="1600" kern="1200" dirty="0" smtClean="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</a:lstStyle>
          <a:p>
            <a:pPr marL="342900" lvl="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2"/>
              </a:buBlip>
            </a:pPr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743919" cy="6857999"/>
          </a:xfrm>
          <a:prstGeom prst="rect">
            <a:avLst/>
          </a:prstGeom>
          <a:gradFill>
            <a:gsLst>
              <a:gs pos="96000">
                <a:srgbClr val="3370B7"/>
              </a:gs>
              <a:gs pos="0">
                <a:srgbClr val="0095D3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5D3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1B424BD-CDF8-4B7E-B418-C1DC5044F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8A256513-9A8B-6A41-AD25-5B1EF860E2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99000">
              <a:srgbClr val="0095D3"/>
            </a:gs>
            <a:gs pos="31000">
              <a:srgbClr val="3370B7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2" r="12477" b="9120"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145" y="2577141"/>
            <a:ext cx="8596668" cy="1826581"/>
          </a:xfrm>
        </p:spPr>
        <p:txBody>
          <a:bodyPr anchor="b">
            <a:noAutofit/>
          </a:bodyPr>
          <a:lstStyle>
            <a:lvl1pPr algn="l">
              <a:defRPr sz="6000" b="0" cap="none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1145" y="4744016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3572"/>
            <a:ext cx="6859975" cy="6470542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H="1" flipV="1">
            <a:off x="3006811" y="4522573"/>
            <a:ext cx="9191130" cy="289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E826DB0-25EB-47FE-9CE5-DCC519FBFC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8A256513-9A8B-6A41-AD25-5B1EF860E2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947530"/>
            <a:ext cx="10807194" cy="8812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05125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18"/>
              </a:buBlip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256513-9A8B-6A41-AD25-5B1EF860E2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1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7" r:id="rId3"/>
    <p:sldLayoutId id="2147484166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6" r:id="rId13"/>
    <p:sldLayoutId id="2147484177" r:id="rId14"/>
    <p:sldLayoutId id="2147484178" r:id="rId15"/>
    <p:sldLayoutId id="214748417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600" b="0" i="0" kern="1200" baseline="0">
          <a:solidFill>
            <a:srgbClr val="3370B7"/>
          </a:solidFill>
          <a:latin typeface="Avenir Book" charset="0"/>
          <a:ea typeface="Avenir Book" charset="0"/>
          <a:cs typeface="Avenir Book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0086D3"/>
        </a:buClr>
        <a:buSzPct val="100000"/>
        <a:buFontTx/>
        <a:buBlip>
          <a:blip r:embed="rId18"/>
        </a:buBlip>
        <a:defRPr lang="en-US" sz="1800" kern="1200" dirty="0" smtClean="0">
          <a:solidFill>
            <a:schemeClr val="tx1"/>
          </a:solidFill>
          <a:latin typeface="Avenir LT Std 55 Roman" charset="0"/>
          <a:ea typeface="Avenir LT Std 55 Roman" charset="0"/>
          <a:cs typeface="Avenir LT Std 55 Roman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 typeface="Wingdings 3" charset="2"/>
        <a:buChar char=""/>
        <a:defRPr lang="en-US" sz="1600" kern="1200" dirty="0" smtClean="0">
          <a:solidFill>
            <a:schemeClr val="tx1"/>
          </a:solidFill>
          <a:latin typeface="Avenir LT Std 55 Roman" charset="0"/>
          <a:ea typeface="Avenir LT Std 55 Roman" charset="0"/>
          <a:cs typeface="Avenir LT Std 55 Roman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Avenir LT Std 55 Roman" charset="0"/>
          <a:ea typeface="Avenir LT Std 55 Roman" charset="0"/>
          <a:cs typeface="Avenir LT Std 55 Roman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venir LT Std 55 Roman" charset="0"/>
          <a:ea typeface="Avenir LT Std 55 Roman" charset="0"/>
          <a:cs typeface="Avenir LT Std 55 Roman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venir LT Std 55 Roman" charset="0"/>
          <a:ea typeface="Avenir LT Std 55 Roman" charset="0"/>
          <a:cs typeface="Avenir LT Std 55 Roman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8"/>
          <p:cNvSpPr txBox="1">
            <a:spLocks/>
          </p:cNvSpPr>
          <p:nvPr/>
        </p:nvSpPr>
        <p:spPr>
          <a:xfrm>
            <a:off x="1200166" y="606029"/>
            <a:ext cx="10184167" cy="2458544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80000"/>
              </a:lnSpc>
            </a:pPr>
            <a:r>
              <a:rPr lang="en-US" sz="6000" dirty="0">
                <a:latin typeface="Avenir LT Std 55 Roman" charset="0"/>
                <a:ea typeface="Avenir LT Std 55 Roman" charset="0"/>
                <a:cs typeface="Avenir LT Std 55 Roman" charset="0"/>
              </a:rPr>
              <a:t>Action Plan and </a:t>
            </a:r>
          </a:p>
          <a:p>
            <a:pPr>
              <a:lnSpc>
                <a:spcPct val="80000"/>
              </a:lnSpc>
            </a:pPr>
            <a:r>
              <a:rPr lang="en-US" sz="6000" dirty="0">
                <a:latin typeface="Avenir LT Std 55 Roman" charset="0"/>
                <a:ea typeface="Avenir LT Std 55 Roman" charset="0"/>
                <a:cs typeface="Avenir LT Std 55 Roman" charset="0"/>
              </a:rPr>
              <a:t>Countywide Transportation Plan Update</a:t>
            </a:r>
          </a:p>
          <a:p>
            <a:pPr>
              <a:lnSpc>
                <a:spcPct val="80000"/>
              </a:lnSpc>
            </a:pPr>
            <a:endParaRPr lang="en-US" sz="6000" dirty="0">
              <a:latin typeface="Avenir LT Std 55 Roman" charset="0"/>
              <a:ea typeface="Avenir LT Std 55 Roman" charset="0"/>
              <a:cs typeface="Avenir LT Std 55 Roman" charset="0"/>
            </a:endParaRPr>
          </a:p>
          <a:p>
            <a:pPr>
              <a:lnSpc>
                <a:spcPct val="80000"/>
              </a:lnSpc>
            </a:pPr>
            <a:r>
              <a:rPr lang="en-US" sz="4000" dirty="0">
                <a:latin typeface="Avenir LT Std 55 Roman" charset="0"/>
                <a:ea typeface="Avenir LT Std 55 Roman" charset="0"/>
                <a:cs typeface="Avenir LT Std 55 Roman" charset="0"/>
              </a:rPr>
              <a:t>TRANSPAC  --  TAC Meeting 5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latin typeface="Avenir LT Std 55 Roman" charset="0"/>
                <a:ea typeface="Avenir LT Std 55 Roman" charset="0"/>
                <a:cs typeface="Avenir LT Std 55 Roman" charset="0"/>
              </a:rPr>
              <a:t>October 27, 2022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741" y="5601730"/>
            <a:ext cx="3748592" cy="11629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1EB1C-D8D1-46A2-8EAC-69E8BBF6C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9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58312"/>
          </a:xfrm>
        </p:spPr>
        <p:txBody>
          <a:bodyPr>
            <a:normAutofit/>
          </a:bodyPr>
          <a:lstStyle/>
          <a:p>
            <a:r>
              <a:rPr lang="en-US" sz="4900" dirty="0"/>
              <a:t>Chapters 5 through 11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5" y="1194927"/>
            <a:ext cx="6455995" cy="5128052"/>
          </a:xfrm>
        </p:spPr>
        <p:txBody>
          <a:bodyPr>
            <a:noAutofit/>
          </a:bodyPr>
          <a:lstStyle/>
          <a:p>
            <a:pPr marL="457200" indent="-457200"/>
            <a:r>
              <a:rPr lang="en-US" sz="3200" dirty="0"/>
              <a:t>Chapter 5: Transit </a:t>
            </a:r>
          </a:p>
          <a:p>
            <a:pPr marL="457200" indent="-457200"/>
            <a:r>
              <a:rPr lang="en-US" sz="3200" dirty="0"/>
              <a:t>Chapter 6: Active Transportation </a:t>
            </a:r>
          </a:p>
          <a:p>
            <a:pPr marL="457200" indent="-457200"/>
            <a:r>
              <a:rPr lang="en-US" sz="3200" dirty="0"/>
              <a:t>Chapter 7: Roadways </a:t>
            </a:r>
          </a:p>
          <a:p>
            <a:pPr marL="457200" indent="-457200"/>
            <a:r>
              <a:rPr lang="en-US" sz="3200" dirty="0"/>
              <a:t>Chapter 8: Safety </a:t>
            </a:r>
          </a:p>
          <a:p>
            <a:pPr marL="457200" indent="-457200"/>
            <a:r>
              <a:rPr lang="en-US" sz="3200" dirty="0"/>
              <a:t>Chapter 9: Equity </a:t>
            </a:r>
          </a:p>
          <a:p>
            <a:pPr marL="457200" indent="-457200"/>
            <a:r>
              <a:rPr lang="en-US" sz="3200" dirty="0"/>
              <a:t>Chapter 10: Climate Change</a:t>
            </a:r>
          </a:p>
          <a:p>
            <a:pPr marL="457200" indent="-457200"/>
            <a:r>
              <a:rPr lang="en-US" sz="3200" dirty="0"/>
              <a:t>Chapter 11: Innovation and Technology</a:t>
            </a:r>
            <a:endParaRPr lang="en-US" sz="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9702D-A228-C706-8512-6AF9A2289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2133251"/>
            <a:ext cx="3894000" cy="2591497"/>
          </a:xfrm>
          <a:prstGeom prst="rect">
            <a:avLst/>
          </a:prstGeom>
          <a:noFill/>
          <a:ln w="73025" cmpd="thinThick">
            <a:solidFill>
              <a:srgbClr val="9C4918"/>
            </a:solidFill>
          </a:ln>
        </p:spPr>
      </p:pic>
    </p:spTree>
    <p:extLst>
      <p:ext uri="{BB962C8B-B14F-4D97-AF65-F5344CB8AC3E}">
        <p14:creationId xmlns:p14="http://schemas.microsoft.com/office/powerpoint/2010/main" val="305028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58312"/>
          </a:xfrm>
        </p:spPr>
        <p:txBody>
          <a:bodyPr>
            <a:normAutofit/>
          </a:bodyPr>
          <a:lstStyle/>
          <a:p>
            <a:r>
              <a:rPr lang="en-US" sz="4900" dirty="0"/>
              <a:t>Chapters 5 through 11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6" y="1194927"/>
            <a:ext cx="6742946" cy="3525354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3200" dirty="0"/>
              <a:t>Each chapter includes:</a:t>
            </a:r>
          </a:p>
          <a:p>
            <a:pPr marL="857250" lvl="1" indent="-457200"/>
            <a:r>
              <a:rPr lang="en-US" sz="3200" dirty="0"/>
              <a:t>RTOs </a:t>
            </a:r>
          </a:p>
          <a:p>
            <a:pPr marL="857250" lvl="1" indent="-457200"/>
            <a:r>
              <a:rPr lang="en-US" sz="3200" dirty="0"/>
              <a:t>Actions</a:t>
            </a:r>
          </a:p>
          <a:p>
            <a:pPr marL="457200" indent="-457200"/>
            <a:r>
              <a:rPr lang="en-US" sz="3400" dirty="0"/>
              <a:t>Appendix will list responsible parties and timing</a:t>
            </a:r>
            <a:endParaRPr lang="en-US" sz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95CF17D-C0A9-C0F8-59E5-07178B5BF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7"/>
          <a:stretch/>
        </p:blipFill>
        <p:spPr bwMode="auto">
          <a:xfrm>
            <a:off x="7272282" y="1761066"/>
            <a:ext cx="4749718" cy="2778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3066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58312"/>
          </a:xfrm>
        </p:spPr>
        <p:txBody>
          <a:bodyPr>
            <a:normAutofit/>
          </a:bodyPr>
          <a:lstStyle/>
          <a:p>
            <a:r>
              <a:rPr lang="en-US" sz="4900" dirty="0"/>
              <a:t>Transit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5" y="1306140"/>
            <a:ext cx="7546131" cy="48202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Transit Mode Share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i="1" dirty="0">
                <a:solidFill>
                  <a:schemeClr val="tx2"/>
                </a:solidFill>
              </a:rPr>
              <a:t>Mode Share to/from BART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Transit Trip Time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High Quality Transit Access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i="1" dirty="0">
                <a:solidFill>
                  <a:schemeClr val="tx2"/>
                </a:solidFill>
              </a:rPr>
              <a:t>Paratransit Access</a:t>
            </a:r>
          </a:p>
          <a:p>
            <a:pPr marL="457200" indent="-457200"/>
            <a:endParaRPr lang="en-US" sz="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30A070-6C35-C731-4B43-15E3EEBEDA80}"/>
              </a:ext>
            </a:extLst>
          </p:cNvPr>
          <p:cNvSpPr txBox="1"/>
          <p:nvPr/>
        </p:nvSpPr>
        <p:spPr>
          <a:xfrm>
            <a:off x="1003659" y="6485684"/>
            <a:ext cx="4903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Italics = new RTO added after the Round 4 TAC meeting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209DA1-25F3-2FA3-D5A4-53401FFF6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401" y="1585608"/>
            <a:ext cx="4837126" cy="321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1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58312"/>
          </a:xfrm>
        </p:spPr>
        <p:txBody>
          <a:bodyPr>
            <a:normAutofit/>
          </a:bodyPr>
          <a:lstStyle/>
          <a:p>
            <a:r>
              <a:rPr lang="en-US" sz="4900" dirty="0"/>
              <a:t>Active Transportation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6" y="1306140"/>
            <a:ext cx="4811346" cy="48202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Active Transportation Mode Share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Low Stress Bike Network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Unprotected Trail Crossings</a:t>
            </a:r>
          </a:p>
          <a:p>
            <a:pPr marL="457200" indent="-457200"/>
            <a:endParaRPr lang="en-US" sz="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 descr="A person riding a bicycle on a road&#10;&#10;Description automatically generated with low confidence">
            <a:extLst>
              <a:ext uri="{FF2B5EF4-FFF2-40B4-BE49-F238E27FC236}">
                <a16:creationId xmlns:a16="http://schemas.microsoft.com/office/drawing/2014/main" id="{E54B3D0F-892B-922B-1064-5DA52697B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/>
          <a:stretch/>
        </p:blipFill>
        <p:spPr bwMode="auto">
          <a:xfrm>
            <a:off x="7044266" y="1557655"/>
            <a:ext cx="4572000" cy="2839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9393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58312"/>
          </a:xfrm>
        </p:spPr>
        <p:txBody>
          <a:bodyPr>
            <a:normAutofit/>
          </a:bodyPr>
          <a:lstStyle/>
          <a:p>
            <a:r>
              <a:rPr lang="en-US" sz="4900" dirty="0"/>
              <a:t>Roadways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5" y="1306140"/>
            <a:ext cx="7546131" cy="48202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Freeway Delay Index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Freeway Buffer Index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Intersection LOS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Roadway Segment LOS</a:t>
            </a:r>
          </a:p>
          <a:p>
            <a:pPr marL="457200" indent="-457200"/>
            <a:endParaRPr lang="en-US" sz="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DA3DB-F51A-7C11-E270-039DF3E65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"/>
          <a:stretch/>
        </p:blipFill>
        <p:spPr bwMode="auto">
          <a:xfrm>
            <a:off x="6370341" y="1306140"/>
            <a:ext cx="5651659" cy="4023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9145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58312"/>
          </a:xfrm>
        </p:spPr>
        <p:txBody>
          <a:bodyPr>
            <a:normAutofit/>
          </a:bodyPr>
          <a:lstStyle/>
          <a:p>
            <a:r>
              <a:rPr lang="en-US" sz="4900" dirty="0"/>
              <a:t>Safety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5" y="1306140"/>
            <a:ext cx="5439995" cy="48202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KSI Collisions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Active Transportation Collisions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2"/>
                </a:solidFill>
              </a:rPr>
              <a:t>Active Transportation Collisions Near Schools</a:t>
            </a:r>
          </a:p>
          <a:p>
            <a:pPr marL="457200" indent="-457200"/>
            <a:endParaRPr lang="en-US" sz="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00C7486E-DE91-C74D-CA77-B5E34AB7B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b="4214"/>
          <a:stretch/>
        </p:blipFill>
        <p:spPr bwMode="auto">
          <a:xfrm>
            <a:off x="6383866" y="1306140"/>
            <a:ext cx="5371465" cy="3160244"/>
          </a:xfrm>
          <a:prstGeom prst="rect">
            <a:avLst/>
          </a:prstGeom>
          <a:ln w="73025" cmpd="thinThick">
            <a:solidFill>
              <a:srgbClr val="9C4918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2898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24C05-CD17-F807-C2F8-6913AA437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B693B-F26E-C773-ECC0-5E194F4E6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726" y="1582898"/>
            <a:ext cx="7989764" cy="469317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EPC Low Stress Bike Network Completion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Collisions in EPCs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EPC Job Access: Driving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EPC Job Access: Transit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EPC Access to High Quality Transit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0080A-7214-A2BA-BDEF-21F91A0F6B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A sign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FFCD99DF-7141-19DD-53DA-63343E6E2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546" y="1433234"/>
            <a:ext cx="3046642" cy="46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50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58312"/>
          </a:xfrm>
        </p:spPr>
        <p:txBody>
          <a:bodyPr>
            <a:normAutofit/>
          </a:bodyPr>
          <a:lstStyle/>
          <a:p>
            <a:r>
              <a:rPr lang="en-US" sz="4900" dirty="0"/>
              <a:t>Climate Change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5" y="1306140"/>
            <a:ext cx="7546131" cy="48202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Single-Occupant Vehicle (SOV) </a:t>
            </a:r>
            <a:br>
              <a:rPr lang="en-US" sz="3200" dirty="0"/>
            </a:br>
            <a:r>
              <a:rPr lang="en-US" sz="3200" dirty="0"/>
              <a:t>Mode Share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i="1" dirty="0"/>
              <a:t>Carpool Mode Share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Vehicle Miles Traveled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Greenhouse Gas (GHG) Emissions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Zero Emission Vehicles</a:t>
            </a:r>
          </a:p>
          <a:p>
            <a:pPr marL="457200" indent="-457200"/>
            <a:endParaRPr lang="en-US" sz="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2B33F-5F96-DA5C-9463-33500ACCB82C}"/>
              </a:ext>
            </a:extLst>
          </p:cNvPr>
          <p:cNvSpPr txBox="1"/>
          <p:nvPr/>
        </p:nvSpPr>
        <p:spPr>
          <a:xfrm>
            <a:off x="1003659" y="6485684"/>
            <a:ext cx="4903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Italics = new RTO added after the Round 4 TAC meeting </a:t>
            </a:r>
          </a:p>
        </p:txBody>
      </p:sp>
      <p:pic>
        <p:nvPicPr>
          <p:cNvPr id="5" name="Picture 4" descr="A parking meter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48F70989-D12C-8C63-59E7-E92BA0C143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r="24094"/>
          <a:stretch/>
        </p:blipFill>
        <p:spPr bwMode="auto">
          <a:xfrm>
            <a:off x="8760936" y="1479551"/>
            <a:ext cx="2870412" cy="4072309"/>
          </a:xfrm>
          <a:prstGeom prst="rect">
            <a:avLst/>
          </a:prstGeom>
          <a:ln w="73025" cmpd="thickThin">
            <a:solidFill>
              <a:srgbClr val="9C4918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4880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58312"/>
          </a:xfrm>
        </p:spPr>
        <p:txBody>
          <a:bodyPr>
            <a:normAutofit/>
          </a:bodyPr>
          <a:lstStyle/>
          <a:p>
            <a:r>
              <a:rPr lang="en-US" sz="4900" dirty="0"/>
              <a:t>Innovation and Technology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6" y="1306140"/>
            <a:ext cx="5304528" cy="48202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Signal Interconnection Project</a:t>
            </a:r>
            <a:endParaRPr lang="en-US" sz="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 descr="A bus driving down a road&#10;&#10;Description automatically generated with low confidence">
            <a:extLst>
              <a:ext uri="{FF2B5EF4-FFF2-40B4-BE49-F238E27FC236}">
                <a16:creationId xmlns:a16="http://schemas.microsoft.com/office/drawing/2014/main" id="{39AADF03-0253-9041-7768-B39DF3F26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33" y="1949134"/>
            <a:ext cx="4877859" cy="3252868"/>
          </a:xfrm>
          <a:prstGeom prst="rect">
            <a:avLst/>
          </a:prstGeom>
          <a:ln w="73025" cmpd="thinThick">
            <a:solidFill>
              <a:srgbClr val="E49E2C"/>
            </a:solidFill>
          </a:ln>
        </p:spPr>
      </p:pic>
    </p:spTree>
    <p:extLst>
      <p:ext uri="{BB962C8B-B14F-4D97-AF65-F5344CB8AC3E}">
        <p14:creationId xmlns:p14="http://schemas.microsoft.com/office/powerpoint/2010/main" val="1458987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58312"/>
          </a:xfrm>
        </p:spPr>
        <p:txBody>
          <a:bodyPr>
            <a:normAutofit/>
          </a:bodyPr>
          <a:lstStyle/>
          <a:p>
            <a:r>
              <a:rPr lang="en-US" sz="4900" dirty="0"/>
              <a:t>Chapter 12: Financial Outlook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6" y="1306140"/>
            <a:ext cx="6668806" cy="2234073"/>
          </a:xfrm>
        </p:spPr>
        <p:txBody>
          <a:bodyPr>
            <a:normAutofit lnSpcReduction="10000"/>
          </a:bodyPr>
          <a:lstStyle/>
          <a:p>
            <a:pPr marL="457200" indent="-457200"/>
            <a:r>
              <a:rPr lang="en-US" sz="3200" dirty="0"/>
              <a:t>Subregional Transportation </a:t>
            </a:r>
            <a:br>
              <a:rPr lang="en-US" sz="3200" dirty="0"/>
            </a:br>
            <a:r>
              <a:rPr lang="en-US" sz="3200" dirty="0"/>
              <a:t>Mitigation Program</a:t>
            </a:r>
          </a:p>
          <a:p>
            <a:pPr marL="457200" indent="-457200"/>
            <a:r>
              <a:rPr lang="en-US" sz="3200" dirty="0"/>
              <a:t>Actions Related to Funding</a:t>
            </a:r>
          </a:p>
          <a:p>
            <a:pPr marL="457200" indent="-457200"/>
            <a:r>
              <a:rPr lang="en-US" sz="3200" dirty="0"/>
              <a:t>Shared Facilities</a:t>
            </a:r>
            <a:endParaRPr lang="en-US" sz="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6CE40-4E0E-50DA-0E8B-B41ADCC30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068" y="1847903"/>
            <a:ext cx="4752413" cy="3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130361"/>
            <a:ext cx="10807194" cy="881270"/>
          </a:xfrm>
        </p:spPr>
        <p:txBody>
          <a:bodyPr>
            <a:normAutofit fontScale="90000"/>
          </a:bodyPr>
          <a:lstStyle/>
          <a:p>
            <a:r>
              <a:rPr lang="en-US" dirty="0"/>
              <a:t>Agenda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4806" y="1278629"/>
            <a:ext cx="6837585" cy="6089778"/>
          </a:xfrm>
        </p:spPr>
        <p:txBody>
          <a:bodyPr>
            <a:normAutofit/>
          </a:bodyPr>
          <a:lstStyle/>
          <a:p>
            <a:r>
              <a:rPr lang="en-US" sz="3200" dirty="0"/>
              <a:t>Overview of Draft Action Plan</a:t>
            </a:r>
          </a:p>
          <a:p>
            <a:r>
              <a:rPr lang="en-US" sz="3200" dirty="0"/>
              <a:t>TAC Comments</a:t>
            </a:r>
          </a:p>
          <a:p>
            <a:r>
              <a:rPr lang="en-US" sz="3200" dirty="0"/>
              <a:t>Next Steps</a:t>
            </a:r>
            <a:endParaRPr lang="en-US" sz="2800" dirty="0"/>
          </a:p>
        </p:txBody>
      </p:sp>
      <p:pic>
        <p:nvPicPr>
          <p:cNvPr id="4" name="C87BBEC4-43BF-46A6-90B5-BDED5B77F2D7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742" y="2065632"/>
            <a:ext cx="4107849" cy="305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FA72B-91C9-4B16-8924-F5AB900B8E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95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1661500"/>
          </a:xfrm>
        </p:spPr>
        <p:txBody>
          <a:bodyPr>
            <a:normAutofit/>
          </a:bodyPr>
          <a:lstStyle/>
          <a:p>
            <a:r>
              <a:rPr lang="en-US" sz="4900" dirty="0"/>
              <a:t>Chapter 13: Procedures for Notification, Review, and Monitoring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7" y="2173506"/>
            <a:ext cx="6566272" cy="4693172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800" dirty="0"/>
              <a:t>Role of Regional Transportation Planning Committees</a:t>
            </a:r>
          </a:p>
          <a:p>
            <a:pPr marL="457200" indent="-457200"/>
            <a:r>
              <a:rPr lang="en-US" sz="2800" dirty="0"/>
              <a:t>Circulation of Environmental Documents and Transportation Impact Studies</a:t>
            </a:r>
          </a:p>
          <a:p>
            <a:pPr marL="457200" indent="-457200"/>
            <a:r>
              <a:rPr lang="en-US" sz="2800" dirty="0"/>
              <a:t>Review of General Plan Amendments </a:t>
            </a:r>
          </a:p>
          <a:p>
            <a:pPr marL="457200" indent="-457200"/>
            <a:r>
              <a:rPr lang="en-US" sz="2800" dirty="0"/>
              <a:t>Schedule for Action Plan Review </a:t>
            </a:r>
          </a:p>
          <a:p>
            <a:pPr marL="457200" indent="-457200"/>
            <a:r>
              <a:rPr lang="en-US" sz="2800" dirty="0"/>
              <a:t>Implications for Compliance with the GMP</a:t>
            </a:r>
          </a:p>
          <a:p>
            <a:pPr marL="457200" indent="-457200"/>
            <a:r>
              <a:rPr lang="en-US" sz="2800" dirty="0"/>
              <a:t>Process for Addressing RTO Exceedances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30901-1646-920F-3124-056CE652D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78" y="2436914"/>
            <a:ext cx="4089188" cy="27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19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2726" y="1107408"/>
            <a:ext cx="8607127" cy="5448226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800" dirty="0"/>
              <a:t>Written comments due Thursday, November 10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</a:p>
          <a:p>
            <a:pPr marL="457200" indent="-457200"/>
            <a:r>
              <a:rPr lang="en-US" sz="2800" dirty="0"/>
              <a:t>Public review draft Action Plan based on:</a:t>
            </a:r>
          </a:p>
          <a:p>
            <a:pPr marL="857250" lvl="1" indent="-457200"/>
            <a:r>
              <a:rPr lang="en-US" sz="2400" dirty="0"/>
              <a:t>TAC comments</a:t>
            </a:r>
          </a:p>
          <a:p>
            <a:pPr marL="857250" lvl="1" indent="-457200"/>
            <a:r>
              <a:rPr lang="en-US" sz="2400" dirty="0"/>
              <a:t>Additional CCTA staff comments</a:t>
            </a:r>
          </a:p>
          <a:p>
            <a:pPr marL="457200" lvl="1" indent="-457200">
              <a:buClr>
                <a:srgbClr val="0086D3"/>
              </a:buClr>
              <a:buSzPct val="100000"/>
              <a:buBlip>
                <a:blip r:embed="rId2"/>
              </a:buBlip>
            </a:pPr>
            <a:r>
              <a:rPr lang="en-US" sz="2800" dirty="0"/>
              <a:t>Review and Adoption:</a:t>
            </a:r>
            <a:br>
              <a:rPr lang="en-US" sz="2800" dirty="0"/>
            </a:br>
            <a:r>
              <a:rPr lang="en-US" sz="2800" dirty="0"/>
              <a:t>TRANSPAC Policy Board</a:t>
            </a:r>
            <a:r>
              <a:rPr lang="en-US" sz="2400" dirty="0"/>
              <a:t>– </a:t>
            </a:r>
            <a:r>
              <a:rPr lang="en-US" sz="2800" dirty="0"/>
              <a:t>November 10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</a:p>
          <a:p>
            <a:pPr marL="0" lvl="1" indent="0">
              <a:buClr>
                <a:srgbClr val="0086D3"/>
              </a:buClr>
              <a:buSzPct val="100000"/>
              <a:buNone/>
            </a:pPr>
            <a:r>
              <a:rPr lang="en-US" sz="2800" dirty="0"/>
              <a:t>	TRANSPAC TAC</a:t>
            </a:r>
            <a:r>
              <a:rPr lang="en-US" sz="2400" dirty="0"/>
              <a:t> – November 17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  <a:p>
            <a:pPr marL="0" lvl="1" indent="0">
              <a:buClr>
                <a:srgbClr val="0086D3"/>
              </a:buClr>
              <a:buSzPct val="100000"/>
              <a:buNone/>
            </a:pPr>
            <a:r>
              <a:rPr lang="en-US" sz="2400" dirty="0"/>
              <a:t>	</a:t>
            </a:r>
            <a:r>
              <a:rPr lang="en-US" sz="2800" dirty="0"/>
              <a:t>TRANSPAC Policy Board </a:t>
            </a:r>
            <a:r>
              <a:rPr lang="en-US" sz="2400" dirty="0"/>
              <a:t>– December 8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  <a:p>
            <a:pPr marL="457200" lvl="1" indent="-457200">
              <a:buClr>
                <a:srgbClr val="0086D3"/>
              </a:buClr>
              <a:buSzPct val="100000"/>
              <a:buBlip>
                <a:blip r:embed="rId2"/>
              </a:buBlip>
            </a:pPr>
            <a:r>
              <a:rPr lang="en-US" sz="2800" dirty="0"/>
              <a:t>Authority Acceptance: Early 2023</a:t>
            </a:r>
          </a:p>
          <a:p>
            <a:pPr marL="457200" lvl="1" indent="-457200">
              <a:buClr>
                <a:srgbClr val="0086D3"/>
              </a:buClr>
              <a:buSzPct val="100000"/>
              <a:buBlip>
                <a:blip r:embed="rId2"/>
              </a:buBlip>
            </a:pPr>
            <a:r>
              <a:rPr lang="en-US" sz="2800" dirty="0"/>
              <a:t>CTP process begins soon</a:t>
            </a:r>
            <a:endParaRPr lang="en-US" sz="2400" dirty="0"/>
          </a:p>
          <a:p>
            <a:pPr marL="0" indent="0">
              <a:buNone/>
            </a:pPr>
            <a:endParaRPr lang="en-US" sz="1200" b="1" dirty="0">
              <a:highlight>
                <a:srgbClr val="FFFF00"/>
              </a:highlight>
            </a:endParaRPr>
          </a:p>
          <a:p>
            <a:pPr marL="457200" indent="-457200"/>
            <a:endParaRPr lang="en-US" sz="1200" dirty="0"/>
          </a:p>
          <a:p>
            <a:pPr marL="457200" indent="-457200"/>
            <a:endParaRPr lang="en-US" sz="1200" dirty="0"/>
          </a:p>
          <a:p>
            <a:endParaRPr lang="en-US" sz="11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42726" y="57797"/>
            <a:ext cx="10807194" cy="691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457200" rtl="0" eaLnBrk="1" latinLnBrk="0" hangingPunct="1">
              <a:spcBef>
                <a:spcPct val="0"/>
              </a:spcBef>
              <a:buNone/>
              <a:defRPr lang="en-US" sz="4600" b="0" i="0" kern="1200" baseline="0" dirty="0">
                <a:solidFill>
                  <a:srgbClr val="0086D3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Next Steps</a:t>
            </a:r>
            <a:endParaRPr lang="en-US" sz="5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CDA327-8A6D-4C26-BF8E-97875F0803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257339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07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8"/>
          <p:cNvSpPr txBox="1">
            <a:spLocks/>
          </p:cNvSpPr>
          <p:nvPr/>
        </p:nvSpPr>
        <p:spPr>
          <a:xfrm>
            <a:off x="1200166" y="606029"/>
            <a:ext cx="10184167" cy="2458544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80000"/>
              </a:lnSpc>
            </a:pPr>
            <a:r>
              <a:rPr lang="en-US" sz="6000" dirty="0">
                <a:latin typeface="Avenir LT Std 55 Roman" charset="0"/>
                <a:ea typeface="Avenir LT Std 55 Roman" charset="0"/>
                <a:cs typeface="Avenir LT Std 55 Roman" charset="0"/>
              </a:rPr>
              <a:t>Action Plan and </a:t>
            </a:r>
          </a:p>
          <a:p>
            <a:pPr>
              <a:lnSpc>
                <a:spcPct val="80000"/>
              </a:lnSpc>
            </a:pPr>
            <a:r>
              <a:rPr lang="en-US" sz="6000" dirty="0">
                <a:latin typeface="Avenir LT Std 55 Roman" charset="0"/>
                <a:ea typeface="Avenir LT Std 55 Roman" charset="0"/>
                <a:cs typeface="Avenir LT Std 55 Roman" charset="0"/>
              </a:rPr>
              <a:t>Countywide Transportation Plan Update</a:t>
            </a:r>
          </a:p>
          <a:p>
            <a:pPr>
              <a:lnSpc>
                <a:spcPct val="80000"/>
              </a:lnSpc>
            </a:pPr>
            <a:endParaRPr lang="en-US" sz="6000" dirty="0">
              <a:latin typeface="Avenir LT Std 55 Roman" charset="0"/>
              <a:ea typeface="Avenir LT Std 55 Roman" charset="0"/>
              <a:cs typeface="Avenir LT Std 55 Roman" charset="0"/>
            </a:endParaRPr>
          </a:p>
          <a:p>
            <a:pPr>
              <a:lnSpc>
                <a:spcPct val="80000"/>
              </a:lnSpc>
            </a:pPr>
            <a:r>
              <a:rPr lang="en-US" sz="4000" dirty="0">
                <a:latin typeface="Avenir LT Std 55 Roman" charset="0"/>
                <a:ea typeface="Avenir LT Std 55 Roman" charset="0"/>
                <a:cs typeface="Avenir LT Std 55 Roman" charset="0"/>
              </a:rPr>
              <a:t>TRANSPAC --  TAC Meeting 5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latin typeface="Avenir LT Std 55 Roman" charset="0"/>
                <a:ea typeface="Avenir LT Std 55 Roman" charset="0"/>
                <a:cs typeface="Avenir LT Std 55 Roman" charset="0"/>
              </a:rPr>
              <a:t>October 27, 2022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741" y="5601730"/>
            <a:ext cx="3748592" cy="11629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1EB1C-D8D1-46A2-8EAC-69E8BBF6C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24613"/>
            <a:ext cx="10807194" cy="881270"/>
          </a:xfrm>
        </p:spPr>
        <p:txBody>
          <a:bodyPr>
            <a:normAutofit/>
          </a:bodyPr>
          <a:lstStyle/>
          <a:p>
            <a:r>
              <a:rPr lang="en-US" sz="4900" dirty="0"/>
              <a:t>Action Plan Outline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6" y="1135067"/>
            <a:ext cx="10303426" cy="5469136"/>
          </a:xfrm>
        </p:spPr>
        <p:txBody>
          <a:bodyPr>
            <a:normAutofit fontScale="25000" lnSpcReduction="20000"/>
          </a:bodyPr>
          <a:lstStyle/>
          <a:p>
            <a:pPr marL="457200" indent="-457200"/>
            <a:r>
              <a:rPr lang="en-US" sz="9600" dirty="0"/>
              <a:t>Chapter 1: Introduction</a:t>
            </a:r>
          </a:p>
          <a:p>
            <a:pPr marL="457200" indent="-457200"/>
            <a:r>
              <a:rPr lang="en-US" sz="9600" dirty="0"/>
              <a:t>Chapter 2: Current Conditions, Trends, and Travel Patterns</a:t>
            </a:r>
          </a:p>
          <a:p>
            <a:pPr marL="457200" indent="-457200"/>
            <a:r>
              <a:rPr lang="en-US" sz="9600" dirty="0"/>
              <a:t>Chapter 3: Vision, Goals, and Policies</a:t>
            </a:r>
          </a:p>
          <a:p>
            <a:pPr marL="457200" indent="-457200"/>
            <a:r>
              <a:rPr lang="en-US" sz="9600" dirty="0"/>
              <a:t>Chapter 4: Routes of Regional Significance</a:t>
            </a:r>
          </a:p>
          <a:p>
            <a:pPr marL="457200" indent="-457200"/>
            <a:r>
              <a:rPr lang="en-US" sz="9600" dirty="0"/>
              <a:t>Chapter 5: Transit</a:t>
            </a:r>
          </a:p>
          <a:p>
            <a:pPr marL="457200" indent="-457200"/>
            <a:r>
              <a:rPr lang="en-US" sz="9600" dirty="0"/>
              <a:t>Chapter 6: Active Transportation</a:t>
            </a:r>
          </a:p>
          <a:p>
            <a:pPr marL="457200" indent="-457200"/>
            <a:r>
              <a:rPr lang="en-US" sz="9600" dirty="0"/>
              <a:t>Chapter 7: Roadways</a:t>
            </a:r>
          </a:p>
          <a:p>
            <a:pPr marL="457200" indent="-457200"/>
            <a:r>
              <a:rPr lang="en-US" sz="9600" dirty="0"/>
              <a:t>Chapter 8: Safety</a:t>
            </a:r>
          </a:p>
          <a:p>
            <a:pPr marL="457200" indent="-457200"/>
            <a:r>
              <a:rPr lang="en-US" sz="9600" dirty="0"/>
              <a:t>Chapter 9: Equity </a:t>
            </a:r>
          </a:p>
          <a:p>
            <a:pPr marL="457200" indent="-457200"/>
            <a:r>
              <a:rPr lang="en-US" sz="9600" dirty="0"/>
              <a:t>Chapter 10: Climate Change</a:t>
            </a:r>
          </a:p>
          <a:p>
            <a:pPr marL="457200" indent="-457200"/>
            <a:r>
              <a:rPr lang="en-US" sz="9600" dirty="0"/>
              <a:t>Chapter 11: Innovation and Technology</a:t>
            </a:r>
          </a:p>
          <a:p>
            <a:pPr marL="457200" indent="-457200"/>
            <a:r>
              <a:rPr lang="en-US" sz="9600" dirty="0"/>
              <a:t>Chapter 12: Financial Outlook</a:t>
            </a:r>
          </a:p>
          <a:p>
            <a:pPr marL="457200" indent="-457200"/>
            <a:r>
              <a:rPr lang="en-US" sz="9600" dirty="0"/>
              <a:t>Chapter 13: Procedures for Notification, Review, and Monitoring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35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81270"/>
          </a:xfrm>
        </p:spPr>
        <p:txBody>
          <a:bodyPr>
            <a:normAutofit/>
          </a:bodyPr>
          <a:lstStyle/>
          <a:p>
            <a:r>
              <a:rPr lang="en-US" sz="4900" dirty="0"/>
              <a:t>Chapter 1: Introduction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6" y="1135067"/>
            <a:ext cx="10582942" cy="5469136"/>
          </a:xfrm>
        </p:spPr>
        <p:txBody>
          <a:bodyPr>
            <a:normAutofit fontScale="40000" lnSpcReduction="20000"/>
          </a:bodyPr>
          <a:lstStyle/>
          <a:p>
            <a:pPr marL="457200" indent="-457200"/>
            <a:r>
              <a:rPr lang="en-US" sz="9600" dirty="0"/>
              <a:t>Measure J Transportation and Growth Management Program </a:t>
            </a:r>
          </a:p>
          <a:p>
            <a:pPr marL="457200" indent="-457200"/>
            <a:r>
              <a:rPr lang="en-US" sz="9600" dirty="0"/>
              <a:t>Action Plan Purpose </a:t>
            </a:r>
          </a:p>
          <a:p>
            <a:pPr marL="457200" indent="-457200"/>
            <a:r>
              <a:rPr lang="en-US" sz="9600" dirty="0"/>
              <a:t>Action Plan Contents </a:t>
            </a:r>
          </a:p>
          <a:p>
            <a:pPr marL="457200" indent="-457200"/>
            <a:r>
              <a:rPr lang="en-US" sz="9600" dirty="0"/>
              <a:t>Relationship of this Action Plan to the Countywide Transportation Plan </a:t>
            </a:r>
          </a:p>
          <a:p>
            <a:pPr marL="457200" indent="-457200"/>
            <a:r>
              <a:rPr lang="en-US" sz="9600" dirty="0"/>
              <a:t>Public Engagement for the Action Plan </a:t>
            </a:r>
          </a:p>
          <a:p>
            <a:pPr marL="457200" indent="-457200"/>
            <a:r>
              <a:rPr lang="en-US" sz="9600" dirty="0"/>
              <a:t>Definition of Terms </a:t>
            </a:r>
          </a:p>
          <a:p>
            <a:pPr marL="457200" indent="-457200"/>
            <a:r>
              <a:rPr lang="en-US" sz="9600" dirty="0"/>
              <a:t>Regional Transportation Objectives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84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6"/>
            <a:ext cx="10807194" cy="1476149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Chapter 2: </a:t>
            </a:r>
            <a:br>
              <a:rPr lang="en-US" sz="4900" dirty="0"/>
            </a:br>
            <a:r>
              <a:rPr lang="en-US" sz="4900" dirty="0"/>
              <a:t>Current Conditions, Trends, and Travel Patterns 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5" y="1692874"/>
            <a:ext cx="8003335" cy="5476779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/>
              <a:t>Travel Demand Modeling </a:t>
            </a:r>
          </a:p>
          <a:p>
            <a:pPr marL="457200" indent="-457200"/>
            <a:r>
              <a:rPr lang="en-US" dirty="0"/>
              <a:t>COVID-19 Effects </a:t>
            </a:r>
          </a:p>
          <a:p>
            <a:pPr marL="457200" indent="-457200"/>
            <a:r>
              <a:rPr lang="en-US" dirty="0"/>
              <a:t>Population and Employment </a:t>
            </a:r>
          </a:p>
          <a:p>
            <a:pPr marL="457200" indent="-457200"/>
            <a:r>
              <a:rPr lang="en-US" dirty="0"/>
              <a:t>Commute Patterns and </a:t>
            </a:r>
          </a:p>
          <a:p>
            <a:pPr marL="457200" indent="-457200"/>
            <a:r>
              <a:rPr lang="en-US" dirty="0"/>
              <a:t>Travel Demand Forecasts </a:t>
            </a:r>
          </a:p>
          <a:p>
            <a:pPr marL="857250" lvl="1" indent="-457200"/>
            <a:r>
              <a:rPr lang="en-US" sz="1400" dirty="0"/>
              <a:t>Transit</a:t>
            </a:r>
          </a:p>
          <a:p>
            <a:pPr marL="857250" lvl="1" indent="-457200"/>
            <a:r>
              <a:rPr lang="en-US" sz="1400" dirty="0"/>
              <a:t>Active Transportation</a:t>
            </a:r>
          </a:p>
          <a:p>
            <a:pPr marL="857250" lvl="1" indent="-457200"/>
            <a:r>
              <a:rPr lang="en-US" sz="1400" dirty="0"/>
              <a:t>Roadways</a:t>
            </a:r>
          </a:p>
          <a:p>
            <a:pPr marL="457200" indent="-457200"/>
            <a:r>
              <a:rPr lang="en-US" dirty="0"/>
              <a:t>Safety</a:t>
            </a:r>
          </a:p>
          <a:p>
            <a:pPr marL="457200" indent="-457200"/>
            <a:r>
              <a:rPr lang="en-US" dirty="0"/>
              <a:t>Equity </a:t>
            </a:r>
          </a:p>
          <a:p>
            <a:pPr marL="457200" indent="-457200"/>
            <a:r>
              <a:rPr lang="en-US" dirty="0"/>
              <a:t>Climate Change and GHGs</a:t>
            </a:r>
          </a:p>
          <a:p>
            <a:pPr marL="457200" indent="-457200"/>
            <a:r>
              <a:rPr lang="en-US" dirty="0"/>
              <a:t>Innovation and Technology </a:t>
            </a:r>
          </a:p>
          <a:p>
            <a:pPr marL="457200" indent="-457200"/>
            <a:r>
              <a:rPr lang="en-US" dirty="0"/>
              <a:t>Conclusion: Moving Toward a Multimodal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5A107-4A9D-A37F-0B7D-7BA9EE838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7" b="1"/>
          <a:stretch/>
        </p:blipFill>
        <p:spPr bwMode="auto">
          <a:xfrm>
            <a:off x="6837068" y="2212142"/>
            <a:ext cx="4861748" cy="3596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8079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58312"/>
          </a:xfrm>
        </p:spPr>
        <p:txBody>
          <a:bodyPr>
            <a:normAutofit/>
          </a:bodyPr>
          <a:lstStyle/>
          <a:p>
            <a:r>
              <a:rPr lang="en-US" sz="4900" dirty="0"/>
              <a:t>Chapter 3: Vision, Goals and Policies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5" y="1194927"/>
            <a:ext cx="8003335" cy="2067257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3200" dirty="0"/>
              <a:t>Vision</a:t>
            </a:r>
          </a:p>
          <a:p>
            <a:pPr marL="457200" indent="-457200"/>
            <a:r>
              <a:rPr lang="en-US" sz="3200" dirty="0"/>
              <a:t>Goals</a:t>
            </a:r>
          </a:p>
          <a:p>
            <a:pPr marL="457200" indent="-457200"/>
            <a:r>
              <a:rPr lang="en-US" sz="3200" dirty="0"/>
              <a:t>Policies</a:t>
            </a:r>
            <a:endParaRPr lang="en-US" sz="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2FBCCB20-2AB8-1414-2662-2EC37739D3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8"/>
          <a:stretch/>
        </p:blipFill>
        <p:spPr bwMode="auto">
          <a:xfrm>
            <a:off x="5673725" y="1618297"/>
            <a:ext cx="6026150" cy="3621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022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81270"/>
          </a:xfrm>
        </p:spPr>
        <p:txBody>
          <a:bodyPr>
            <a:normAutofit/>
          </a:bodyPr>
          <a:lstStyle/>
          <a:p>
            <a:r>
              <a:rPr lang="en-US" sz="4900" dirty="0"/>
              <a:t>Chapter 4: Routes of Regional Significance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4159A0-5DAC-4415-BDAF-234E09D88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115241-5627-90DA-4B1F-176AA36C12CA}"/>
              </a:ext>
            </a:extLst>
          </p:cNvPr>
          <p:cNvSpPr txBox="1">
            <a:spLocks/>
          </p:cNvSpPr>
          <p:nvPr/>
        </p:nvSpPr>
        <p:spPr>
          <a:xfrm>
            <a:off x="1306225" y="1135067"/>
            <a:ext cx="5539075" cy="5469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2"/>
              </a:buBlip>
              <a:defRPr lang="en-US" sz="1800" kern="1200" smtClean="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05B22"/>
              </a:buClr>
              <a:buSzPct val="80000"/>
              <a:buFont typeface="Wingdings 3" charset="2"/>
              <a:buChar char=""/>
              <a:defRPr lang="en-US" sz="1600" kern="1200" dirty="0" smtClean="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05B22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05B22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F05B22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Corridor Maps combine the Routes of Regional Significance (RRS) maps to illustrate the multimodal nature of the transportation network</a:t>
            </a:r>
          </a:p>
          <a:p>
            <a:r>
              <a:rPr lang="en-US" sz="2400" dirty="0"/>
              <a:t>Caveats of the Corridor Maps:</a:t>
            </a:r>
          </a:p>
          <a:p>
            <a:pPr lvl="1"/>
            <a:r>
              <a:rPr lang="en-US" sz="2200" dirty="0"/>
              <a:t>They show desired future conditions</a:t>
            </a:r>
          </a:p>
          <a:p>
            <a:pPr lvl="1"/>
            <a:r>
              <a:rPr lang="en-US" sz="2200" dirty="0"/>
              <a:t>Corridors are highly generalized to show multimodal conditions where they do or will exist</a:t>
            </a:r>
          </a:p>
          <a:p>
            <a:pPr lvl="1"/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3CF05-CD91-A554-568B-FEE51FFFB8C4}"/>
              </a:ext>
            </a:extLst>
          </p:cNvPr>
          <p:cNvSpPr txBox="1"/>
          <p:nvPr/>
        </p:nvSpPr>
        <p:spPr>
          <a:xfrm>
            <a:off x="6821889" y="4496507"/>
            <a:ext cx="415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Multimodal conditions at Concord BART Station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D98526-1636-ABDA-098E-E162A3296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638" y="1774244"/>
            <a:ext cx="4920081" cy="27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2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532" y="153218"/>
            <a:ext cx="3144923" cy="1555953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Countywide Corridor Map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771337-1908-4ABB-823B-49564C2E59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Diagram, map&#10;&#10;Description automatically generated">
            <a:extLst>
              <a:ext uri="{FF2B5EF4-FFF2-40B4-BE49-F238E27FC236}">
                <a16:creationId xmlns:a16="http://schemas.microsoft.com/office/drawing/2014/main" id="{5EFFDA31-62FE-E192-98B0-C43A5997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395" y="251971"/>
            <a:ext cx="8293396" cy="640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0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919" y="0"/>
            <a:ext cx="2913450" cy="3175203"/>
          </a:xfrm>
        </p:spPr>
        <p:txBody>
          <a:bodyPr>
            <a:normAutofit/>
          </a:bodyPr>
          <a:lstStyle/>
          <a:p>
            <a:r>
              <a:rPr lang="en-US" sz="4900" dirty="0"/>
              <a:t>TRANSPAC Corridor Map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64C6C4-2655-418B-8098-D3B9122B81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80EF146-1580-BB5B-24F0-F28B60DA3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346" y="312583"/>
            <a:ext cx="8066021" cy="62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945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44B2FB28AC6449BE52692D34A721F" ma:contentTypeVersion="4" ma:contentTypeDescription="Create a new document." ma:contentTypeScope="" ma:versionID="b106584984bd87a7d5e9e18b8866ffc1">
  <xsd:schema xmlns:xsd="http://www.w3.org/2001/XMLSchema" xmlns:xs="http://www.w3.org/2001/XMLSchema" xmlns:p="http://schemas.microsoft.com/office/2006/metadata/properties" xmlns:ns2="c7c0aef9-06a1-44b7-a280-10ec68700a18" xmlns:ns3="482c9e50-92d7-47ed-bc3c-84489f0b9034" targetNamespace="http://schemas.microsoft.com/office/2006/metadata/properties" ma:root="true" ma:fieldsID="4b8a7e2deebfab96a71c2e3cee45daa9" ns2:_="" ns3:_="">
    <xsd:import namespace="c7c0aef9-06a1-44b7-a280-10ec68700a18"/>
    <xsd:import namespace="482c9e50-92d7-47ed-bc3c-84489f0b90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0aef9-06a1-44b7-a280-10ec68700a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c9e50-92d7-47ed-bc3c-84489f0b90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c0aef9-06a1-44b7-a280-10ec68700a18">
      <UserInfo>
        <DisplayName>Rebecca Krawiec</DisplayName>
        <AccountId>183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AC08BE-D335-4A0D-BE94-4EACB6E16C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c0aef9-06a1-44b7-a280-10ec68700a18"/>
    <ds:schemaRef ds:uri="482c9e50-92d7-47ed-bc3c-84489f0b90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EE57BF-1933-4197-B81D-1691E766055D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c7c0aef9-06a1-44b7-a280-10ec68700a18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82c9e50-92d7-47ed-bc3c-84489f0b903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82630A-7CE3-4AA0-B4F9-65F4F8A755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11366</TotalTime>
  <Words>622</Words>
  <Application>Microsoft Office PowerPoint</Application>
  <PresentationFormat>Widescreen</PresentationFormat>
  <Paragraphs>160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Avenir Book</vt:lpstr>
      <vt:lpstr>Avenir LT Std 55 Roman</vt:lpstr>
      <vt:lpstr>Calibri</vt:lpstr>
      <vt:lpstr>Wingdings 3</vt:lpstr>
      <vt:lpstr>Facet</vt:lpstr>
      <vt:lpstr>PowerPoint Presentation</vt:lpstr>
      <vt:lpstr>Agenda </vt:lpstr>
      <vt:lpstr>Action Plan Outline</vt:lpstr>
      <vt:lpstr>Chapter 1: Introduction</vt:lpstr>
      <vt:lpstr>Chapter 2:  Current Conditions, Trends, and Travel Patterns </vt:lpstr>
      <vt:lpstr>Chapter 3: Vision, Goals and Policies</vt:lpstr>
      <vt:lpstr>Chapter 4: Routes of Regional Significance</vt:lpstr>
      <vt:lpstr>Countywide Corridor Map</vt:lpstr>
      <vt:lpstr>TRANSPAC Corridor Map</vt:lpstr>
      <vt:lpstr>Chapters 5 through 11</vt:lpstr>
      <vt:lpstr>Chapters 5 through 11</vt:lpstr>
      <vt:lpstr>Transit</vt:lpstr>
      <vt:lpstr>Active Transportation</vt:lpstr>
      <vt:lpstr>Roadways</vt:lpstr>
      <vt:lpstr>Safety</vt:lpstr>
      <vt:lpstr>Equity</vt:lpstr>
      <vt:lpstr>Climate Change</vt:lpstr>
      <vt:lpstr>Innovation and Technology</vt:lpstr>
      <vt:lpstr>Chapter 12: Financial Outlook</vt:lpstr>
      <vt:lpstr>Chapter 13: Procedures for Notification, Review, and Monitoring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Grant</dc:creator>
  <cp:lastModifiedBy>Torina Wilson</cp:lastModifiedBy>
  <cp:revision>710</cp:revision>
  <cp:lastPrinted>2018-09-12T21:01:48Z</cp:lastPrinted>
  <dcterms:created xsi:type="dcterms:W3CDTF">2017-06-13T19:01:01Z</dcterms:created>
  <dcterms:modified xsi:type="dcterms:W3CDTF">2022-10-27T00:02:56Z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0x01010010244B2FB28AC6449BE52692D34A721F</vt:lpwstr>
  </property>
</Properties>
</file>