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4163" r:id="rId4"/>
  </p:sldMasterIdLst>
  <p:notesMasterIdLst>
    <p:notesMasterId r:id="rId18"/>
  </p:notesMasterIdLst>
  <p:handoutMasterIdLst>
    <p:handoutMasterId r:id="rId19"/>
  </p:handoutMasterIdLst>
  <p:sldIdLst>
    <p:sldId id="321" r:id="rId5"/>
    <p:sldId id="414" r:id="rId6"/>
    <p:sldId id="635" r:id="rId7"/>
    <p:sldId id="615" r:id="rId8"/>
    <p:sldId id="636" r:id="rId9"/>
    <p:sldId id="631" r:id="rId10"/>
    <p:sldId id="637" r:id="rId11"/>
    <p:sldId id="639" r:id="rId12"/>
    <p:sldId id="616" r:id="rId13"/>
    <p:sldId id="638" r:id="rId14"/>
    <p:sldId id="640" r:id="rId15"/>
    <p:sldId id="642" r:id="rId16"/>
    <p:sldId id="630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6" userDrawn="1">
          <p15:clr>
            <a:srgbClr val="A4A3A4"/>
          </p15:clr>
        </p15:guide>
        <p15:guide id="2" pos="100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7AFC86-4BED-ACD5-29F0-D8D55F0303C7}" name="Deborah Rogoff-Ezra" initials="DRE" userId="S::drogoffezra@placeworks.com::51688e95-ee56-4330-bf80-3791714c309d" providerId="AD"/>
  <p188:author id="{AFA512B3-50EB-1275-BC61-093B84BB756A}" name="Lindsey Klein" initials="LK" userId="S::lklein@placeworks.com::34f48d0c-573a-4566-a5b2-a741f8212e2d" providerId="AD"/>
  <p188:author id="{3CAAE3C0-3749-B754-DBC1-5141512BAE77}" name="Torina Wilson" initials="TW" userId="S::twilson@placeworks.com::b74d0c27-4a0f-4529-8dd2-6069a30c149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ie Grant" initials="SG" lastIdx="1" clrIdx="0"/>
  <p:cmAuthor id="2" name="Susie Grant" initials="SG [2]" lastIdx="1" clrIdx="1"/>
  <p:cmAuthor id="3" name="Susie Grant" initials="SG [3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981B"/>
    <a:srgbClr val="0095D3"/>
    <a:srgbClr val="3370B7"/>
    <a:srgbClr val="F05B22"/>
    <a:srgbClr val="007DC5"/>
    <a:srgbClr val="EAEAE7"/>
    <a:srgbClr val="C1DAA2"/>
    <a:srgbClr val="90C226"/>
    <a:srgbClr val="0086D3"/>
    <a:srgbClr val="0D0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5" autoAdjust="0"/>
    <p:restoredTop sz="85929" autoAdjust="0"/>
  </p:normalViewPr>
  <p:slideViewPr>
    <p:cSldViewPr snapToGrid="0" snapToObjects="1">
      <p:cViewPr varScale="1">
        <p:scale>
          <a:sx n="55" d="100"/>
          <a:sy n="55" d="100"/>
        </p:scale>
        <p:origin x="880" y="44"/>
      </p:cViewPr>
      <p:guideLst>
        <p:guide orient="horz" pos="4056"/>
        <p:guide pos="1008"/>
      </p:guideLst>
    </p:cSldViewPr>
  </p:slideViewPr>
  <p:outlineViewPr>
    <p:cViewPr>
      <p:scale>
        <a:sx n="33" d="100"/>
        <a:sy n="33" d="100"/>
      </p:scale>
      <p:origin x="0" y="-41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4C041ED4-3D88-4603-8023-CD8658F64A6F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772CEBAC-1FBC-4D16-94C9-656C42B82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08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C99AF8B-3C5D-4645-A0CA-206FF78AE6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67BC1D37-6D1D-E640-A4FD-B5733E87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15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en-US"/>
              <a:t>printing direction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57944-E946-4A0B-8FCD-082C24F46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8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en-US"/>
              <a:t>printing direction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57944-E946-4A0B-8FCD-082C24F46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C1D37-6D1D-E640-A4FD-B5733E87AE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1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99000">
              <a:srgbClr val="0095D3"/>
            </a:gs>
            <a:gs pos="31000">
              <a:srgbClr val="3370B7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477" b="18694"/>
          <a:stretch/>
        </p:blipFill>
        <p:spPr>
          <a:xfrm>
            <a:off x="-1" y="0"/>
            <a:ext cx="12192000" cy="613129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1" y="5382187"/>
            <a:ext cx="12192000" cy="149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7978"/>
            <a:ext cx="4230871" cy="4245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35" y="2986778"/>
            <a:ext cx="9829875" cy="919475"/>
          </a:xfrm>
        </p:spPr>
        <p:txBody>
          <a:bodyPr lIns="0" anchor="t" anchorCtr="0">
            <a:noAutofit/>
          </a:bodyPr>
          <a:lstStyle>
            <a:lvl1pPr algn="l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98" y="4050833"/>
            <a:ext cx="9765138" cy="1096899"/>
          </a:xfrm>
        </p:spPr>
        <p:txBody>
          <a:bodyPr lIns="0" anchor="t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A5C007A-003C-4128-A4A8-CA8CEF1FF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unnel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2" r="12477" b="9120"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3919" y="9946"/>
            <a:ext cx="11448078" cy="6857998"/>
          </a:xfrm>
          <a:prstGeom prst="rect">
            <a:avLst/>
          </a:prstGeom>
          <a:gradFill>
            <a:gsLst>
              <a:gs pos="73000">
                <a:schemeClr val="tx1">
                  <a:alpha val="41000"/>
                </a:schemeClr>
              </a:gs>
              <a:gs pos="6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701628"/>
            <a:ext cx="10807194" cy="881270"/>
          </a:xfrm>
        </p:spPr>
        <p:txBody>
          <a:bodyPr>
            <a:normAutofit/>
          </a:bodyPr>
          <a:lstStyle>
            <a:lvl1pPr>
              <a:defRPr sz="4600" baseline="0">
                <a:solidFill>
                  <a:srgbClr val="0086D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726" y="1809875"/>
            <a:ext cx="8596668" cy="1713290"/>
          </a:xfrm>
        </p:spPr>
        <p:txBody>
          <a:bodyPr>
            <a:spAutoFit/>
          </a:bodyPr>
          <a:lstStyle>
            <a:lvl1pPr marL="342900" indent="-3429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>
              <a:buClr>
                <a:srgbClr val="0086D3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743919" cy="6857999"/>
          </a:xfrm>
          <a:prstGeom prst="rect">
            <a:avLst/>
          </a:prstGeom>
          <a:gradFill>
            <a:gsLst>
              <a:gs pos="96000">
                <a:srgbClr val="3370B7"/>
              </a:gs>
              <a:gs pos="0">
                <a:srgbClr val="0095D3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5D3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0749D96-02E2-4D3E-A773-2E097491F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701628"/>
            <a:ext cx="10807194" cy="881270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en-US" sz="4600" b="0" i="0" kern="1200" baseline="0" dirty="0">
                <a:solidFill>
                  <a:srgbClr val="0086D3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2726" y="1809875"/>
            <a:ext cx="7493868" cy="3880772"/>
          </a:xfrm>
        </p:spPr>
        <p:txBody>
          <a:bodyPr/>
          <a:lstStyle>
            <a:lvl1pPr marL="342900" indent="-342900">
              <a:defRPr lang="en-US" sz="1800" kern="1200" smtClean="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742950" indent="-285750">
              <a:defRPr lang="en-US" sz="1600" kern="1200" dirty="0" smtClean="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</a:lstStyle>
          <a:p>
            <a:pPr marL="342900" lvl="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2"/>
              </a:buBlip>
            </a:pPr>
            <a:r>
              <a:rPr 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2"/>
              </a:buBlip>
            </a:pPr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743919" cy="6857999"/>
          </a:xfrm>
          <a:prstGeom prst="rect">
            <a:avLst/>
          </a:prstGeom>
          <a:gradFill>
            <a:gsLst>
              <a:gs pos="96000">
                <a:srgbClr val="3370B7"/>
              </a:gs>
              <a:gs pos="0">
                <a:srgbClr val="0095D3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5D3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1B424BD-CDF8-4B7E-B418-C1DC5044F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99000">
              <a:srgbClr val="0095D3"/>
            </a:gs>
            <a:gs pos="31000">
              <a:srgbClr val="3370B7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52" r="12477" b="9120"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145" y="2577141"/>
            <a:ext cx="8596668" cy="1826581"/>
          </a:xfrm>
        </p:spPr>
        <p:txBody>
          <a:bodyPr anchor="b">
            <a:noAutofit/>
          </a:bodyPr>
          <a:lstStyle>
            <a:lvl1pPr algn="l">
              <a:defRPr sz="6000" b="0" cap="none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1145" y="4744016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3572"/>
            <a:ext cx="6859975" cy="6470542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 flipV="1">
            <a:off x="3006811" y="4522573"/>
            <a:ext cx="9191130" cy="289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E826DB0-25EB-47FE-9CE5-DCC519FBFC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947530"/>
            <a:ext cx="10807194" cy="881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05125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86D3"/>
              </a:buClr>
              <a:buSzPct val="100000"/>
              <a:buFontTx/>
              <a:buBlip>
                <a:blip r:embed="rId18"/>
              </a:buBlip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256513-9A8B-6A41-AD25-5B1EF860E2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1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7" r:id="rId3"/>
    <p:sldLayoutId id="2147484166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  <p:sldLayoutId id="2147484177" r:id="rId14"/>
    <p:sldLayoutId id="2147484178" r:id="rId15"/>
    <p:sldLayoutId id="214748417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600" b="0" i="0" kern="1200" baseline="0">
          <a:solidFill>
            <a:srgbClr val="3370B7"/>
          </a:solidFill>
          <a:latin typeface="Avenir Book" charset="0"/>
          <a:ea typeface="Avenir Book" charset="0"/>
          <a:cs typeface="Avenir Book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0086D3"/>
        </a:buClr>
        <a:buSzPct val="100000"/>
        <a:buFontTx/>
        <a:buBlip>
          <a:blip r:embed="rId18"/>
        </a:buBlip>
        <a:defRPr lang="en-US" sz="1800" kern="1200" dirty="0" smtClean="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 typeface="Wingdings 3" charset="2"/>
        <a:buChar char=""/>
        <a:defRPr lang="en-US" sz="1600" kern="1200" dirty="0" smtClean="0">
          <a:solidFill>
            <a:schemeClr val="tx1"/>
          </a:solidFill>
          <a:latin typeface="Avenir LT Std 55 Roman" charset="0"/>
          <a:ea typeface="Avenir LT Std 55 Roman" charset="0"/>
          <a:cs typeface="Avenir LT Std 55 Roman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Avenir LT Std 55 Roman" charset="0"/>
          <a:ea typeface="Avenir LT Std 55 Roman" charset="0"/>
          <a:cs typeface="Avenir LT Std 55 Roman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venir LT Std 55 Roman" charset="0"/>
          <a:ea typeface="Avenir LT Std 55 Roman" charset="0"/>
          <a:cs typeface="Avenir LT Std 55 Roman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F05B22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venir LT Std 55 Roman" charset="0"/>
          <a:ea typeface="Avenir LT Std 55 Roman" charset="0"/>
          <a:cs typeface="Avenir LT Std 55 Roman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>
          <a:xfrm>
            <a:off x="1200166" y="606029"/>
            <a:ext cx="10184167" cy="2458544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0000"/>
              </a:lnSpc>
            </a:pPr>
            <a:r>
              <a:rPr lang="en-US" sz="6000" dirty="0">
                <a:latin typeface="Avenir LT Std 55 Roman" charset="0"/>
                <a:ea typeface="Avenir LT Std 55 Roman" charset="0"/>
                <a:cs typeface="Avenir LT Std 55 Roman" charset="0"/>
              </a:rPr>
              <a:t>Action Plan and </a:t>
            </a:r>
          </a:p>
          <a:p>
            <a:pPr>
              <a:lnSpc>
                <a:spcPct val="80000"/>
              </a:lnSpc>
            </a:pPr>
            <a:r>
              <a:rPr lang="en-US" sz="6000" dirty="0">
                <a:latin typeface="Avenir LT Std 55 Roman" charset="0"/>
                <a:ea typeface="Avenir LT Std 55 Roman" charset="0"/>
                <a:cs typeface="Avenir LT Std 55 Roman" charset="0"/>
              </a:rPr>
              <a:t>Countywide Transportation Plan Update</a:t>
            </a:r>
          </a:p>
          <a:p>
            <a:pPr>
              <a:lnSpc>
                <a:spcPct val="80000"/>
              </a:lnSpc>
            </a:pPr>
            <a:endParaRPr lang="en-US" sz="6000" dirty="0"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pPr>
              <a:lnSpc>
                <a:spcPct val="80000"/>
              </a:lnSpc>
            </a:pP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TRANSPAC  --  TAC Meeting 5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January 26</a:t>
            </a:r>
            <a:r>
              <a:rPr lang="en-US" sz="4000" baseline="30000" dirty="0">
                <a:latin typeface="Avenir LT Std 55 Roman" charset="0"/>
                <a:ea typeface="Avenir LT Std 55 Roman" charset="0"/>
                <a:cs typeface="Avenir LT Std 55 Roman" charset="0"/>
              </a:rPr>
              <a:t>th</a:t>
            </a: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, 2023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741" y="5601730"/>
            <a:ext cx="3748592" cy="11629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1EB1C-D8D1-46A2-8EAC-69E8BBF6C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DF87-6A50-0867-37E6-9DEAB1C7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Comments/Questions?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06991-08CC-8186-57DE-762B5EAD1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39164-BC84-BE84-B053-DC00FFBDBC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31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6"/>
            <a:ext cx="10807194" cy="1088867"/>
          </a:xfrm>
        </p:spPr>
        <p:txBody>
          <a:bodyPr>
            <a:normAutofit/>
          </a:bodyPr>
          <a:lstStyle/>
          <a:p>
            <a:r>
              <a:rPr lang="en-US" sz="4900" dirty="0"/>
              <a:t>Action Plan Chapters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410351"/>
            <a:ext cx="9199194" cy="5476779"/>
          </a:xfrm>
        </p:spPr>
        <p:txBody>
          <a:bodyPr>
            <a:normAutofit fontScale="92500" lnSpcReduction="20000"/>
          </a:bodyPr>
          <a:lstStyle/>
          <a:p>
            <a:pPr marL="457200" indent="-457200"/>
            <a:r>
              <a:rPr lang="en-US" sz="2400" dirty="0"/>
              <a:t>Chapter 1: Introduction</a:t>
            </a:r>
          </a:p>
          <a:p>
            <a:pPr marL="457200" indent="-457200"/>
            <a:r>
              <a:rPr lang="en-US" sz="2400" dirty="0"/>
              <a:t>Chapter 2: Current Conditions, Trends, and Travel Patterns</a:t>
            </a:r>
          </a:p>
          <a:p>
            <a:pPr marL="457200" indent="-457200"/>
            <a:r>
              <a:rPr lang="en-US" sz="2400" dirty="0"/>
              <a:t>Chapter 3: Vision, Goals, and Policies</a:t>
            </a:r>
          </a:p>
          <a:p>
            <a:pPr marL="457200" indent="-457200"/>
            <a:r>
              <a:rPr lang="en-US" sz="2400" dirty="0"/>
              <a:t>Chapter 4: Routes of Regional Significance</a:t>
            </a:r>
          </a:p>
          <a:p>
            <a:pPr marL="457200" indent="-457200"/>
            <a:r>
              <a:rPr lang="en-US" sz="2400" dirty="0"/>
              <a:t>Chapter 5: Transit</a:t>
            </a:r>
          </a:p>
          <a:p>
            <a:pPr marL="457200" indent="-457200"/>
            <a:r>
              <a:rPr lang="en-US" sz="2400" dirty="0"/>
              <a:t>Chapter 6: Active Transportation</a:t>
            </a:r>
          </a:p>
          <a:p>
            <a:pPr marL="457200" indent="-457200"/>
            <a:r>
              <a:rPr lang="en-US" sz="2400" dirty="0"/>
              <a:t>Chapter 7: Roadways</a:t>
            </a:r>
          </a:p>
          <a:p>
            <a:pPr marL="457200" indent="-457200"/>
            <a:r>
              <a:rPr lang="en-US" sz="2400" dirty="0"/>
              <a:t>Chapter 8: Safety</a:t>
            </a:r>
          </a:p>
          <a:p>
            <a:pPr marL="457200" indent="-457200"/>
            <a:r>
              <a:rPr lang="en-US" sz="2400" dirty="0"/>
              <a:t>Chapter 9: Equity</a:t>
            </a:r>
          </a:p>
          <a:p>
            <a:pPr marL="457200" indent="-457200"/>
            <a:r>
              <a:rPr lang="en-US" sz="2400" dirty="0"/>
              <a:t>Chapter 10: Climate Change</a:t>
            </a:r>
          </a:p>
          <a:p>
            <a:pPr marL="457200" indent="-457200"/>
            <a:r>
              <a:rPr lang="en-US" sz="2400" dirty="0"/>
              <a:t>Chapter 11: Innovation and Technology</a:t>
            </a:r>
          </a:p>
          <a:p>
            <a:pPr marL="457200" indent="-457200"/>
            <a:r>
              <a:rPr lang="en-US" sz="2400" dirty="0"/>
              <a:t>Chapter 12: Financial Outlook</a:t>
            </a:r>
          </a:p>
          <a:p>
            <a:pPr marL="457200" indent="-457200"/>
            <a:r>
              <a:rPr lang="en-US" sz="2400" dirty="0"/>
              <a:t>Chapter 13: Procedures for Notification, Review, and Monitoring</a:t>
            </a:r>
          </a:p>
          <a:p>
            <a:pPr marL="457200" indent="-457200"/>
            <a:endParaRPr lang="en-US" sz="2400" dirty="0"/>
          </a:p>
          <a:p>
            <a:pPr marL="457200" indent="-457200"/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64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6"/>
            <a:ext cx="10807194" cy="1088867"/>
          </a:xfrm>
        </p:spPr>
        <p:txBody>
          <a:bodyPr>
            <a:normAutofit/>
          </a:bodyPr>
          <a:lstStyle/>
          <a:p>
            <a:r>
              <a:rPr lang="en-US" sz="4900" dirty="0"/>
              <a:t>Action Plan Appendices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410351"/>
            <a:ext cx="9199194" cy="5476779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400" dirty="0"/>
              <a:t>Appendix A: Potential RTOs considered but not recommended</a:t>
            </a:r>
          </a:p>
          <a:p>
            <a:pPr marL="457200" indent="-457200"/>
            <a:r>
              <a:rPr lang="en-US" sz="2400" dirty="0"/>
              <a:t>Appendix B: Summary of Actions, responsible parties and timing</a:t>
            </a:r>
          </a:p>
          <a:p>
            <a:pPr marL="457200" indent="-457200"/>
            <a:r>
              <a:rPr lang="en-US" sz="2400" dirty="0"/>
              <a:t>Appendix C: RTO Monitoring Locations LOS calculations</a:t>
            </a:r>
          </a:p>
          <a:p>
            <a:pPr marL="457200" indent="-457200"/>
            <a:r>
              <a:rPr lang="en-US" sz="2400" dirty="0"/>
              <a:t>Appendix D: RTO Methodologies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/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93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>
          <a:xfrm>
            <a:off x="1200166" y="606029"/>
            <a:ext cx="10184167" cy="2458544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0000"/>
              </a:lnSpc>
            </a:pPr>
            <a:r>
              <a:rPr lang="en-US" sz="6000" dirty="0">
                <a:latin typeface="Avenir LT Std 55 Roman" charset="0"/>
                <a:ea typeface="Avenir LT Std 55 Roman" charset="0"/>
                <a:cs typeface="Avenir LT Std 55 Roman" charset="0"/>
              </a:rPr>
              <a:t>Action Plan and </a:t>
            </a:r>
          </a:p>
          <a:p>
            <a:pPr>
              <a:lnSpc>
                <a:spcPct val="80000"/>
              </a:lnSpc>
            </a:pPr>
            <a:r>
              <a:rPr lang="en-US" sz="6000" dirty="0">
                <a:latin typeface="Avenir LT Std 55 Roman" charset="0"/>
                <a:ea typeface="Avenir LT Std 55 Roman" charset="0"/>
                <a:cs typeface="Avenir LT Std 55 Roman" charset="0"/>
              </a:rPr>
              <a:t>Countywide Transportation Plan Update</a:t>
            </a:r>
          </a:p>
          <a:p>
            <a:pPr>
              <a:lnSpc>
                <a:spcPct val="80000"/>
              </a:lnSpc>
            </a:pPr>
            <a:endParaRPr lang="en-US" sz="6000" dirty="0"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pPr>
              <a:lnSpc>
                <a:spcPct val="80000"/>
              </a:lnSpc>
            </a:pP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TRANSPAC  --  TAC Meeting 5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January 26</a:t>
            </a:r>
            <a:r>
              <a:rPr lang="en-US" sz="4000" baseline="30000" dirty="0">
                <a:latin typeface="Avenir LT Std 55 Roman" charset="0"/>
                <a:ea typeface="Avenir LT Std 55 Roman" charset="0"/>
                <a:cs typeface="Avenir LT Std 55 Roman" charset="0"/>
              </a:rPr>
              <a:t>th</a:t>
            </a:r>
            <a:r>
              <a:rPr lang="en-US" sz="4000" dirty="0">
                <a:latin typeface="Avenir LT Std 55 Roman" charset="0"/>
                <a:ea typeface="Avenir LT Std 55 Roman" charset="0"/>
                <a:cs typeface="Avenir LT Std 55 Roman" charset="0"/>
              </a:rPr>
              <a:t>, 2023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741" y="5601730"/>
            <a:ext cx="3748592" cy="11629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1EB1C-D8D1-46A2-8EAC-69E8BBF6C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130361"/>
            <a:ext cx="10807194" cy="881270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4806" y="1278629"/>
            <a:ext cx="6837585" cy="6089778"/>
          </a:xfrm>
        </p:spPr>
        <p:txBody>
          <a:bodyPr>
            <a:normAutofit/>
          </a:bodyPr>
          <a:lstStyle/>
          <a:p>
            <a:r>
              <a:rPr lang="en-US" sz="3200" dirty="0"/>
              <a:t>Overview of Revised Draft Action Plan</a:t>
            </a:r>
          </a:p>
          <a:p>
            <a:r>
              <a:rPr lang="en-US" sz="3200" dirty="0"/>
              <a:t>Next Steps and Recommendation</a:t>
            </a:r>
          </a:p>
          <a:p>
            <a:r>
              <a:rPr lang="en-US" sz="3200" dirty="0"/>
              <a:t>Comments/Questions (by Chapter)</a:t>
            </a:r>
            <a:endParaRPr lang="en-US" sz="2800" dirty="0"/>
          </a:p>
        </p:txBody>
      </p:sp>
      <p:pic>
        <p:nvPicPr>
          <p:cNvPr id="4" name="C87BBEC4-43BF-46A6-90B5-BDED5B77F2D7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742" y="2065632"/>
            <a:ext cx="4107849" cy="305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FA72B-91C9-4B16-8924-F5AB900B8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662" y="6406487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9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DF87-6A50-0867-37E6-9DEAB1C7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Edits Made to the Draft Action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06991-08CC-8186-57DE-762B5EAD1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39164-BC84-BE84-B053-DC00FFBDBC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57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81270"/>
          </a:xfrm>
        </p:spPr>
        <p:txBody>
          <a:bodyPr>
            <a:normAutofit/>
          </a:bodyPr>
          <a:lstStyle/>
          <a:p>
            <a:r>
              <a:rPr lang="en-US" sz="4900" dirty="0"/>
              <a:t>General Edits 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331495"/>
            <a:ext cx="10303426" cy="5272708"/>
          </a:xfrm>
        </p:spPr>
        <p:txBody>
          <a:bodyPr>
            <a:normAutofit fontScale="25000" lnSpcReduction="20000"/>
          </a:bodyPr>
          <a:lstStyle/>
          <a:p>
            <a:pPr marL="457200" indent="-457200"/>
            <a:r>
              <a:rPr lang="en-US" sz="9600" dirty="0"/>
              <a:t>Typos, grammatical errors, punctuation, formatting</a:t>
            </a:r>
          </a:p>
          <a:p>
            <a:pPr marL="457200" indent="-457200"/>
            <a:r>
              <a:rPr lang="en-US" sz="9600" dirty="0"/>
              <a:t>CCTA requests to elaborate in various sections</a:t>
            </a:r>
          </a:p>
          <a:p>
            <a:pPr marL="457200" indent="-457200"/>
            <a:r>
              <a:rPr lang="en-US" sz="9600" dirty="0"/>
              <a:t>Updates to several maps</a:t>
            </a:r>
          </a:p>
          <a:p>
            <a:pPr marL="857250" lvl="1" indent="-457200"/>
            <a:r>
              <a:rPr lang="en-US" sz="9400" dirty="0"/>
              <a:t>Multimodal Corridor Map (higher resolution only)</a:t>
            </a:r>
          </a:p>
          <a:p>
            <a:pPr marL="857250" lvl="1" indent="-457200"/>
            <a:r>
              <a:rPr lang="en-US" sz="9400" dirty="0"/>
              <a:t>High Quality Transit Map</a:t>
            </a:r>
          </a:p>
          <a:p>
            <a:pPr marL="857250" lvl="1" indent="-457200"/>
            <a:r>
              <a:rPr lang="en-US" sz="9400" dirty="0"/>
              <a:t>Active Transportation Maps</a:t>
            </a:r>
          </a:p>
          <a:p>
            <a:pPr marL="857250" lvl="1" indent="-457200"/>
            <a:r>
              <a:rPr lang="en-US" sz="9400" dirty="0"/>
              <a:t>Collision Maps</a:t>
            </a:r>
          </a:p>
          <a:p>
            <a:pPr marL="857250" lvl="1" indent="-457200"/>
            <a:r>
              <a:rPr lang="en-US" sz="9400" dirty="0"/>
              <a:t>RTO Monitoring Location and Segment LOS maps</a:t>
            </a:r>
          </a:p>
          <a:p>
            <a:pPr marL="457200" indent="-457200"/>
            <a:r>
              <a:rPr lang="en-US" sz="9600" dirty="0"/>
              <a:t>Action edits and/or new actions per CCTA and TAC comment</a:t>
            </a:r>
          </a:p>
          <a:p>
            <a:pPr marL="457200" indent="-457200"/>
            <a:r>
              <a:rPr lang="en-US" sz="9600" dirty="0"/>
              <a:t>Bolstered several RTO sections</a:t>
            </a:r>
          </a:p>
          <a:p>
            <a:pPr marL="857250" lvl="1" indent="-457200"/>
            <a:r>
              <a:rPr lang="en-US" sz="9400" dirty="0"/>
              <a:t>Paratransit and Community-Based Transportation Programs</a:t>
            </a:r>
          </a:p>
          <a:p>
            <a:pPr marL="857250" lvl="1" indent="-457200"/>
            <a:r>
              <a:rPr lang="en-US" sz="9400" dirty="0"/>
              <a:t>High Quality Transit Access</a:t>
            </a:r>
          </a:p>
          <a:p>
            <a:pPr marL="857250" lvl="1" indent="-457200"/>
            <a:r>
              <a:rPr lang="en-US" sz="9400" dirty="0"/>
              <a:t>Mode Share</a:t>
            </a:r>
          </a:p>
          <a:p>
            <a:pPr marL="457200" indent="-457200"/>
            <a:endParaRPr lang="en-US" sz="96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35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81270"/>
          </a:xfrm>
        </p:spPr>
        <p:txBody>
          <a:bodyPr>
            <a:normAutofit/>
          </a:bodyPr>
          <a:lstStyle/>
          <a:p>
            <a:r>
              <a:rPr lang="en-US" sz="4900" dirty="0"/>
              <a:t>General Edits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331495"/>
            <a:ext cx="10303426" cy="5272708"/>
          </a:xfrm>
        </p:spPr>
        <p:txBody>
          <a:bodyPr>
            <a:normAutofit fontScale="25000" lnSpcReduction="20000"/>
          </a:bodyPr>
          <a:lstStyle/>
          <a:p>
            <a:pPr marL="457200" indent="-457200"/>
            <a:r>
              <a:rPr lang="en-US" sz="11200" dirty="0"/>
              <a:t>Added BART buffer times</a:t>
            </a:r>
          </a:p>
          <a:p>
            <a:pPr marL="457200" indent="-457200"/>
            <a:r>
              <a:rPr lang="en-US" sz="11200" dirty="0"/>
              <a:t>Added discussion of housing development</a:t>
            </a:r>
          </a:p>
          <a:p>
            <a:pPr marL="457200" indent="-457200"/>
            <a:r>
              <a:rPr lang="en-US" sz="11200" dirty="0"/>
              <a:t>Added graphic to Definition of Terms section</a:t>
            </a:r>
          </a:p>
          <a:p>
            <a:pPr marL="457200" indent="-457200"/>
            <a:r>
              <a:rPr lang="en-US" sz="11200" dirty="0"/>
              <a:t>Added various clarifications and footnotes to clear up confusion</a:t>
            </a:r>
          </a:p>
          <a:p>
            <a:pPr marL="457200" indent="-457200"/>
            <a:r>
              <a:rPr lang="en-US" sz="11200" dirty="0"/>
              <a:t>Added several mentions of public health and relation to the transportation system</a:t>
            </a:r>
          </a:p>
          <a:p>
            <a:pPr marL="457200" indent="-457200"/>
            <a:r>
              <a:rPr lang="en-US" sz="11200" dirty="0"/>
              <a:t>Added to content in Appendix A </a:t>
            </a:r>
          </a:p>
          <a:p>
            <a:pPr marL="457200" indent="-457200"/>
            <a:r>
              <a:rPr lang="en-US" sz="11200" dirty="0"/>
              <a:t>Filled in Appendix B (lead/responsible agencies and timeframe)</a:t>
            </a:r>
          </a:p>
          <a:p>
            <a:pPr marL="457200" indent="-457200"/>
            <a:r>
              <a:rPr lang="en-US" sz="11200" dirty="0"/>
              <a:t>Added Appendix D information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01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7"/>
            <a:ext cx="10807194" cy="88127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Edits Specific to the Central County Action Plan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5" y="1127424"/>
            <a:ext cx="7813447" cy="5476779"/>
          </a:xfrm>
        </p:spPr>
        <p:txBody>
          <a:bodyPr>
            <a:normAutofit fontScale="25000" lnSpcReduction="20000"/>
          </a:bodyPr>
          <a:lstStyle/>
          <a:p>
            <a:pPr marL="457200" indent="-457200"/>
            <a:r>
              <a:rPr lang="en-US" sz="9600" dirty="0"/>
              <a:t>Added Lynne Filson to list of TRANSPAC TAC members</a:t>
            </a:r>
          </a:p>
          <a:p>
            <a:pPr marL="457200" indent="-457200"/>
            <a:r>
              <a:rPr lang="en-US" sz="9600" dirty="0"/>
              <a:t>Revisions to LSBN map</a:t>
            </a:r>
          </a:p>
          <a:p>
            <a:pPr marL="457200" indent="-457200"/>
            <a:r>
              <a:rPr lang="en-US" sz="9600" dirty="0"/>
              <a:t>Revision to high-quality transit map</a:t>
            </a:r>
          </a:p>
          <a:p>
            <a:pPr marL="457200" indent="-457200"/>
            <a:r>
              <a:rPr lang="en-US" sz="9600" dirty="0"/>
              <a:t>Added extra notes on designation of Marsh Creek Road as an RRS (no capacity improvements)</a:t>
            </a:r>
          </a:p>
          <a:p>
            <a:pPr marL="457200" indent="-457200"/>
            <a:r>
              <a:rPr lang="en-US" sz="9600" dirty="0"/>
              <a:t>Added clarification to RTO Equity-2 regarding the target and its relation to vision zero</a:t>
            </a:r>
          </a:p>
          <a:p>
            <a:pPr marL="457200" indent="-457200"/>
            <a:r>
              <a:rPr lang="en-US" sz="9600" dirty="0"/>
              <a:t>Added definition of IPCC</a:t>
            </a:r>
          </a:p>
          <a:p>
            <a:pPr marL="457200" indent="-457200"/>
            <a:r>
              <a:rPr lang="en-US" sz="9600" dirty="0"/>
              <a:t>Replaced and/or revised actions related to transit, active transportation, and innovation and technology</a:t>
            </a:r>
          </a:p>
          <a:p>
            <a:pPr marL="457200" indent="-457200"/>
            <a:r>
              <a:rPr lang="en-US" sz="9600" dirty="0"/>
              <a:t>Revised name of facility formerly known as Kirker Pass Road</a:t>
            </a:r>
          </a:p>
          <a:p>
            <a:pPr marL="457200" indent="-457200"/>
            <a:r>
              <a:rPr lang="en-US" sz="9600" dirty="0"/>
              <a:t>Revised STMP section to align with adopted language</a:t>
            </a:r>
          </a:p>
          <a:p>
            <a:pPr marL="457200" indent="-457200"/>
            <a:r>
              <a:rPr lang="en-US" sz="9600" dirty="0"/>
              <a:t>Revised Climate Change RTO-3 to discuss the 2050 target assumption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A group of girls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529633CF-5800-4C15-ECCC-C89798A2E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817" y="1992193"/>
            <a:ext cx="2970183" cy="36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4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DF87-6A50-0867-37E6-9DEAB1C7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Recommendation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06991-08CC-8186-57DE-762B5EAD1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39164-BC84-BE84-B053-DC00FFBDBC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256513-9A8B-6A41-AD25-5B1EF860E2D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6"/>
            <a:ext cx="10807194" cy="1476149"/>
          </a:xfrm>
        </p:spPr>
        <p:txBody>
          <a:bodyPr>
            <a:normAutofit/>
          </a:bodyPr>
          <a:lstStyle/>
          <a:p>
            <a:r>
              <a:rPr lang="en-US" sz="4900" dirty="0"/>
              <a:t>Process for Action Plan Adoption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7" y="1298162"/>
            <a:ext cx="7185577" cy="5306042"/>
          </a:xfrm>
        </p:spPr>
        <p:txBody>
          <a:bodyPr>
            <a:normAutofit lnSpcReduction="10000"/>
          </a:bodyPr>
          <a:lstStyle/>
          <a:p>
            <a:pPr marL="457200" indent="-457200"/>
            <a:r>
              <a:rPr lang="en-US" sz="2200" dirty="0"/>
              <a:t>Step 1: RTPC TAC reviews the Draft Action Plan and forwards to the Committee</a:t>
            </a:r>
          </a:p>
          <a:p>
            <a:pPr marL="857250" lvl="1" indent="-457200"/>
            <a:r>
              <a:rPr lang="en-US" sz="2000" dirty="0"/>
              <a:t>TRANSPAC TAC January 26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marL="457200" indent="-457200"/>
            <a:r>
              <a:rPr lang="en-US" sz="2200" dirty="0"/>
              <a:t>Step 2: RTPC Committee approves the Draft Action Plan and forwards to CCTA for proposal for adoption into the Countywide Transportation Plan (CTP) </a:t>
            </a:r>
          </a:p>
          <a:p>
            <a:pPr marL="857250" lvl="1" indent="-457200"/>
            <a:r>
              <a:rPr lang="en-US" sz="2000" dirty="0"/>
              <a:t>TRANSPAC Committee February 9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marL="457200" indent="-457200"/>
            <a:r>
              <a:rPr lang="en-US" sz="2200" dirty="0"/>
              <a:t>Step 3: CCTA Planning Committee and Board accept the Draft Action Plans (April 2023)</a:t>
            </a:r>
          </a:p>
          <a:p>
            <a:pPr marL="457200" indent="-457200"/>
            <a:r>
              <a:rPr lang="en-US" sz="2200" dirty="0"/>
              <a:t>Step 4: CCTA Board approves the CTP including adoption of all five Action Plans into the Draft CTP (late 2023 or early 2024)</a:t>
            </a:r>
          </a:p>
          <a:p>
            <a:pPr marL="457200" indent="-457200"/>
            <a:r>
              <a:rPr lang="en-US" sz="2200" dirty="0"/>
              <a:t>Step 5:  RTPC Policy Boards formally adopt the Action Plans (early 2024)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5A107-4A9D-A37F-0B7D-7BA9EE838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7" b="1"/>
          <a:stretch/>
        </p:blipFill>
        <p:spPr bwMode="auto">
          <a:xfrm>
            <a:off x="8400384" y="2089552"/>
            <a:ext cx="3621616" cy="2678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3883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6" y="253796"/>
            <a:ext cx="10807194" cy="1088867"/>
          </a:xfrm>
        </p:spPr>
        <p:txBody>
          <a:bodyPr>
            <a:normAutofit/>
          </a:bodyPr>
          <a:lstStyle/>
          <a:p>
            <a:r>
              <a:rPr lang="en-US" sz="4900" dirty="0"/>
              <a:t>Recommendation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826D5C-F064-44B6-868A-06858409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4806" y="1410351"/>
            <a:ext cx="5223064" cy="3384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1" dirty="0"/>
              <a:t>Move the Central County Action Plan, with edits as needed, and forward to the TRANSPAC Committee.</a:t>
            </a:r>
          </a:p>
          <a:p>
            <a:pPr marL="0" indent="0">
              <a:buNone/>
            </a:pPr>
            <a:r>
              <a:rPr lang="en-US" sz="2200" i="1" dirty="0"/>
              <a:t>After review by the Committee, forward the Action Plan to CCTA for inclusion in the Draft Countywide Transportation Plan Update.</a:t>
            </a:r>
          </a:p>
          <a:p>
            <a:pPr marL="0" indent="0">
              <a:buNone/>
            </a:pPr>
            <a:r>
              <a:rPr lang="en-US" sz="2200" i="1" dirty="0"/>
              <a:t>Final adoption of the Action Plan will occur after the CTP Update is adopted.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C7A43-981E-4EAB-89E5-F3FC490609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215" y="6473134"/>
            <a:ext cx="675257" cy="298295"/>
          </a:xfrm>
        </p:spPr>
        <p:txBody>
          <a:bodyPr/>
          <a:lstStyle/>
          <a:p>
            <a:fld id="{8A256513-9A8B-6A41-AD25-5B1EF860E2D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A group of people standing outside a tent&#10;&#10;Description automatically generated with low confidence">
            <a:extLst>
              <a:ext uri="{FF2B5EF4-FFF2-40B4-BE49-F238E27FC236}">
                <a16:creationId xmlns:a16="http://schemas.microsoft.com/office/drawing/2014/main" id="{9EFC591F-F43C-0F28-B161-1310F1617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64" y="1498921"/>
            <a:ext cx="4807352" cy="360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935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44B2FB28AC6449BE52692D34A721F" ma:contentTypeVersion="4" ma:contentTypeDescription="Create a new document." ma:contentTypeScope="" ma:versionID="b106584984bd87a7d5e9e18b8866ffc1">
  <xsd:schema xmlns:xsd="http://www.w3.org/2001/XMLSchema" xmlns:xs="http://www.w3.org/2001/XMLSchema" xmlns:p="http://schemas.microsoft.com/office/2006/metadata/properties" xmlns:ns2="c7c0aef9-06a1-44b7-a280-10ec68700a18" xmlns:ns3="482c9e50-92d7-47ed-bc3c-84489f0b9034" targetNamespace="http://schemas.microsoft.com/office/2006/metadata/properties" ma:root="true" ma:fieldsID="4b8a7e2deebfab96a71c2e3cee45daa9" ns2:_="" ns3:_="">
    <xsd:import namespace="c7c0aef9-06a1-44b7-a280-10ec68700a18"/>
    <xsd:import namespace="482c9e50-92d7-47ed-bc3c-84489f0b90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0aef9-06a1-44b7-a280-10ec68700a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c9e50-92d7-47ed-bc3c-84489f0b90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c0aef9-06a1-44b7-a280-10ec68700a18">
      <UserInfo>
        <DisplayName>Rebecca Krawiec</DisplayName>
        <AccountId>183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AC08BE-D335-4A0D-BE94-4EACB6E16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c0aef9-06a1-44b7-a280-10ec68700a18"/>
    <ds:schemaRef ds:uri="482c9e50-92d7-47ed-bc3c-84489f0b90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EE57BF-1933-4197-B81D-1691E766055D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c7c0aef9-06a1-44b7-a280-10ec68700a18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82c9e50-92d7-47ed-bc3c-84489f0b903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82630A-7CE3-4AA0-B4F9-65F4F8A755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11459</TotalTime>
  <Words>613</Words>
  <Application>Microsoft Office PowerPoint</Application>
  <PresentationFormat>Widescreen</PresentationFormat>
  <Paragraphs>99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Book</vt:lpstr>
      <vt:lpstr>Avenir LT Std 55 Roman</vt:lpstr>
      <vt:lpstr>Calibri</vt:lpstr>
      <vt:lpstr>Wingdings 3</vt:lpstr>
      <vt:lpstr>Facet</vt:lpstr>
      <vt:lpstr>PowerPoint Presentation</vt:lpstr>
      <vt:lpstr>Agenda </vt:lpstr>
      <vt:lpstr>Edits Made to the Draft Action Plan</vt:lpstr>
      <vt:lpstr>General Edits </vt:lpstr>
      <vt:lpstr>General Edits</vt:lpstr>
      <vt:lpstr>Edits Specific to the Central County Action Plan</vt:lpstr>
      <vt:lpstr>Next Steps and Recommendation</vt:lpstr>
      <vt:lpstr>Process for Action Plan Adoption</vt:lpstr>
      <vt:lpstr>Recommendation</vt:lpstr>
      <vt:lpstr>Comments/Questions?</vt:lpstr>
      <vt:lpstr>Action Plan Chapters</vt:lpstr>
      <vt:lpstr>Action Plan Appendices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Grant</dc:creator>
  <cp:lastModifiedBy>Torina Wilson</cp:lastModifiedBy>
  <cp:revision>721</cp:revision>
  <cp:lastPrinted>2018-09-12T21:01:48Z</cp:lastPrinted>
  <dcterms:created xsi:type="dcterms:W3CDTF">2017-06-13T19:01:01Z</dcterms:created>
  <dcterms:modified xsi:type="dcterms:W3CDTF">2023-01-20T20:54:24Z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0x01010010244B2FB28AC6449BE52692D34A721F</vt:lpwstr>
  </property>
</Properties>
</file>