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Body Grotesque" panose="020B0604020202020204" charset="0"/>
      <p:regular r:id="rId18"/>
    </p:embeddedFont>
    <p:embeddedFont>
      <p:font typeface="Body Grotesque Bold" panose="020B0604020202020204" charset="0"/>
      <p:regular r:id="rId19"/>
    </p:embeddedFont>
    <p:embeddedFont>
      <p:font typeface="Cy Grotesk Key Bold" panose="020B0604020202020204" charset="0"/>
      <p:regular r:id="rId20"/>
    </p:embeddedFont>
    <p:embeddedFont>
      <p:font typeface="Cy Grotesk Key Semi-Bold" panose="020B0604020202020204" charset="0"/>
      <p:regular r:id="rId21"/>
    </p:embeddedFont>
    <p:embeddedFont>
      <p:font typeface="Poppins" panose="00000500000000000000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8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000856" y="6103488"/>
            <a:ext cx="11891581" cy="1189158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79546" y="-1662378"/>
            <a:ext cx="6596035" cy="659603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38247" y="8973885"/>
            <a:ext cx="2220873" cy="222087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84687" y="1028700"/>
            <a:ext cx="8389718" cy="838971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944934" y="-611303"/>
            <a:ext cx="1889869" cy="188986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23228" y="477357"/>
            <a:ext cx="8912637" cy="8912601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211812" y="6721075"/>
            <a:ext cx="4018029" cy="3013522"/>
          </a:xfrm>
          <a:custGeom>
            <a:avLst/>
            <a:gdLst/>
            <a:ahLst/>
            <a:cxnLst/>
            <a:rect l="l" t="t" r="r" b="b"/>
            <a:pathLst>
              <a:path w="4018029" h="3013522">
                <a:moveTo>
                  <a:pt x="0" y="0"/>
                </a:moveTo>
                <a:lnTo>
                  <a:pt x="4018029" y="0"/>
                </a:lnTo>
                <a:lnTo>
                  <a:pt x="4018029" y="3013522"/>
                </a:lnTo>
                <a:lnTo>
                  <a:pt x="0" y="301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1982396"/>
            <a:ext cx="8115300" cy="1816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71"/>
              </a:lnSpc>
              <a:spcBef>
                <a:spcPct val="0"/>
              </a:spcBef>
            </a:pPr>
            <a:r>
              <a:rPr lang="en-US" sz="10622">
                <a:solidFill>
                  <a:srgbClr val="262021"/>
                </a:solidFill>
                <a:latin typeface="Cy Grotesk Key Bold"/>
              </a:rPr>
              <a:t>TRANSPAC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3529692"/>
            <a:ext cx="8115300" cy="8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2"/>
              </a:lnSpc>
              <a:spcBef>
                <a:spcPct val="0"/>
              </a:spcBef>
            </a:pPr>
            <a:r>
              <a:rPr lang="en-US" sz="5123">
                <a:solidFill>
                  <a:srgbClr val="262021"/>
                </a:solidFill>
                <a:latin typeface="Cy Grotesk Key Semi-Bold"/>
              </a:rPr>
              <a:t>Line 20a Grant Request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27488" y="962025"/>
            <a:ext cx="9437021" cy="6512922"/>
            <a:chOff x="0" y="0"/>
            <a:chExt cx="5831689" cy="40247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1689" cy="4024716"/>
            </a:xfrm>
            <a:custGeom>
              <a:avLst/>
              <a:gdLst/>
              <a:ahLst/>
              <a:cxnLst/>
              <a:rect l="l" t="t" r="r" b="b"/>
              <a:pathLst>
                <a:path w="5831689" h="4024716">
                  <a:moveTo>
                    <a:pt x="0" y="2897796"/>
                  </a:moveTo>
                  <a:lnTo>
                    <a:pt x="0" y="1126921"/>
                  </a:lnTo>
                  <a:cubicBezTo>
                    <a:pt x="0" y="503894"/>
                    <a:pt x="365064" y="0"/>
                    <a:pt x="816436" y="0"/>
                  </a:cubicBezTo>
                  <a:lnTo>
                    <a:pt x="5015252" y="0"/>
                  </a:lnTo>
                  <a:cubicBezTo>
                    <a:pt x="5466625" y="0"/>
                    <a:pt x="5831689" y="503894"/>
                    <a:pt x="5831689" y="1126921"/>
                  </a:cubicBezTo>
                  <a:lnTo>
                    <a:pt x="5831689" y="2897796"/>
                  </a:lnTo>
                  <a:cubicBezTo>
                    <a:pt x="5831689" y="3520822"/>
                    <a:pt x="5466625" y="4024716"/>
                    <a:pt x="5015252" y="4024716"/>
                  </a:cubicBezTo>
                  <a:lnTo>
                    <a:pt x="816436" y="4024716"/>
                  </a:lnTo>
                  <a:cubicBezTo>
                    <a:pt x="365064" y="4024716"/>
                    <a:pt x="0" y="3520822"/>
                    <a:pt x="0" y="2897796"/>
                  </a:cubicBezTo>
                  <a:close/>
                </a:path>
              </a:pathLst>
            </a:custGeom>
            <a:blipFill>
              <a:blip r:embed="rId3"/>
              <a:stretch>
                <a:fillRect t="-22448" b="-224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622046" y="7781726"/>
            <a:ext cx="2488185" cy="1244093"/>
          </a:xfrm>
          <a:custGeom>
            <a:avLst/>
            <a:gdLst/>
            <a:ahLst/>
            <a:cxnLst/>
            <a:rect l="l" t="t" r="r" b="b"/>
            <a:pathLst>
              <a:path w="2488185" h="1244093">
                <a:moveTo>
                  <a:pt x="0" y="0"/>
                </a:moveTo>
                <a:lnTo>
                  <a:pt x="2488185" y="0"/>
                </a:lnTo>
                <a:lnTo>
                  <a:pt x="2488185" y="1244093"/>
                </a:lnTo>
                <a:lnTo>
                  <a:pt x="0" y="1244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2005523" y="8403773"/>
            <a:ext cx="3800184" cy="380018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501532" y="-1512506"/>
            <a:ext cx="3170586" cy="317058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93623" y="8451850"/>
            <a:ext cx="1582063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262021"/>
                </a:solidFill>
                <a:latin typeface="Cy Grotesk Key Semi-Bold"/>
              </a:rPr>
              <a:t>Fixed Route Van Service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64509" y="1743805"/>
            <a:ext cx="7155002" cy="171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4499">
                <a:solidFill>
                  <a:srgbClr val="262021"/>
                </a:solidFill>
                <a:latin typeface="Body Grotesque"/>
              </a:rPr>
              <a:t>Shared ride experience to specified places in Concord and the TRANSPAC Area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64509" y="3822554"/>
            <a:ext cx="7155002" cy="3719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256"/>
              </a:lnSpc>
              <a:buFont typeface="Arial"/>
              <a:buChar char="•"/>
            </a:pPr>
            <a:r>
              <a:rPr lang="en-US" sz="3200">
                <a:solidFill>
                  <a:srgbClr val="262021"/>
                </a:solidFill>
                <a:latin typeface="Body Grotesque"/>
              </a:rPr>
              <a:t>10 passenger van</a:t>
            </a:r>
          </a:p>
          <a:p>
            <a:pPr marL="690881" lvl="1" indent="-345440">
              <a:lnSpc>
                <a:spcPts val="4256"/>
              </a:lnSpc>
              <a:buFont typeface="Arial"/>
              <a:buChar char="•"/>
            </a:pPr>
            <a:r>
              <a:rPr lang="en-US" sz="3200">
                <a:solidFill>
                  <a:srgbClr val="262021"/>
                </a:solidFill>
                <a:latin typeface="Body Grotesque"/>
              </a:rPr>
              <a:t>Paid drivers</a:t>
            </a:r>
          </a:p>
          <a:p>
            <a:pPr marL="690881" lvl="1" indent="-345440">
              <a:lnSpc>
                <a:spcPts val="4256"/>
              </a:lnSpc>
              <a:buFont typeface="Arial"/>
              <a:buChar char="•"/>
            </a:pPr>
            <a:r>
              <a:rPr lang="en-US" sz="3200">
                <a:solidFill>
                  <a:srgbClr val="262021"/>
                </a:solidFill>
                <a:latin typeface="Body Grotesque"/>
              </a:rPr>
              <a:t>Affordable for lower income seniors</a:t>
            </a:r>
          </a:p>
          <a:p>
            <a:pPr marL="690881" lvl="1" indent="-345440">
              <a:lnSpc>
                <a:spcPts val="4256"/>
              </a:lnSpc>
              <a:buFont typeface="Arial"/>
              <a:buChar char="•"/>
            </a:pPr>
            <a:r>
              <a:rPr lang="en-US" sz="3200">
                <a:solidFill>
                  <a:srgbClr val="262021"/>
                </a:solidFill>
                <a:latin typeface="Body Grotesque"/>
              </a:rPr>
              <a:t>Can provide additional assistance with door to door service for some medical appointments</a:t>
            </a:r>
          </a:p>
          <a:p>
            <a:pPr marL="690881" lvl="1" indent="-345440">
              <a:lnSpc>
                <a:spcPts val="4256"/>
              </a:lnSpc>
              <a:buFont typeface="Arial"/>
              <a:buChar char="•"/>
            </a:pPr>
            <a:r>
              <a:rPr lang="en-US" sz="3200">
                <a:solidFill>
                  <a:srgbClr val="262021"/>
                </a:solidFill>
                <a:latin typeface="Body Grotesque"/>
              </a:rPr>
              <a:t>Higher level of personalized service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43313" y="597544"/>
            <a:ext cx="7337483" cy="7337483"/>
          </a:xfrm>
          <a:custGeom>
            <a:avLst/>
            <a:gdLst/>
            <a:ahLst/>
            <a:cxnLst/>
            <a:rect l="l" t="t" r="r" b="b"/>
            <a:pathLst>
              <a:path w="7337483" h="7337483">
                <a:moveTo>
                  <a:pt x="0" y="0"/>
                </a:moveTo>
                <a:lnTo>
                  <a:pt x="7337484" y="0"/>
                </a:lnTo>
                <a:lnTo>
                  <a:pt x="7337484" y="7337483"/>
                </a:lnTo>
                <a:lnTo>
                  <a:pt x="0" y="7337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697424" y="533719"/>
            <a:ext cx="5961077" cy="3965748"/>
            <a:chOff x="0" y="0"/>
            <a:chExt cx="1569996" cy="10444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9996" cy="1044477"/>
            </a:xfrm>
            <a:custGeom>
              <a:avLst/>
              <a:gdLst/>
              <a:ahLst/>
              <a:cxnLst/>
              <a:rect l="l" t="t" r="r" b="b"/>
              <a:pathLst>
                <a:path w="1569996" h="1044477">
                  <a:moveTo>
                    <a:pt x="0" y="0"/>
                  </a:moveTo>
                  <a:lnTo>
                    <a:pt x="1569996" y="0"/>
                  </a:lnTo>
                  <a:lnTo>
                    <a:pt x="1569996" y="1044477"/>
                  </a:lnTo>
                  <a:lnTo>
                    <a:pt x="0" y="1044477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569996" cy="1092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826247" y="745450"/>
            <a:ext cx="5681892" cy="3578254"/>
          </a:xfrm>
          <a:custGeom>
            <a:avLst/>
            <a:gdLst/>
            <a:ahLst/>
            <a:cxnLst/>
            <a:rect l="l" t="t" r="r" b="b"/>
            <a:pathLst>
              <a:path w="5681892" h="3578254">
                <a:moveTo>
                  <a:pt x="0" y="0"/>
                </a:moveTo>
                <a:lnTo>
                  <a:pt x="5681892" y="0"/>
                </a:lnTo>
                <a:lnTo>
                  <a:pt x="5681892" y="3578254"/>
                </a:lnTo>
                <a:lnTo>
                  <a:pt x="0" y="357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7426" b="-505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697424" y="4838913"/>
            <a:ext cx="5825238" cy="4419387"/>
            <a:chOff x="0" y="0"/>
            <a:chExt cx="1534219" cy="11639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34219" cy="1163954"/>
            </a:xfrm>
            <a:custGeom>
              <a:avLst/>
              <a:gdLst/>
              <a:ahLst/>
              <a:cxnLst/>
              <a:rect l="l" t="t" r="r" b="b"/>
              <a:pathLst>
                <a:path w="1534219" h="1163954">
                  <a:moveTo>
                    <a:pt x="0" y="0"/>
                  </a:moveTo>
                  <a:lnTo>
                    <a:pt x="1534219" y="0"/>
                  </a:lnTo>
                  <a:lnTo>
                    <a:pt x="1534219" y="1163954"/>
                  </a:lnTo>
                  <a:lnTo>
                    <a:pt x="0" y="1163954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34219" cy="1211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848155" y="4933177"/>
            <a:ext cx="5561876" cy="4171407"/>
          </a:xfrm>
          <a:custGeom>
            <a:avLst/>
            <a:gdLst/>
            <a:ahLst/>
            <a:cxnLst/>
            <a:rect l="l" t="t" r="r" b="b"/>
            <a:pathLst>
              <a:path w="5561876" h="4171407">
                <a:moveTo>
                  <a:pt x="0" y="0"/>
                </a:moveTo>
                <a:lnTo>
                  <a:pt x="5561876" y="0"/>
                </a:lnTo>
                <a:lnTo>
                  <a:pt x="5561876" y="4171407"/>
                </a:lnTo>
                <a:lnTo>
                  <a:pt x="0" y="4171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98247" y="9095059"/>
            <a:ext cx="1378597" cy="137859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94171" y="197950"/>
            <a:ext cx="2198671" cy="219867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19063" y="849812"/>
            <a:ext cx="2173779" cy="98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9"/>
              </a:lnSpc>
            </a:pPr>
            <a:r>
              <a:rPr lang="en-US" sz="2569">
                <a:solidFill>
                  <a:srgbClr val="3D405B"/>
                </a:solidFill>
                <a:latin typeface="Body Grotesque Bold"/>
              </a:rPr>
              <a:t>$15 yearly application fee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003622" y="3929894"/>
            <a:ext cx="2198671" cy="219867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455063" y="8785860"/>
            <a:ext cx="1769472" cy="176947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5400000">
            <a:off x="559153" y="9557082"/>
            <a:ext cx="1878188" cy="939094"/>
          </a:xfrm>
          <a:custGeom>
            <a:avLst/>
            <a:gdLst/>
            <a:ahLst/>
            <a:cxnLst/>
            <a:rect l="l" t="t" r="r" b="b"/>
            <a:pathLst>
              <a:path w="1878188" h="939094">
                <a:moveTo>
                  <a:pt x="0" y="0"/>
                </a:moveTo>
                <a:lnTo>
                  <a:pt x="1878188" y="0"/>
                </a:lnTo>
                <a:lnTo>
                  <a:pt x="1878188" y="939094"/>
                </a:lnTo>
                <a:lnTo>
                  <a:pt x="0" y="939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9162274" y="2067614"/>
            <a:ext cx="2198671" cy="219867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003622" y="7697038"/>
            <a:ext cx="2198671" cy="219867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186285" y="5792017"/>
            <a:ext cx="2198671" cy="219867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6602621" y="4547091"/>
            <a:ext cx="2974132" cy="98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2566">
                <a:solidFill>
                  <a:srgbClr val="3D405B"/>
                </a:solidFill>
                <a:latin typeface="Body Grotesque Bold"/>
              </a:rPr>
              <a:t>GoGo Grandparent subsidy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367940" y="2662538"/>
            <a:ext cx="1835362" cy="98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9"/>
              </a:lnSpc>
            </a:pPr>
            <a:r>
              <a:rPr lang="en-US" sz="2569">
                <a:solidFill>
                  <a:srgbClr val="FFFFFF"/>
                </a:solidFill>
                <a:latin typeface="Body Grotesque Bold"/>
              </a:rPr>
              <a:t>Apply for LINK Service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46267" y="6582489"/>
            <a:ext cx="2214679" cy="66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9"/>
              </a:lnSpc>
            </a:pPr>
            <a:r>
              <a:rPr lang="en-US" sz="2569">
                <a:solidFill>
                  <a:srgbClr val="FFFFFF"/>
                </a:solidFill>
                <a:latin typeface="Body Grotesque Bold"/>
              </a:rPr>
              <a:t>Free Van Service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225635" y="8308975"/>
            <a:ext cx="1715577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3D405B"/>
                </a:solidFill>
                <a:latin typeface="Body Grotesque Bold"/>
              </a:rPr>
              <a:t>Flexibility to adjust and grow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458748" y="7598060"/>
            <a:ext cx="3144337" cy="314433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691985" y="-1318367"/>
            <a:ext cx="2895872" cy="289587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4167" y="8830993"/>
            <a:ext cx="2302845" cy="230284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139920" y="129569"/>
            <a:ext cx="2120874" cy="212087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-784979" y="1452119"/>
            <a:ext cx="3139915" cy="1569958"/>
          </a:xfrm>
          <a:custGeom>
            <a:avLst/>
            <a:gdLst/>
            <a:ahLst/>
            <a:cxnLst/>
            <a:rect l="l" t="t" r="r" b="b"/>
            <a:pathLst>
              <a:path w="3139915" h="1569958">
                <a:moveTo>
                  <a:pt x="0" y="0"/>
                </a:moveTo>
                <a:lnTo>
                  <a:pt x="3139916" y="0"/>
                </a:lnTo>
                <a:lnTo>
                  <a:pt x="3139916" y="1569958"/>
                </a:lnTo>
                <a:lnTo>
                  <a:pt x="0" y="1569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249114" y="2250443"/>
            <a:ext cx="9622893" cy="7435872"/>
          </a:xfrm>
          <a:custGeom>
            <a:avLst/>
            <a:gdLst/>
            <a:ahLst/>
            <a:cxnLst/>
            <a:rect l="l" t="t" r="r" b="b"/>
            <a:pathLst>
              <a:path w="9622893" h="7435872">
                <a:moveTo>
                  <a:pt x="0" y="0"/>
                </a:moveTo>
                <a:lnTo>
                  <a:pt x="9622893" y="0"/>
                </a:lnTo>
                <a:lnTo>
                  <a:pt x="9622893" y="7435872"/>
                </a:lnTo>
                <a:lnTo>
                  <a:pt x="0" y="7435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393656" y="1162050"/>
            <a:ext cx="13333809" cy="102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7600">
                <a:solidFill>
                  <a:srgbClr val="262021"/>
                </a:solidFill>
                <a:latin typeface="Cy Grotesk Key Semi-Bold"/>
              </a:rPr>
              <a:t>Equity Priority Community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5198" y="718769"/>
            <a:ext cx="4444704" cy="8889409"/>
            <a:chOff x="0" y="0"/>
            <a:chExt cx="317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100000" r="-100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28914" y="678822"/>
            <a:ext cx="4444704" cy="8889409"/>
            <a:chOff x="0" y="0"/>
            <a:chExt cx="3175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00000" r="-100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218934" y="8395850"/>
            <a:ext cx="3075090" cy="30750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610136" y="-2098672"/>
            <a:ext cx="3075090" cy="30750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50867" y="9429750"/>
            <a:ext cx="2252130" cy="225213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219251" y="-403971"/>
            <a:ext cx="2252130" cy="225213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664169" y="1294046"/>
            <a:ext cx="6563288" cy="198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7600">
                <a:solidFill>
                  <a:srgbClr val="262021"/>
                </a:solidFill>
                <a:latin typeface="Cy Grotesk Key Semi-Bold"/>
              </a:rPr>
              <a:t>Coordination Efforts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45194" y="3506389"/>
            <a:ext cx="5707096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Referrals to: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County Link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Mobility Matters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Medicare Programs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262021"/>
              </a:solidFill>
              <a:latin typeface="Body Grotesque"/>
            </a:endParaRPr>
          </a:p>
          <a:p>
            <a:pPr>
              <a:lnSpc>
                <a:spcPts val="3000"/>
              </a:lnSpc>
            </a:pPr>
            <a:endParaRPr lang="en-US" sz="3000">
              <a:solidFill>
                <a:srgbClr val="262021"/>
              </a:solidFill>
              <a:latin typeface="Body Grotesqu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245194" y="5449489"/>
            <a:ext cx="690203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Referrals from: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Mobility Matters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Medical Client Managers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Veterans Offices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45194" y="7361707"/>
            <a:ext cx="6902030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Educational efforts: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Independent Living Resources - travel training</a:t>
            </a:r>
          </a:p>
          <a:p>
            <a:pPr marL="647700" lvl="1" indent="-323850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262021"/>
                </a:solidFill>
                <a:latin typeface="Body Grotesque"/>
              </a:rPr>
              <a:t>Commission on Aging Transportation Survey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29873" y="2534574"/>
            <a:ext cx="3075090" cy="30750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78067" y="2534574"/>
            <a:ext cx="3075090" cy="3075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-685051" y="699067"/>
            <a:ext cx="2740206" cy="1370103"/>
          </a:xfrm>
          <a:custGeom>
            <a:avLst/>
            <a:gdLst/>
            <a:ahLst/>
            <a:cxnLst/>
            <a:rect l="l" t="t" r="r" b="b"/>
            <a:pathLst>
              <a:path w="2740206" h="1370103">
                <a:moveTo>
                  <a:pt x="0" y="0"/>
                </a:moveTo>
                <a:lnTo>
                  <a:pt x="2740205" y="0"/>
                </a:lnTo>
                <a:lnTo>
                  <a:pt x="2740205" y="1370103"/>
                </a:lnTo>
                <a:lnTo>
                  <a:pt x="0" y="1370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3319443" y="2534574"/>
            <a:ext cx="3075090" cy="30750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29873" y="793076"/>
            <a:ext cx="15060678" cy="102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7600">
                <a:solidFill>
                  <a:srgbClr val="262021"/>
                </a:solidFill>
                <a:latin typeface="Cy Grotesk Key Semi-Bold"/>
              </a:rPr>
              <a:t>On-Going Funding Strategies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1976948" y="8970765"/>
            <a:ext cx="3233191" cy="323319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060785" y="-1384118"/>
            <a:ext cx="2898003" cy="289800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52251" y="3826056"/>
            <a:ext cx="4030335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FFFFFF"/>
                </a:solidFill>
                <a:latin typeface="Body Grotesque Bold"/>
              </a:rPr>
              <a:t>Fundraisers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65850" y="3510461"/>
            <a:ext cx="3914471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FFFFFF"/>
                </a:solidFill>
                <a:latin typeface="Body Grotesque Bold"/>
              </a:rPr>
              <a:t>Look for </a:t>
            </a:r>
          </a:p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FFFFFF"/>
                </a:solidFill>
                <a:latin typeface="Body Grotesque Bold"/>
              </a:rPr>
              <a:t>additional </a:t>
            </a:r>
          </a:p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FFFFFF"/>
                </a:solidFill>
                <a:latin typeface="Body Grotesque Bold"/>
              </a:rPr>
              <a:t>grants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36439" y="3616506"/>
            <a:ext cx="3797936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FFFFFF"/>
                </a:solidFill>
                <a:latin typeface="Body Grotesque Bold"/>
              </a:rPr>
              <a:t>Donations &amp; Sponsorships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29873" y="5784519"/>
            <a:ext cx="3075090" cy="356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700">
                <a:solidFill>
                  <a:srgbClr val="262021"/>
                </a:solidFill>
                <a:latin typeface="Body Grotesque"/>
              </a:rPr>
              <a:t>We hold quarterly fundraisers at the Concord Senior Center to help fun the Senior Transportation and Scholarship Programs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33930" y="5784519"/>
            <a:ext cx="3075090" cy="177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700">
                <a:solidFill>
                  <a:srgbClr val="262021"/>
                </a:solidFill>
                <a:latin typeface="Body Grotesque"/>
              </a:rPr>
              <a:t>We have an event and program sponsorship program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47831" y="5784519"/>
            <a:ext cx="3075090" cy="2222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700">
                <a:solidFill>
                  <a:srgbClr val="262021"/>
                </a:solidFill>
                <a:latin typeface="Body Grotesque"/>
              </a:rPr>
              <a:t>Actively looking for additional grants to assist with sustaining and growing program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000856" y="6103488"/>
            <a:ext cx="11891581" cy="1189158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79546" y="-1662378"/>
            <a:ext cx="6596035" cy="659603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38247" y="8973885"/>
            <a:ext cx="2220873" cy="222087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84687" y="1028700"/>
            <a:ext cx="8389718" cy="838971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944934" y="-611303"/>
            <a:ext cx="1889869" cy="188986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10409" y="1635640"/>
            <a:ext cx="7338275" cy="7338245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248579"/>
            <a:ext cx="7883937" cy="188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31"/>
              </a:lnSpc>
              <a:spcBef>
                <a:spcPct val="0"/>
              </a:spcBef>
            </a:pPr>
            <a:r>
              <a:rPr lang="en-US" sz="11022">
                <a:solidFill>
                  <a:srgbClr val="262021"/>
                </a:solidFill>
                <a:latin typeface="Cy Grotesk Key Semi-Bold"/>
              </a:rPr>
              <a:t>Thank You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3917450"/>
            <a:ext cx="8115300" cy="88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7"/>
              </a:lnSpc>
              <a:spcBef>
                <a:spcPct val="0"/>
              </a:spcBef>
            </a:pPr>
            <a:r>
              <a:rPr lang="en-US" sz="5184">
                <a:solidFill>
                  <a:srgbClr val="262021"/>
                </a:solidFill>
                <a:latin typeface="Cy Grotesk Key Semi-Bold"/>
              </a:rPr>
              <a:t>Do You Any Question?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8615" y="7783356"/>
            <a:ext cx="5344607" cy="119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5"/>
              </a:lnSpc>
            </a:pPr>
            <a:r>
              <a:rPr lang="en-US" sz="2253">
                <a:solidFill>
                  <a:srgbClr val="FFFFFF"/>
                </a:solidFill>
                <a:latin typeface="Cy Grotesk Key Semi-Bold"/>
              </a:rPr>
              <a:t>Kathryn Monroy </a:t>
            </a:r>
          </a:p>
          <a:p>
            <a:pPr>
              <a:lnSpc>
                <a:spcPts val="3155"/>
              </a:lnSpc>
            </a:pPr>
            <a:r>
              <a:rPr lang="en-US" sz="2253">
                <a:solidFill>
                  <a:srgbClr val="FFFFFF"/>
                </a:solidFill>
                <a:latin typeface="Cy Grotesk Key Semi-Bold"/>
              </a:rPr>
              <a:t>Recreation Program Manager</a:t>
            </a:r>
          </a:p>
          <a:p>
            <a:pPr>
              <a:lnSpc>
                <a:spcPts val="3155"/>
              </a:lnSpc>
              <a:spcBef>
                <a:spcPct val="0"/>
              </a:spcBef>
            </a:pPr>
            <a:r>
              <a:rPr lang="en-US" sz="2253">
                <a:solidFill>
                  <a:srgbClr val="FFFFFF"/>
                </a:solidFill>
                <a:latin typeface="Cy Grotesk Key Semi-Bold"/>
              </a:rPr>
              <a:t>kathryn.monroy@cityofconcord.org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8945865" y="2324267"/>
            <a:ext cx="1717994" cy="858997"/>
          </a:xfrm>
          <a:custGeom>
            <a:avLst/>
            <a:gdLst/>
            <a:ahLst/>
            <a:cxnLst/>
            <a:rect l="l" t="t" r="r" b="b"/>
            <a:pathLst>
              <a:path w="1717994" h="858997">
                <a:moveTo>
                  <a:pt x="0" y="0"/>
                </a:moveTo>
                <a:lnTo>
                  <a:pt x="1717993" y="0"/>
                </a:lnTo>
                <a:lnTo>
                  <a:pt x="1717993" y="858997"/>
                </a:lnTo>
                <a:lnTo>
                  <a:pt x="0" y="858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73460" y="4299020"/>
            <a:ext cx="527892" cy="527892"/>
          </a:xfrm>
          <a:custGeom>
            <a:avLst/>
            <a:gdLst/>
            <a:ahLst/>
            <a:cxnLst/>
            <a:rect l="l" t="t" r="r" b="b"/>
            <a:pathLst>
              <a:path w="527892" h="527892">
                <a:moveTo>
                  <a:pt x="0" y="0"/>
                </a:moveTo>
                <a:lnTo>
                  <a:pt x="527892" y="0"/>
                </a:lnTo>
                <a:lnTo>
                  <a:pt x="527892" y="527892"/>
                </a:lnTo>
                <a:lnTo>
                  <a:pt x="0" y="527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73460" y="6074200"/>
            <a:ext cx="527892" cy="415055"/>
          </a:xfrm>
          <a:custGeom>
            <a:avLst/>
            <a:gdLst/>
            <a:ahLst/>
            <a:cxnLst/>
            <a:rect l="l" t="t" r="r" b="b"/>
            <a:pathLst>
              <a:path w="527892" h="415055">
                <a:moveTo>
                  <a:pt x="0" y="0"/>
                </a:moveTo>
                <a:lnTo>
                  <a:pt x="527892" y="0"/>
                </a:lnTo>
                <a:lnTo>
                  <a:pt x="527892" y="415055"/>
                </a:lnTo>
                <a:lnTo>
                  <a:pt x="0" y="415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73460" y="5139920"/>
            <a:ext cx="509731" cy="509731"/>
          </a:xfrm>
          <a:custGeom>
            <a:avLst/>
            <a:gdLst/>
            <a:ahLst/>
            <a:cxnLst/>
            <a:rect l="l" t="t" r="r" b="b"/>
            <a:pathLst>
              <a:path w="509731" h="509731">
                <a:moveTo>
                  <a:pt x="0" y="0"/>
                </a:moveTo>
                <a:lnTo>
                  <a:pt x="509732" y="0"/>
                </a:lnTo>
                <a:lnTo>
                  <a:pt x="509732" y="509731"/>
                </a:lnTo>
                <a:lnTo>
                  <a:pt x="0" y="509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573460" y="6954150"/>
            <a:ext cx="415713" cy="593876"/>
          </a:xfrm>
          <a:custGeom>
            <a:avLst/>
            <a:gdLst/>
            <a:ahLst/>
            <a:cxnLst/>
            <a:rect l="l" t="t" r="r" b="b"/>
            <a:pathLst>
              <a:path w="415713" h="593876">
                <a:moveTo>
                  <a:pt x="0" y="0"/>
                </a:moveTo>
                <a:lnTo>
                  <a:pt x="415714" y="0"/>
                </a:lnTo>
                <a:lnTo>
                  <a:pt x="415714" y="593876"/>
                </a:lnTo>
                <a:lnTo>
                  <a:pt x="0" y="593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629807" y="1028700"/>
            <a:ext cx="5760720" cy="8229600"/>
            <a:chOff x="0" y="0"/>
            <a:chExt cx="444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13"/>
              <a:stretch>
                <a:fillRect l="-13780" r="-167265" b="-106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573460" y="2290550"/>
            <a:ext cx="7546275" cy="183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>
                <a:solidFill>
                  <a:srgbClr val="262021"/>
                </a:solidFill>
                <a:latin typeface="Cy Grotesk Key Semi-Bold"/>
              </a:rPr>
              <a:t>Contact Information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2218934" y="8395850"/>
            <a:ext cx="3075090" cy="30750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50867" y="9429750"/>
            <a:ext cx="2252130" cy="225213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456126" y="-1410668"/>
            <a:ext cx="3075090" cy="30750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93671" y="0"/>
            <a:ext cx="2252130" cy="225213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406617" y="6877950"/>
            <a:ext cx="525441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262021"/>
                </a:solidFill>
                <a:latin typeface="Poppins"/>
              </a:rPr>
              <a:t>Concord Senior Center</a:t>
            </a:r>
          </a:p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62021"/>
                </a:solidFill>
                <a:latin typeface="Poppins"/>
              </a:rPr>
              <a:t>2727 Parkside Dr., Concord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06617" y="5988875"/>
            <a:ext cx="688138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62021"/>
                </a:solidFill>
                <a:latin typeface="Poppins"/>
              </a:rPr>
              <a:t>kathryn.monroy@cityofconcord.org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34375" y="4274676"/>
            <a:ext cx="285964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62021"/>
                </a:solidFill>
                <a:latin typeface="Poppins"/>
              </a:rPr>
              <a:t>925-671-3074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406617" y="5063720"/>
            <a:ext cx="688138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262021"/>
                </a:solidFill>
                <a:latin typeface="Poppins"/>
              </a:rPr>
              <a:t>www.cityofconcord.org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398516" y="2320643"/>
            <a:ext cx="3968891" cy="7937782"/>
            <a:chOff x="0" y="0"/>
            <a:chExt cx="317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75147" r="-751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338531" y="-1700738"/>
            <a:ext cx="4580270" cy="45802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881054" y="8591380"/>
            <a:ext cx="3391240" cy="33912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55187" y="2490155"/>
            <a:ext cx="3884135" cy="7768270"/>
            <a:chOff x="0" y="0"/>
            <a:chExt cx="317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00000" r="-100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23269" y="365475"/>
            <a:ext cx="12001289" cy="198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7600">
                <a:solidFill>
                  <a:srgbClr val="262021"/>
                </a:solidFill>
                <a:latin typeface="Cy Grotesk Key Semi-Bold"/>
              </a:rPr>
              <a:t>The City of Concord &amp; Concord Senior Center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0922" y="3917436"/>
            <a:ext cx="7330664" cy="400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8"/>
              </a:lnSpc>
            </a:pPr>
            <a:r>
              <a:rPr lang="en-US" sz="3918">
                <a:solidFill>
                  <a:srgbClr val="262021"/>
                </a:solidFill>
                <a:latin typeface="Body Grotesque"/>
              </a:rPr>
              <a:t>Concord - population of</a:t>
            </a:r>
          </a:p>
          <a:p>
            <a:pPr>
              <a:lnSpc>
                <a:spcPts val="3918"/>
              </a:lnSpc>
            </a:pPr>
            <a:r>
              <a:rPr lang="en-US" sz="3918">
                <a:solidFill>
                  <a:srgbClr val="262021"/>
                </a:solidFill>
                <a:latin typeface="Body Grotesque"/>
              </a:rPr>
              <a:t>approximately 130,000, of which over 20 % is aged 60 or over. </a:t>
            </a:r>
          </a:p>
          <a:p>
            <a:pPr algn="just">
              <a:lnSpc>
                <a:spcPts val="3918"/>
              </a:lnSpc>
            </a:pPr>
            <a:endParaRPr lang="en-US" sz="3918">
              <a:solidFill>
                <a:srgbClr val="262021"/>
              </a:solidFill>
              <a:latin typeface="Body Grotesque"/>
            </a:endParaRPr>
          </a:p>
          <a:p>
            <a:pPr algn="just">
              <a:lnSpc>
                <a:spcPts val="3918"/>
              </a:lnSpc>
            </a:pPr>
            <a:r>
              <a:rPr lang="en-US" sz="3918">
                <a:solidFill>
                  <a:srgbClr val="262021"/>
                </a:solidFill>
                <a:latin typeface="Body Grotesque"/>
              </a:rPr>
              <a:t>Concord Senior Center serves as the hub for these seniors and their families.</a:t>
            </a:r>
          </a:p>
          <a:p>
            <a:pPr algn="just">
              <a:lnSpc>
                <a:spcPts val="3918"/>
              </a:lnSpc>
            </a:pPr>
            <a:endParaRPr lang="en-US" sz="3918">
              <a:solidFill>
                <a:srgbClr val="262021"/>
              </a:solidFill>
              <a:latin typeface="Body Grotesq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82534" y="-1132220"/>
            <a:ext cx="5235620" cy="523562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54520" y="8994850"/>
            <a:ext cx="3074961" cy="307496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54974" y="-653379"/>
            <a:ext cx="3383209" cy="338320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1065" y="9477059"/>
            <a:ext cx="1055271" cy="10552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-447554" y="2029884"/>
            <a:ext cx="1878188" cy="939094"/>
          </a:xfrm>
          <a:custGeom>
            <a:avLst/>
            <a:gdLst/>
            <a:ahLst/>
            <a:cxnLst/>
            <a:rect l="l" t="t" r="r" b="b"/>
            <a:pathLst>
              <a:path w="1878188" h="939094">
                <a:moveTo>
                  <a:pt x="0" y="0"/>
                </a:moveTo>
                <a:lnTo>
                  <a:pt x="1878188" y="0"/>
                </a:lnTo>
                <a:lnTo>
                  <a:pt x="1878188" y="939094"/>
                </a:lnTo>
                <a:lnTo>
                  <a:pt x="0" y="939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91540" y="560926"/>
            <a:ext cx="13900489" cy="1106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8"/>
              </a:lnSpc>
            </a:pPr>
            <a:r>
              <a:rPr lang="en-US" sz="8288">
                <a:solidFill>
                  <a:srgbClr val="262021"/>
                </a:solidFill>
                <a:latin typeface="Cy Grotesk Key Semi-Bold"/>
              </a:rPr>
              <a:t>Concord Senior Center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9658" y="3172278"/>
            <a:ext cx="7472980" cy="170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n-US" sz="3999">
                <a:solidFill>
                  <a:srgbClr val="262021"/>
                </a:solidFill>
                <a:latin typeface="Body Grotesque Bold"/>
              </a:rPr>
              <a:t>Concord Senior Citizens Club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Social Activities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501(c)3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09545" y="3181994"/>
            <a:ext cx="7081338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n-US" sz="3999">
                <a:solidFill>
                  <a:srgbClr val="262021"/>
                </a:solidFill>
                <a:latin typeface="Body Grotesque Bold"/>
              </a:rPr>
              <a:t>Health and Human Services: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HICAP &amp; Peer Counseling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AARP Programs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Legal Aid</a:t>
            </a:r>
          </a:p>
          <a:p>
            <a:pPr>
              <a:lnSpc>
                <a:spcPts val="3999"/>
              </a:lnSpc>
            </a:pPr>
            <a:endParaRPr lang="en-US" sz="3440">
              <a:solidFill>
                <a:srgbClr val="262021"/>
              </a:solidFill>
              <a:latin typeface="Body Grotesque"/>
            </a:endParaRPr>
          </a:p>
          <a:p>
            <a:pPr>
              <a:lnSpc>
                <a:spcPts val="3999"/>
              </a:lnSpc>
            </a:pPr>
            <a:endParaRPr lang="en-US" sz="3440">
              <a:solidFill>
                <a:srgbClr val="262021"/>
              </a:solidFill>
              <a:latin typeface="Body Grotesqu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6844391"/>
            <a:ext cx="7366750" cy="2806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8"/>
              </a:lnSpc>
            </a:pPr>
            <a:r>
              <a:rPr lang="en-US" sz="3943">
                <a:solidFill>
                  <a:srgbClr val="262021"/>
                </a:solidFill>
                <a:latin typeface="Body Grotesque Bold"/>
              </a:rPr>
              <a:t>Meals on Wheels Diablo Region</a:t>
            </a:r>
          </a:p>
          <a:p>
            <a:pPr marL="743372" lvl="1" indent="-371686">
              <a:lnSpc>
                <a:spcPts val="4338"/>
              </a:lnSpc>
              <a:buFont typeface="Arial"/>
              <a:buChar char="•"/>
            </a:pPr>
            <a:r>
              <a:rPr lang="en-US" sz="3443">
                <a:solidFill>
                  <a:srgbClr val="262021"/>
                </a:solidFill>
                <a:latin typeface="Body Grotesque"/>
              </a:rPr>
              <a:t>Cafe Costa</a:t>
            </a:r>
          </a:p>
          <a:p>
            <a:pPr marL="743372" lvl="1" indent="-371686">
              <a:lnSpc>
                <a:spcPts val="4338"/>
              </a:lnSpc>
              <a:buFont typeface="Arial"/>
              <a:buChar char="•"/>
            </a:pPr>
            <a:r>
              <a:rPr lang="en-US" sz="3443">
                <a:solidFill>
                  <a:srgbClr val="262021"/>
                </a:solidFill>
                <a:latin typeface="Body Grotesque"/>
              </a:rPr>
              <a:t>Care Management</a:t>
            </a:r>
          </a:p>
          <a:p>
            <a:pPr marL="743372" lvl="1" indent="-371686">
              <a:lnSpc>
                <a:spcPts val="4338"/>
              </a:lnSpc>
              <a:buFont typeface="Arial"/>
              <a:buChar char="•"/>
            </a:pPr>
            <a:r>
              <a:rPr lang="en-US" sz="3443">
                <a:solidFill>
                  <a:srgbClr val="262021"/>
                </a:solidFill>
                <a:latin typeface="Body Grotesque"/>
              </a:rPr>
              <a:t>Free Health and Wellness Classes</a:t>
            </a:r>
          </a:p>
          <a:p>
            <a:pPr>
              <a:lnSpc>
                <a:spcPts val="3943"/>
              </a:lnSpc>
            </a:pPr>
            <a:endParaRPr lang="en-US" sz="3443">
              <a:solidFill>
                <a:srgbClr val="262021"/>
              </a:solidFill>
              <a:latin typeface="Body Grotesqu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609545" y="7130904"/>
            <a:ext cx="7472980" cy="2243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n-US" sz="3999">
                <a:solidFill>
                  <a:srgbClr val="262021"/>
                </a:solidFill>
                <a:latin typeface="Body Grotesque Bold"/>
              </a:rPr>
              <a:t>Inclusive Recreation Program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Dances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Game Nights</a:t>
            </a:r>
          </a:p>
          <a:p>
            <a:pPr marL="742697" lvl="1" indent="-371348">
              <a:lnSpc>
                <a:spcPts val="4300"/>
              </a:lnSpc>
              <a:buFont typeface="Arial"/>
              <a:buChar char="•"/>
            </a:pPr>
            <a:r>
              <a:rPr lang="en-US" sz="3440">
                <a:solidFill>
                  <a:srgbClr val="262021"/>
                </a:solidFill>
                <a:latin typeface="Body Grotesque"/>
              </a:rPr>
              <a:t>Bowling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529236" y="8441529"/>
            <a:ext cx="2116944" cy="1058472"/>
          </a:xfrm>
          <a:custGeom>
            <a:avLst/>
            <a:gdLst/>
            <a:ahLst/>
            <a:cxnLst/>
            <a:rect l="l" t="t" r="r" b="b"/>
            <a:pathLst>
              <a:path w="2116944" h="1058472">
                <a:moveTo>
                  <a:pt x="0" y="0"/>
                </a:moveTo>
                <a:lnTo>
                  <a:pt x="2116944" y="0"/>
                </a:lnTo>
                <a:lnTo>
                  <a:pt x="2116944" y="1058473"/>
                </a:lnTo>
                <a:lnTo>
                  <a:pt x="0" y="1058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37244" y="0"/>
            <a:ext cx="10702965" cy="7386608"/>
            <a:chOff x="0" y="0"/>
            <a:chExt cx="5831689" cy="4024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31689" cy="4024716"/>
            </a:xfrm>
            <a:custGeom>
              <a:avLst/>
              <a:gdLst/>
              <a:ahLst/>
              <a:cxnLst/>
              <a:rect l="l" t="t" r="r" b="b"/>
              <a:pathLst>
                <a:path w="5831689" h="4024716">
                  <a:moveTo>
                    <a:pt x="0" y="2897796"/>
                  </a:moveTo>
                  <a:lnTo>
                    <a:pt x="0" y="1126921"/>
                  </a:lnTo>
                  <a:cubicBezTo>
                    <a:pt x="0" y="503894"/>
                    <a:pt x="365064" y="0"/>
                    <a:pt x="816436" y="0"/>
                  </a:cubicBezTo>
                  <a:lnTo>
                    <a:pt x="5015252" y="0"/>
                  </a:lnTo>
                  <a:cubicBezTo>
                    <a:pt x="5466625" y="0"/>
                    <a:pt x="5831689" y="503894"/>
                    <a:pt x="5831689" y="1126921"/>
                  </a:cubicBezTo>
                  <a:lnTo>
                    <a:pt x="5831689" y="2897796"/>
                  </a:lnTo>
                  <a:cubicBezTo>
                    <a:pt x="5831689" y="3520822"/>
                    <a:pt x="5466625" y="4024716"/>
                    <a:pt x="5015252" y="4024716"/>
                  </a:cubicBezTo>
                  <a:lnTo>
                    <a:pt x="816436" y="4024716"/>
                  </a:lnTo>
                  <a:cubicBezTo>
                    <a:pt x="365064" y="4024716"/>
                    <a:pt x="0" y="3520822"/>
                    <a:pt x="0" y="2897796"/>
                  </a:cubicBezTo>
                  <a:close/>
                </a:path>
              </a:pathLst>
            </a:custGeom>
            <a:blipFill>
              <a:blip r:embed="rId5"/>
              <a:stretch>
                <a:fillRect t="-22448" b="-224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65048" y="8337550"/>
            <a:ext cx="17017957" cy="100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29"/>
              </a:lnSpc>
            </a:pPr>
            <a:r>
              <a:rPr lang="en-US" sz="7529">
                <a:solidFill>
                  <a:srgbClr val="262021"/>
                </a:solidFill>
                <a:latin typeface="Cy Grotesk Key Semi-Bold"/>
              </a:rPr>
              <a:t>Current Transportation Program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976948" y="8970765"/>
            <a:ext cx="3233191" cy="323319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903882" y="-1512506"/>
            <a:ext cx="2768237" cy="276823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375363" y="1269467"/>
            <a:ext cx="8245360" cy="632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6081" lvl="1" indent="-488040">
              <a:lnSpc>
                <a:spcPts val="4520"/>
              </a:lnSpc>
              <a:buFont typeface="Arial"/>
              <a:buChar char="•"/>
            </a:pPr>
            <a:r>
              <a:rPr lang="en-US" sz="4520">
                <a:solidFill>
                  <a:srgbClr val="262021"/>
                </a:solidFill>
                <a:latin typeface="Body Grotesque"/>
              </a:rPr>
              <a:t>Partnership with GoGo Grandparent to offer on-demand curb to curb rides for seniors 24 hours a day/7 days a week. </a:t>
            </a:r>
          </a:p>
          <a:p>
            <a:pPr>
              <a:lnSpc>
                <a:spcPts val="4520"/>
              </a:lnSpc>
            </a:pPr>
            <a:endParaRPr lang="en-US" sz="4520">
              <a:solidFill>
                <a:srgbClr val="262021"/>
              </a:solidFill>
              <a:latin typeface="Body Grotesque"/>
            </a:endParaRPr>
          </a:p>
          <a:p>
            <a:pPr marL="976081" lvl="1" indent="-488040">
              <a:lnSpc>
                <a:spcPts val="4520"/>
              </a:lnSpc>
              <a:buFont typeface="Arial"/>
              <a:buChar char="•"/>
            </a:pPr>
            <a:r>
              <a:rPr lang="en-US" sz="4520">
                <a:solidFill>
                  <a:srgbClr val="262021"/>
                </a:solidFill>
                <a:latin typeface="Body Grotesque"/>
              </a:rPr>
              <a:t>Participant adds money to their GoGo Concord account through the Senior Center, and the City will match it up to $30 a month.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75803" y="712230"/>
            <a:ext cx="14799120" cy="194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62021"/>
                </a:solidFill>
                <a:latin typeface="Cy Grotesk Key Semi-Bold"/>
              </a:rPr>
              <a:t>Age demographics of GoGo Participants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140" y="1580989"/>
            <a:ext cx="20549255" cy="88317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076761" y="-1181733"/>
            <a:ext cx="3521226" cy="352122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98645" y="865261"/>
            <a:ext cx="1964994" cy="1964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177096" y="-1005637"/>
            <a:ext cx="3939680" cy="393968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98669" y="1230392"/>
            <a:ext cx="2198510" cy="219851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6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09230" y="262873"/>
            <a:ext cx="15097867" cy="102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7600">
                <a:solidFill>
                  <a:srgbClr val="262021"/>
                </a:solidFill>
                <a:latin typeface="Cy Grotesk Key Semi-Bold"/>
              </a:rPr>
              <a:t>One Way Passenger Trips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71542" y="8977808"/>
            <a:ext cx="14173244" cy="48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en-US" sz="3542">
                <a:solidFill>
                  <a:srgbClr val="262021"/>
                </a:solidFill>
                <a:latin typeface="Body Grotesque"/>
              </a:rPr>
              <a:t>Almost a 4x increase in use of the GoGo Concord TNC program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378633"/>
            <a:ext cx="17899380" cy="921672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903503" y="-932678"/>
            <a:ext cx="3939680" cy="393968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45499" y="-1133268"/>
            <a:ext cx="3521226" cy="352122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325076" y="1303351"/>
            <a:ext cx="2198510" cy="219851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6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98645" y="865261"/>
            <a:ext cx="1964994" cy="196499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26430" y="534989"/>
            <a:ext cx="15097867" cy="1139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8499">
                <a:solidFill>
                  <a:srgbClr val="262021"/>
                </a:solidFill>
                <a:latin typeface="Cy Grotesk Key Semi-Bold"/>
              </a:rPr>
              <a:t>Trip orgin by Zip Code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36" y="758969"/>
            <a:ext cx="19723636" cy="1043862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745499" y="-1133268"/>
            <a:ext cx="3521226" cy="352122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98645" y="865261"/>
            <a:ext cx="1964994" cy="1964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903503" y="-932678"/>
            <a:ext cx="3939680" cy="393968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325076" y="1303351"/>
            <a:ext cx="2198510" cy="219851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6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09230" y="281923"/>
            <a:ext cx="15097867" cy="113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8499">
                <a:solidFill>
                  <a:srgbClr val="262021"/>
                </a:solidFill>
                <a:latin typeface="Cy Grotesk Key Semi-Bold"/>
              </a:rPr>
              <a:t>Trip end by Zip Code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360" y="1359357"/>
            <a:ext cx="19476720" cy="1030794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745499" y="-1133268"/>
            <a:ext cx="3521226" cy="352122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98645" y="865261"/>
            <a:ext cx="1964994" cy="1964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903503" y="-932678"/>
            <a:ext cx="3939680" cy="393968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325076" y="1303351"/>
            <a:ext cx="2198510" cy="219851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6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29873" y="4214145"/>
            <a:ext cx="3075090" cy="307509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6455" y="4262552"/>
            <a:ext cx="3075090" cy="30750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-765028" y="765028"/>
            <a:ext cx="3060111" cy="1530055"/>
          </a:xfrm>
          <a:custGeom>
            <a:avLst/>
            <a:gdLst/>
            <a:ahLst/>
            <a:cxnLst/>
            <a:rect l="l" t="t" r="r" b="b"/>
            <a:pathLst>
              <a:path w="3060111" h="1530055">
                <a:moveTo>
                  <a:pt x="0" y="0"/>
                </a:moveTo>
                <a:lnTo>
                  <a:pt x="3060111" y="0"/>
                </a:lnTo>
                <a:lnTo>
                  <a:pt x="3060111" y="1530055"/>
                </a:lnTo>
                <a:lnTo>
                  <a:pt x="0" y="153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3243770" y="4262552"/>
            <a:ext cx="3075090" cy="30750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29873" y="457102"/>
            <a:ext cx="15060678" cy="198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7600">
                <a:solidFill>
                  <a:srgbClr val="262021"/>
                </a:solidFill>
                <a:latin typeface="Cy Grotesk Key Semi-Bold"/>
              </a:rPr>
              <a:t>Key Issues needing to be addressed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1976948" y="8646507"/>
            <a:ext cx="3557450" cy="35574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543047" y="-1384118"/>
            <a:ext cx="3415741" cy="341574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6000">
            <a:off x="8001133" y="4657230"/>
            <a:ext cx="2285734" cy="2285734"/>
          </a:xfrm>
          <a:custGeom>
            <a:avLst/>
            <a:gdLst/>
            <a:ahLst/>
            <a:cxnLst/>
            <a:rect l="l" t="t" r="r" b="b"/>
            <a:pathLst>
              <a:path w="2285734" h="2285734">
                <a:moveTo>
                  <a:pt x="0" y="3982"/>
                </a:moveTo>
                <a:lnTo>
                  <a:pt x="2281752" y="0"/>
                </a:lnTo>
                <a:lnTo>
                  <a:pt x="2285734" y="2281751"/>
                </a:lnTo>
                <a:lnTo>
                  <a:pt x="3982" y="2285734"/>
                </a:lnTo>
                <a:lnTo>
                  <a:pt x="0" y="3982"/>
                </a:lnTo>
                <a:close/>
              </a:path>
            </a:pathLst>
          </a:custGeom>
          <a:blipFill>
            <a:blip r:embed="rId5"/>
            <a:stretch>
              <a:fillRect l="-127839" t="-581" r="-305" b="-14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364812" y="4449084"/>
            <a:ext cx="2605211" cy="2605211"/>
          </a:xfrm>
          <a:custGeom>
            <a:avLst/>
            <a:gdLst/>
            <a:ahLst/>
            <a:cxnLst/>
            <a:rect l="l" t="t" r="r" b="b"/>
            <a:pathLst>
              <a:path w="2605211" h="2605211">
                <a:moveTo>
                  <a:pt x="0" y="0"/>
                </a:moveTo>
                <a:lnTo>
                  <a:pt x="2605212" y="0"/>
                </a:lnTo>
                <a:lnTo>
                  <a:pt x="2605212" y="2605211"/>
                </a:lnTo>
                <a:lnTo>
                  <a:pt x="0" y="26052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726981" y="4697356"/>
            <a:ext cx="2108668" cy="2108668"/>
          </a:xfrm>
          <a:custGeom>
            <a:avLst/>
            <a:gdLst/>
            <a:ahLst/>
            <a:cxnLst/>
            <a:rect l="l" t="t" r="r" b="b"/>
            <a:pathLst>
              <a:path w="2108668" h="2108668">
                <a:moveTo>
                  <a:pt x="0" y="0"/>
                </a:moveTo>
                <a:lnTo>
                  <a:pt x="2108668" y="0"/>
                </a:lnTo>
                <a:lnTo>
                  <a:pt x="2108668" y="2108668"/>
                </a:lnTo>
                <a:lnTo>
                  <a:pt x="0" y="2108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740712" y="7924194"/>
            <a:ext cx="4030335" cy="153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62021"/>
                </a:solidFill>
                <a:latin typeface="Body Grotesque Bold"/>
              </a:rPr>
              <a:t>Unaccessible to low-income seniors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36419" y="7924194"/>
            <a:ext cx="3914471" cy="153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62021"/>
                </a:solidFill>
                <a:latin typeface="Body Grotesque Bold"/>
              </a:rPr>
              <a:t>Lack of Personal Service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99822" y="7924194"/>
            <a:ext cx="3797936" cy="153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62021"/>
                </a:solidFill>
                <a:latin typeface="Body Grotesque Bold"/>
              </a:rPr>
              <a:t>Unavailable for some medical appointments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Microsoft Office PowerPoint</Application>
  <PresentationFormat>Custom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Body Grotesque</vt:lpstr>
      <vt:lpstr>Arial</vt:lpstr>
      <vt:lpstr>Poppins</vt:lpstr>
      <vt:lpstr>Cy Grotesk Key Semi-Bold</vt:lpstr>
      <vt:lpstr>Calibri</vt:lpstr>
      <vt:lpstr>Body Grotesque Bold</vt:lpstr>
      <vt:lpstr>Cy Grotesk Key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TRANSPAC Presentation</dc:title>
  <dc:creator>Monroy, Kathryn</dc:creator>
  <cp:lastModifiedBy>Monroy, Kathryn</cp:lastModifiedBy>
  <cp:revision>1</cp:revision>
  <dcterms:created xsi:type="dcterms:W3CDTF">2006-08-16T00:00:00Z</dcterms:created>
  <dcterms:modified xsi:type="dcterms:W3CDTF">2024-03-13T19:09:31Z</dcterms:modified>
  <dc:identifier>DAF-wQI8eFI</dc:identifier>
</cp:coreProperties>
</file>