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4077" r:id="rId5"/>
  </p:sldMasterIdLst>
  <p:notesMasterIdLst>
    <p:notesMasterId r:id="rId10"/>
  </p:notesMasterIdLst>
  <p:sldIdLst>
    <p:sldId id="256" r:id="rId6"/>
    <p:sldId id="258" r:id="rId7"/>
    <p:sldId id="266" r:id="rId8"/>
    <p:sldId id="270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69324" autoAdjust="0"/>
  </p:normalViewPr>
  <p:slideViewPr>
    <p:cSldViewPr snapToGrid="0">
      <p:cViewPr varScale="1">
        <p:scale>
          <a:sx n="103" d="100"/>
          <a:sy n="103" d="100"/>
        </p:scale>
        <p:origin x="13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10T17:53:08.508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179 0,'728'0,"-709"2,-1 0,0 2,0 0,0 1,32 13,5 1,-48-17,-1 0,0 0,0 0,0 1,0 0,0 0,-1 1,1 0,-1 0,0 0,0 0,-1 1,1 0,-1 0,0 0,0 0,-1 1,1-1,-1 1,0 0,-1 0,0 0,0 1,0-1,-1 0,1 1,-1-1,-1 1,0 10,2 44,-3-41,2 0,0 0,1 0,1 0,1 0,6 20,-6-30,0 0,-1 0,-1 0,0 0,0 1,-1-1,0 12,-1-19,-1 0,1 0,0 0,-1 0,0 0,0 0,0 0,0 0,0 0,-1-1,1 1,-1-1,1 1,-1-1,0 1,0-1,0 0,-1 0,1 0,0 0,-1 0,0 0,1-1,-1 0,0 1,1-1,-1 0,0 0,-5 1,-13 2,0 0,0-2,0 0,0-1,-1-2,1 0,-36-6,-8-7,-73-25,18 11,81 21,-55-17,64 13,-1 2,-1 1,-44-5,6 3,41 5,0 1,-1 1,1 1,-1 2,1 1,-48 7,52-2,2-1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10T17:53:22.379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2882 726,'-1'-2,"1"0,-1 0,1 0,-1 0,0 0,0 0,1 0,-1 0,-1 1,1-1,0 0,0 1,-1-1,1 1,-1-1,1 1,-2-1,-37-25,19 13,-2-2,0 2,0 1,-2 1,-47-16,-8-5,61 26,-1 1,1 0,-38-5,21 5,-7 0,-1 2,1 2,-59 5,-71-3,120-11,45 8,1 1,-1 0,0 0,0 1,0 0,0 0,0 1,0 0,0 1,-10 1,15 0,1-1,-1 1,0 0,1 0,-1 0,1 1,0-1,0 0,0 1,0 0,0-1,0 1,1 0,-1 0,1 0,0 0,0 0,-1 5,0-3,1 0,-1-1,0 0,-1 1,1-1,0 0,-1 0,0 0,-4 4,1-4,1 0,-1-1,0 0,0 0,0-1,0 1,-1-1,1-1,-1 1,1-1,-13 1,-82-4,63 0,18 2,2 0,0-1,-34-6,46 5,1 1,0-1,-1 0,1 0,0 0,0-1,1 0,-1 0,0 0,1-1,0 1,0-1,-6-7,-4-4,-1 1,0 1,0 1,-1 0,-1 1,0 1,0 0,-33-12,25 11,2-1,-1-1,2-1,-25-18,42 27,-1 1,0 0,0 1,0-1,-1 1,1 0,-1 1,0 0,1 0,-1 0,-10 0,-7 0,0 1,-27 2,38 1,-1-1,0-1,1 0,-1-1,1 0,-1-1,1-1,-1 0,1 0,-15-7,7-2,-20-11,-1 2,-2 1,-72-22,113 42,1-1,-1 1,0-1,0 1,0 0,0 0,0 1,0-1,0 1,0-1,0 1,1 0,-1 0,0 0,1 0,-1 1,0-1,1 1,-1-1,1 1,0 0,0 0,0 0,0 0,0 1,0-1,0 0,1 1,-1-1,1 1,-2 5,-5 9,2 1,0 0,1 0,-2 20,1-9,-2 10,-2 43,9-60,-1 0,0 0,-2 0,-1-1,-1 1,-1-1,-16 35,18-43,-1 0,2 0,-1 1,2-1,0 1,1 0,0 0,1 1,0-1,2 0,-1 0,2 0,0 0,0 0,8 23,-8-34,0 0,0 0,0-1,0 1,1 0,-1-1,1 1,0-1,-1 0,1 0,0 0,0 0,0-1,1 1,-1-1,0 0,0 0,1 0,-1 0,1 0,-1-1,4 0,13 2,0-2,36-2,-24-1,-19 4,0 0,1 1,-1 0,0 1,0 1,22 9,-20-8,1 1,0-2,32 6,-27-7,1 2,-1 1,0 0,0 2,0 0,-1 1,29 19,49 21,-90-45,-1 0,0 1,0 0,0 0,-1 1,0 0,0 0,0 0,-1 1,0 0,0 0,-1 0,7 16,-7-15,0 1,1-1,0 0,1 0,-1 0,1-1,1 0,0 0,0-1,0 0,16 11,171 64,-64-30,87 53,-26-31,-102-45,56 21,-111-37,1-1,0-2,37 5,-52-11,27 8,65 25,-71-22,0-1,59 10,-90-22,1 0,0 2,-1-1,0 1,1 1,-1 0,-1 0,1 1,0 0,-1 0,13 12,34 24,-30-23,35 33,-45-36,1 0,0-1,1 0,23 12,-33-21,0 1,-1-1,0 2,0-1,0 1,5 8,6 5,-51-50,-1 3,-53-34,40 30,3-2,-50-45,59 44,3-2,0 0,-28-46,50 66,1 0,0-1,1 0,1 0,1-1,0 0,1 0,1 0,1-1,1 0,-1-19,2-1,0 13,1 1,4-33,-3 51,1 0,-1 0,1 0,1 0,-1 0,1 0,0 0,1 1,-1 0,1-1,1 2,6-9,-7 9,1 1,-1-1,-1 0,1 0,-1 0,1-1,-1 1,-1-1,1 0,-1 0,0 1,-1-2,2-7,-2 9,-1 0,-1 1,1-1,-1 1,1-1,-1 1,0-1,-1 1,1 0,-1-1,0 1,0 0,0 0,-1 0,1 0,-1 1,0-1,0 1,-4-4,-2 0,0 0,-1 0,1 1,-1 0,0 1,-1 0,1 1,-1 0,-20-4,-16-2,-48-3,52 8,-52-6,1 3,-157 9,228 2,-1 1,1 1,-27 10,-40 9,-76 18,66-14,88-25,0-1,0 1,-1-2,1 0,0 0,-1-2,1 1,0-1,-1-1,1 0,0-1,0 0,0-1,1 0,-1-1,1-1,0 1,1-2,-1 1,-16-16,-26-19,-92-65,145 106,0 1,0-1,0 0,0 0,0 0,0 0,0 0,0 0,0 1,0-1,0 0,0 0,-1 0,1 0,0 0,0 0,0 0,0 0,0 1,0-1,0 0,0 0,-1 0,1 0,0 0,0 0,0 0,0 0,0 0,0 0,-1 0,1 0,0 0,0 0,0 0,0 0,0 0,-1 0,1 0,0 0,0 0,0 0,0 0,0 0,0 0,-1 0,1 0,0 0,0-1,0 1,0 0,0 0,12 19,22 25,-10-15,1-2,1-1,2-1,0-1,1-2,2-1,0-1,1-1,1-2,0-2,40 13,-9-6,0 2,-2 3,73 43,-67-31,-31-19,-1 2,-1 1,38 33,-51-34,-18-17,0-1,0 1,1-1,0 0,0 0,0 0,0-1,1 0,11 5,-1-3,0 0,0-1,0-1,1 0,-1-2,1 0,0 0,-1-2,1 0,0-1,-1 0,19-6,-33 7,-1 1,1 0,0-1,-1 1,1-1,-1 1,1-1,-1 0,1 0,-1 0,1 1,-1-1,0-1,1 1,-1 0,0 0,0 0,0-1,0 1,0 0,0-1,0 1,-1-1,1 1,0-1,0-2,-1 0,0 1,0-1,-1 1,1 0,-1-1,0 1,0 0,0-1,0 1,0 0,-1 0,-2-4,-7-10,0 1,-1 1,-21-20,6 6,-1 2,-2 1,0 1,-2 2,-1 1,0 2,-57-26,-419-173,428 184,-105-30,145 54,-1 2,0 2,0 1,-71 1,31 8,34-1,0-1,-82-10,121 7,0 0,1-1,-1 0,0-1,1 0,0 0,0-1,0 0,0 0,1-1,0 0,0 0,0 0,-5-9,-9-11,1-2,-24-46,13 23,24 39,1 1,0-1,0 0,1 0,1-1,0 1,1-1,0 0,1 0,0 0,1 0,1 0,0-1,0 1,2 0,0 0,0 0,1 0,0 0,1 1,1-1,9-16,-12 25,24-43,-25 28,-1 18,-1 1,0-1,1 1,-1 0,0-1,0 1,1 0,-1 0,0 0,1-1,-1 1,0 0,0 0,0 0,1 0,-1 0,0 1,0-1,1 0,-1 0,0 0,1 1,-1-1,0 0,0 1,1-1,-2 1,-3 2,1 0,-1 0,1 0,-1 0,1 1,0 0,0 0,1 0,-1 0,1 1,-3 4,-32 60,30-54,0 2,-1 0,0 0,-1 0,0-1,-15 17,16-22,0 1,1 1,0-1,1 1,1 0,0 1,1-1,0 1,1 0,-2 16,2-3,1-1,1 1,1-1,5 46,-4-71,0 0,0 0,0 0,0 0,0 0,0 0,0 1,1-1,-1 0,0 0,1 0,-1 0,0 0,1 0,-1 0,1 0,0-1,-1 1,1 0,0 0,-1 0,1-1,0 1,1 1,-1-2,0-1,0 1,0 0,0-1,0 1,0 0,0-1,0 1,0-1,0 0,0 1,-1-1,1 0,0 1,0-1,-1 0,1 0,0 0,0-1,29-52,132-272,-89 178,-60 120,-1 1,15-57,-19 57,1-1,1 2,17-32,-26 55,0 1,1 0,-1 0,1-1,-1 1,1 0,0 0,0 1,-1-1,2 0,-1 1,0-1,0 1,0 0,1-1,-1 1,0 0,1 1,-1-1,1 0,-1 1,1-1,0 1,-1 0,1 0,-1 0,1 0,0 0,-1 1,1-1,-1 1,1-1,-1 1,1 0,-1 0,4 2,10 6,-1 0,0 1,-1 1,21 19,3 1,46 31,-44-31,49 29,-73-51,1 1,-2 0,1 1,23 23,-27-21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10T17:53:25.064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54 0,'-2'0,"0"1,0-1,0 1,0 0,0 0,0-1,0 1,0 0,1 0,-1 1,0-1,0 0,1 1,-1-1,1 1,-1-1,1 1,0 0,0-1,0 1,0 0,0 0,0 0,0 0,0 0,0 4,-2 4,0 1,1 0,-1 19,2-16,1 1,0 0,1 0,1 0,0 0,1-1,1 1,10 25,-4-17,2-1,1-1,0 0,24 28,-17-25,2-1,0 0,2-2,28 21,-48-39,-1 0,1 1,-1-1,0 1,0-1,-1 1,1 0,-1 0,0 0,0 1,0-1,-1 0,1 1,-1-1,0 1,0 5,1 10,0 1,-4 32,1-38,1 1,0-1,1 1,4 21,0-22,0 0,1-1,1 0,1 0,0 0,1-1,20 25,83 75,-110-112,5 6,0 1,-1-1,0 1,0 0,-1 0,0 0,-1 1,1 0,-2 0,1 0,2 15,-6-22,0-1,-1 0,1 1,-1-1,1 0,-1 1,0-1,1 0,-1 0,0 0,0 1,0-1,0 0,0 0,0 0,0-1,0 1,-1 0,1 0,0-1,0 1,-1 0,1-1,0 1,-1-1,-1 0,-21 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0360F-3AC6-4F33-861A-6C132F4A24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4551B-E9CA-482A-BA23-D5C4D13A5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4551B-E9CA-482A-BA23-D5C4D13A521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26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4551B-E9CA-482A-BA23-D5C4D13A521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50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4551B-E9CA-482A-BA23-D5C4D13A52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90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4551B-E9CA-482A-BA23-D5C4D13A52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4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141589"/>
            <a:ext cx="10058400" cy="207618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348279"/>
            <a:ext cx="10058400" cy="64360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4F69-0198-4AD6-82D4-C1F9A7E44A9A}" type="datetime1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94520" y="6426734"/>
            <a:ext cx="1312025" cy="365125"/>
          </a:xfrm>
          <a:prstGeom prst="rect">
            <a:avLst/>
          </a:prstGeom>
        </p:spPr>
        <p:txBody>
          <a:bodyPr/>
          <a:lstStyle/>
          <a:p>
            <a:fld id="{9336AB1E-FB6F-4643-A32A-4610C8BE09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236059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507597" y="6052202"/>
            <a:ext cx="10922642" cy="187671"/>
            <a:chOff x="1269358" y="6158345"/>
            <a:chExt cx="10922642" cy="187671"/>
          </a:xfrm>
        </p:grpSpPr>
        <p:cxnSp>
          <p:nvCxnSpPr>
            <p:cNvPr id="27" name="Straight Connector 26"/>
            <p:cNvCxnSpPr>
              <a:cxnSpLocks/>
              <a:stCxn id="33" idx="6"/>
            </p:cNvCxnSpPr>
            <p:nvPr/>
          </p:nvCxnSpPr>
          <p:spPr>
            <a:xfrm>
              <a:off x="1452238" y="6254576"/>
              <a:ext cx="10739762" cy="1105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5322274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348732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9375190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1401647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95816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269358" y="6163136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Picture Placeholder 4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01466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63606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BA72A1-CCBB-45C1-A04B-7D725998809A}" type="datetime1">
              <a:rPr lang="en-US" smtClean="0"/>
              <a:t>4/10/2024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94520" y="6426734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36AB1E-FB6F-4643-A32A-4610C8BE0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6AF9937-AB1D-403C-8BA9-58C59674A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1789" y="6426734"/>
            <a:ext cx="482280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3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7B63-00D4-4F5E-ACB9-595D23F08338}" type="datetime1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4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9A25-0FB9-41DD-B1DD-EA673AD88631}" type="datetime1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ctrTitle"/>
          </p:nvPr>
        </p:nvSpPr>
        <p:spPr>
          <a:xfrm>
            <a:off x="1097280" y="3015049"/>
            <a:ext cx="10058400" cy="207618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1100051" y="5221739"/>
            <a:ext cx="10058400" cy="64360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207658" y="5109519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40" y="6024717"/>
            <a:ext cx="2822316" cy="372173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3295816" y="6158345"/>
            <a:ext cx="8896184" cy="182880"/>
            <a:chOff x="3295816" y="6158345"/>
            <a:chExt cx="8896184" cy="18288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3387256" y="6265628"/>
              <a:ext cx="8804744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5322274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348732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9375190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1401647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295816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48261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0C17E55-3794-4029-B83B-2EA9C3407530}"/>
              </a:ext>
            </a:extLst>
          </p:cNvPr>
          <p:cNvSpPr txBox="1">
            <a:spLocks/>
          </p:cNvSpPr>
          <p:nvPr userDrawn="1"/>
        </p:nvSpPr>
        <p:spPr>
          <a:xfrm>
            <a:off x="272589" y="6455091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b="1" kern="1200" cap="all" spc="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1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53138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377440"/>
            <a:ext cx="4937760" cy="3583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53138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377440"/>
            <a:ext cx="4937760" cy="3583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12B2-8C6D-4F56-A10B-59AC208CF139}" type="datetime1">
              <a:rPr lang="en-US" smtClean="0"/>
              <a:t>4/10/2024</a:t>
            </a:fld>
            <a:endParaRPr 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9BF37FD-19BC-4BFD-877B-E371C5BF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1789" y="6426734"/>
            <a:ext cx="482280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680A-E9F9-43FA-AB3E-F96C6C4FFB56}" type="datetime1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552DC2E-8952-42D1-906E-27598E05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1789" y="6426734"/>
            <a:ext cx="482280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1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EB08-B3C5-453F-A181-B7B06E661E05}" type="datetime1">
              <a:rPr lang="en-US" smtClean="0"/>
              <a:t>4/10/2024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94520" y="6426734"/>
            <a:ext cx="1312025" cy="365125"/>
          </a:xfrm>
          <a:prstGeom prst="rect">
            <a:avLst/>
          </a:prstGeom>
        </p:spPr>
        <p:txBody>
          <a:bodyPr/>
          <a:lstStyle/>
          <a:p>
            <a:fld id="{9336AB1E-FB6F-4643-A32A-4610C8BE0932}" type="slidenum">
              <a:rPr lang="en-US" smtClean="0"/>
              <a:t>‹#›</a:t>
            </a:fld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40" y="6024717"/>
            <a:ext cx="2822316" cy="372173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3295816" y="6158345"/>
            <a:ext cx="8896184" cy="182880"/>
            <a:chOff x="3295816" y="6158345"/>
            <a:chExt cx="8896184" cy="18288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387256" y="6265628"/>
              <a:ext cx="8804744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5322274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348732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9375190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1401647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295816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FF6D5489-AAAA-42A1-8096-43C41E9C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1789" y="6426734"/>
            <a:ext cx="482280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0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7116763" y="0"/>
            <a:ext cx="5075237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40" y="6024717"/>
            <a:ext cx="2822316" cy="372173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5438602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438602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532" y="1737845"/>
            <a:ext cx="5389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87256" y="6265628"/>
            <a:ext cx="357540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322274" y="6158345"/>
            <a:ext cx="182880" cy="18288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95816" y="6158345"/>
            <a:ext cx="182880" cy="18288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A880B1-31F0-4A84-9C9C-C02426228947}" type="datetime1">
              <a:rPr lang="en-US" smtClean="0"/>
              <a:t>4/10/2024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94520" y="6426734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36AB1E-FB6F-4643-A32A-4610C8BE0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9F93B683-F0D1-43BD-B348-9269D3DF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1789" y="6426734"/>
            <a:ext cx="482280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/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281606" y="0"/>
            <a:ext cx="3910394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40" y="6024717"/>
            <a:ext cx="2822316" cy="372173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6633556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633556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532" y="1737845"/>
            <a:ext cx="657325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87256" y="6265628"/>
            <a:ext cx="47592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322274" y="6158345"/>
            <a:ext cx="182880" cy="18288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95816" y="6158345"/>
            <a:ext cx="182880" cy="18288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3EBC8E-30ED-462B-BD26-636D5BFE07A5}" type="datetime1">
              <a:rPr lang="en-US" smtClean="0"/>
              <a:t>4/10/2024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94520" y="6426734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36AB1E-FB6F-4643-A32A-4610C8BE0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47772" y="6158345"/>
            <a:ext cx="182880" cy="18288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351735BA-A164-402A-AFEE-A3C071FF7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1789" y="6426734"/>
            <a:ext cx="482280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4304" y="6426734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8582B70-1130-4918-87D3-B9862BBDE23D}" type="datetime1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1789" y="6426734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5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40" y="6024717"/>
            <a:ext cx="2822316" cy="372173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3295816" y="6158345"/>
            <a:ext cx="8896184" cy="182880"/>
            <a:chOff x="3295816" y="6158345"/>
            <a:chExt cx="8896184" cy="18288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387256" y="6265628"/>
              <a:ext cx="8804744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5322274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348732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375190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1401647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295816" y="6158345"/>
              <a:ext cx="182880" cy="18288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15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7" r:id="rId8"/>
    <p:sldLayoutId id="2147484088" r:id="rId9"/>
    <p:sldLayoutId id="2147484086" r:id="rId10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229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customXml" Target="../ink/ink1.xml"/><Relationship Id="rId10" Type="http://schemas.openxmlformats.org/officeDocument/2006/relationships/image" Target="../media/image6.png"/><Relationship Id="rId4" Type="http://schemas.openxmlformats.org/officeDocument/2006/relationships/image" Target="../media/image3.jpg"/><Relationship Id="rId9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C0AA-70FE-4F35-9BB4-C63EB291B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472" y="2196651"/>
            <a:ext cx="11705712" cy="2076182"/>
          </a:xfrm>
        </p:spPr>
        <p:txBody>
          <a:bodyPr>
            <a:normAutofit/>
          </a:bodyPr>
          <a:lstStyle/>
          <a:p>
            <a:r>
              <a:rPr lang="en-US" dirty="0"/>
              <a:t>Central Contra Costa Rural Lifeline Transportation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C17FA2-F3C5-4DF1-B2BA-77A558F99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355213"/>
            <a:ext cx="10058400" cy="10323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John Sanderson, Director of ADA and Special Services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595727-95A4-417B-9131-A208BA282A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72" y="5908665"/>
            <a:ext cx="3066439" cy="4043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340D8-72B0-7536-1A66-5A9791F30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DE2C-D458-4336-8ED4-FC163F44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Background</a:t>
            </a:r>
          </a:p>
        </p:txBody>
      </p:sp>
      <p:pic>
        <p:nvPicPr>
          <p:cNvPr id="16" name="Content Placeholder 15" descr="A map of a river&#10;&#10;Description automatically generated">
            <a:extLst>
              <a:ext uri="{FF2B5EF4-FFF2-40B4-BE49-F238E27FC236}">
                <a16:creationId xmlns:a16="http://schemas.microsoft.com/office/drawing/2014/main" id="{7A32EE48-E477-7C1B-6277-655D77D37F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238" y="1805332"/>
            <a:ext cx="4937125" cy="3247335"/>
          </a:xfrm>
        </p:spPr>
      </p:pic>
      <p:pic>
        <p:nvPicPr>
          <p:cNvPr id="14" name="Content Placeholder 13" descr="A map of different colored areas&#10;&#10;Description automatically generated">
            <a:extLst>
              <a:ext uri="{FF2B5EF4-FFF2-40B4-BE49-F238E27FC236}">
                <a16:creationId xmlns:a16="http://schemas.microsoft.com/office/drawing/2014/main" id="{8EA3C691-17B1-CC08-9A5F-09BD8F2869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1" y="2637197"/>
            <a:ext cx="4938712" cy="3248379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7C97FF4-D4D3-253C-66E5-285EDE2323B9}"/>
              </a:ext>
            </a:extLst>
          </p:cNvPr>
          <p:cNvSpPr txBox="1"/>
          <p:nvPr/>
        </p:nvSpPr>
        <p:spPr>
          <a:xfrm>
            <a:off x="1035051" y="1959429"/>
            <a:ext cx="493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One-Seat Ride allows easy travel throughout (most of) the County via Cost-Sharing between Operators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FA62D1-6DBC-E5C8-8790-06DF7D5764FF}"/>
              </a:ext>
            </a:extLst>
          </p:cNvPr>
          <p:cNvSpPr txBox="1"/>
          <p:nvPr/>
        </p:nvSpPr>
        <p:spPr>
          <a:xfrm>
            <a:off x="6216651" y="5171105"/>
            <a:ext cx="518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major gaps remain in unincorporated/rural areas </a:t>
            </a:r>
            <a:br>
              <a:rPr lang="en-US" dirty="0"/>
            </a:br>
            <a:r>
              <a:rPr lang="en-US" dirty="0"/>
              <a:t>where cost of service remains unsupported…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6DCFED7B-CB6E-24FA-047C-DAA9122D5F2D}"/>
                  </a:ext>
                </a:extLst>
              </p14:cNvPr>
              <p14:cNvContentPartPr/>
              <p14:nvPr/>
            </p14:nvContentPartPr>
            <p14:xfrm>
              <a:off x="7269436" y="2808235"/>
              <a:ext cx="453240" cy="2167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6DCFED7B-CB6E-24FA-047C-DAA9122D5F2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15436" y="2700235"/>
                <a:ext cx="560880" cy="43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F608A337-BDFF-8587-C0E8-FFF09E1B4F9E}"/>
                  </a:ext>
                </a:extLst>
              </p14:cNvPr>
              <p14:cNvContentPartPr/>
              <p14:nvPr/>
            </p14:nvContentPartPr>
            <p14:xfrm>
              <a:off x="8349076" y="3060595"/>
              <a:ext cx="1111680" cy="7851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F608A337-BDFF-8587-C0E8-FFF09E1B4F9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95076" y="2952955"/>
                <a:ext cx="1219320" cy="10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D2BDA36-19B6-6636-5332-0FADD15177D0}"/>
                  </a:ext>
                </a:extLst>
              </p14:cNvPr>
              <p14:cNvContentPartPr/>
              <p14:nvPr/>
            </p14:nvContentPartPr>
            <p14:xfrm>
              <a:off x="9357796" y="3433555"/>
              <a:ext cx="199440" cy="4298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D2BDA36-19B6-6636-5332-0FADD15177D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304156" y="3325555"/>
                <a:ext cx="307080" cy="64548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29703D60-796A-5359-DFB7-9B077FD4737F}"/>
              </a:ext>
            </a:extLst>
          </p:cNvPr>
          <p:cNvSpPr txBox="1"/>
          <p:nvPr/>
        </p:nvSpPr>
        <p:spPr>
          <a:xfrm>
            <a:off x="6280482" y="2808235"/>
            <a:ext cx="1479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Briones/</a:t>
            </a:r>
            <a:br>
              <a:rPr lang="en-US" dirty="0"/>
            </a:br>
            <a:r>
              <a:rPr lang="en-US" dirty="0"/>
              <a:t>Alhambra </a:t>
            </a:r>
            <a:r>
              <a:rPr lang="en-US" dirty="0" err="1"/>
              <a:t>Vly</a:t>
            </a:r>
            <a:r>
              <a:rPr lang="en-US" dirty="0"/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62A587-258F-B6F7-714B-1AD103634D6F}"/>
              </a:ext>
            </a:extLst>
          </p:cNvPr>
          <p:cNvSpPr txBox="1"/>
          <p:nvPr/>
        </p:nvSpPr>
        <p:spPr>
          <a:xfrm>
            <a:off x="9413552" y="2885079"/>
            <a:ext cx="970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Morgan </a:t>
            </a:r>
            <a:br>
              <a:rPr lang="en-US" dirty="0"/>
            </a:br>
            <a:r>
              <a:rPr lang="en-US" dirty="0"/>
              <a:t>Terr.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5495F0-73A7-26CC-47C4-1F0C53D1E84B}"/>
              </a:ext>
            </a:extLst>
          </p:cNvPr>
          <p:cNvSpPr txBox="1"/>
          <p:nvPr/>
        </p:nvSpPr>
        <p:spPr>
          <a:xfrm>
            <a:off x="8175392" y="3802879"/>
            <a:ext cx="1265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Blackhawk/</a:t>
            </a:r>
            <a:br>
              <a:rPr lang="en-US" dirty="0"/>
            </a:br>
            <a:r>
              <a:rPr lang="en-US" dirty="0"/>
              <a:t>Tassajara</a:t>
            </a:r>
          </a:p>
        </p:txBody>
      </p:sp>
    </p:spTree>
    <p:extLst>
      <p:ext uri="{BB962C8B-B14F-4D97-AF65-F5344CB8AC3E}">
        <p14:creationId xmlns:p14="http://schemas.microsoft.com/office/powerpoint/2010/main" val="296172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DE2C-D458-4336-8ED4-FC163F44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7634"/>
          </a:xfrm>
        </p:spPr>
        <p:txBody>
          <a:bodyPr anchor="b">
            <a:normAutofit/>
          </a:bodyPr>
          <a:lstStyle/>
          <a:p>
            <a:r>
              <a:rPr lang="en-US" dirty="0"/>
              <a:t>Service History &amp; Next Steps</a:t>
            </a:r>
          </a:p>
        </p:txBody>
      </p:sp>
      <p:sp>
        <p:nvSpPr>
          <p:cNvPr id="9" name="Content Placeholder 14">
            <a:extLst>
              <a:ext uri="{FF2B5EF4-FFF2-40B4-BE49-F238E27FC236}">
                <a16:creationId xmlns:a16="http://schemas.microsoft.com/office/drawing/2014/main" id="{45396AAE-A072-4809-9E24-3D7AE475E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58400" cy="4023360"/>
          </a:xfrm>
        </p:spPr>
        <p:txBody>
          <a:bodyPr>
            <a:noAutofit/>
          </a:bodyPr>
          <a:lstStyle/>
          <a:p>
            <a:pPr marL="91440" indent="0">
              <a:buNone/>
            </a:pPr>
            <a:r>
              <a:rPr lang="en-US" dirty="0"/>
              <a:t>County Connection LINK began providing limited/ad-hoc out of area service during the Pandemic when paratransit trip counts were very low and resources were underutilized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At the same time, we:</a:t>
            </a:r>
          </a:p>
          <a:p>
            <a:pPr lvl="1"/>
            <a:r>
              <a:rPr lang="en-US" dirty="0"/>
              <a:t>Partnered with Meals on Wheels to deliver food</a:t>
            </a:r>
          </a:p>
          <a:p>
            <a:pPr lvl="1"/>
            <a:r>
              <a:rPr lang="en-US" dirty="0"/>
              <a:t>Partnered with County Health Dept. to provide (non-ADA) non-emergency transport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Paratransit trip counts are back to pre-covid levels &amp; other special programs have been discontinued or transitioned back to previous arrangements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Currently no other option available for out of area paratransit service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Marginal cost  ~$32/trip for out of area portion; in-area portion covered by existing funding sources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County Connection seeks Measure J, Line 20A funding to continue providing out of area trips w/ plans to expand OOA service via a formal program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Long Term Goal: provide paratransit service throughout central county regardless of service area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2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6AEC3-99C2-3841-82BD-F39BF431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9E631-1FDE-B04A-B07D-CBA7B2D47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9144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8C138-67E0-BD41-B746-DEB55092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70435"/>
      </p:ext>
    </p:extLst>
  </p:cSld>
  <p:clrMapOvr>
    <a:masterClrMapping/>
  </p:clrMapOvr>
</p:sld>
</file>

<file path=ppt/theme/theme1.xml><?xml version="1.0" encoding="utf-8"?>
<a:theme xmlns:a="http://schemas.openxmlformats.org/drawingml/2006/main" name="CCCTA Presentation Theme">
  <a:themeElements>
    <a:clrScheme name="Custom 1">
      <a:dk1>
        <a:srgbClr val="000000"/>
      </a:dk1>
      <a:lt1>
        <a:sysClr val="window" lastClr="FFFFFF"/>
      </a:lt1>
      <a:dk2>
        <a:srgbClr val="949494"/>
      </a:dk2>
      <a:lt2>
        <a:srgbClr val="DDDDDD"/>
      </a:lt2>
      <a:accent1>
        <a:srgbClr val="B5121B"/>
      </a:accent1>
      <a:accent2>
        <a:srgbClr val="FBB04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CTA Presentation Theme" id="{4C30C9F3-D784-46DC-A132-662CBAC70EF7}" vid="{D7027B21-C6D0-4367-A28B-D3C307851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BFBA3A32945040A0AC9B214556A87C" ma:contentTypeVersion="22" ma:contentTypeDescription="Crée un document." ma:contentTypeScope="" ma:versionID="6ad7432487480e853ace4304d7b49fbc">
  <xsd:schema xmlns:xsd="http://www.w3.org/2001/XMLSchema" xmlns:xs="http://www.w3.org/2001/XMLSchema" xmlns:p="http://schemas.microsoft.com/office/2006/metadata/properties" xmlns:ns3="2067d56b-1ff4-4494-9ddf-332a65d8bdb7" xmlns:ns4="e256a3e2-132a-4ef6-82e2-758c72edf4ad" targetNamespace="http://schemas.microsoft.com/office/2006/metadata/properties" ma:root="true" ma:fieldsID="0f8018d843213176d3281853827a7a39" ns3:_="" ns4:_="">
    <xsd:import namespace="2067d56b-1ff4-4494-9ddf-332a65d8bdb7"/>
    <xsd:import namespace="e256a3e2-132a-4ef6-82e2-758c72edf4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7d56b-1ff4-4494-9ddf-332a65d8bd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6a3e2-132a-4ef6-82e2-758c72edf4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b49a2378-73c7-4e4c-bff8-b85a2f404b86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B8832-5106-4426-A77F-5B178BDA2E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67d56b-1ff4-4494-9ddf-332a65d8bdb7"/>
    <ds:schemaRef ds:uri="e256a3e2-132a-4ef6-82e2-758c72edf4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A5EA81-F4D0-429A-92FF-45A60E8051D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9EAA42A9-1C69-498C-B167-0235C901D76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99ABB58-7D17-45F2-A8DC-F3063021700E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e256a3e2-132a-4ef6-82e2-758c72edf4ad"/>
    <ds:schemaRef ds:uri="2067d56b-1ff4-4494-9ddf-332a65d8bdb7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6969</TotalTime>
  <Words>221</Words>
  <Application>Microsoft Office PowerPoint</Application>
  <PresentationFormat>Widescreen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CCCTA Presentation Theme</vt:lpstr>
      <vt:lpstr>Central Contra Costa Rural Lifeline Transportation Program</vt:lpstr>
      <vt:lpstr>Background</vt:lpstr>
      <vt:lpstr>Service History &amp; 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Resilience and Recovery</dc:title>
  <dc:creator>Russell, Cristina</dc:creator>
  <cp:lastModifiedBy>John Sanderson</cp:lastModifiedBy>
  <cp:revision>36</cp:revision>
  <cp:lastPrinted>2024-04-08T21:16:55Z</cp:lastPrinted>
  <dcterms:created xsi:type="dcterms:W3CDTF">2020-10-27T05:43:36Z</dcterms:created>
  <dcterms:modified xsi:type="dcterms:W3CDTF">2024-04-10T18:26:28Z</dcterms:modified>
</cp:coreProperties>
</file>