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2.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8.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2.xml"/>
  <Override ContentType="application/vnd.openxmlformats-officedocument.presentationml.notesSlide+xml" PartName="/ppt/notesSlides/notesSlide5.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12.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6.xml"/>
  <Override ContentType="application/vnd.openxmlformats-officedocument.presentationml.slide+xml" PartName="/ppt/slides/slide9.xml"/>
  <Override ContentType="application/vnd.openxmlformats-officedocument.presentationml.slide+xml" PartName="/ppt/slides/slide5.xml"/>
  <Override ContentType="application/vnd.openxmlformats-officedocument.presentationml.slide+xml" PartName="/ppt/slides/slide8.xml"/>
  <Override ContentType="application/vnd.openxmlformats-officedocument.presentationml.slide+xml" PartName="/ppt/slides/slide7.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Lst>
  <p:sldSz cy="6858000" cx="12192000"/>
  <p:notesSz cx="6858000" cy="9144000"/>
  <p:embeddedFontLst>
    <p:embeddedFont>
      <p:font typeface="Libre Franklin"/>
      <p:regular r:id="rId17"/>
      <p:bold r:id="rId18"/>
      <p:italic r:id="rId19"/>
      <p:boldItalic r:id="rId2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21" roundtripDataSignature="AMtx7mj+lwb+z/yD2KggYRzuU8VdBErthA=="/>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20" Type="http://schemas.openxmlformats.org/officeDocument/2006/relationships/font" Target="fonts/LibreFranklin-boldItalic.fntdata"/><Relationship Id="rId11" Type="http://schemas.openxmlformats.org/officeDocument/2006/relationships/slide" Target="slides/slide7.xml"/><Relationship Id="rId10" Type="http://schemas.openxmlformats.org/officeDocument/2006/relationships/slide" Target="slides/slide6.xml"/><Relationship Id="rId21" Type="http://customschemas.google.com/relationships/presentationmetadata" Target="metadata"/><Relationship Id="rId13" Type="http://schemas.openxmlformats.org/officeDocument/2006/relationships/slide" Target="slides/slide9.xml"/><Relationship Id="rId12" Type="http://schemas.openxmlformats.org/officeDocument/2006/relationships/slide" Target="slides/slide8.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15" Type="http://schemas.openxmlformats.org/officeDocument/2006/relationships/slide" Target="slides/slide11.xml"/><Relationship Id="rId14" Type="http://schemas.openxmlformats.org/officeDocument/2006/relationships/slide" Target="slides/slide10.xml"/><Relationship Id="rId17" Type="http://schemas.openxmlformats.org/officeDocument/2006/relationships/font" Target="fonts/LibreFranklin-regular.fntdata"/><Relationship Id="rId16" Type="http://schemas.openxmlformats.org/officeDocument/2006/relationships/slide" Target="slides/slide12.xml"/><Relationship Id="rId5" Type="http://schemas.openxmlformats.org/officeDocument/2006/relationships/slide" Target="slides/slide1.xml"/><Relationship Id="rId19" Type="http://schemas.openxmlformats.org/officeDocument/2006/relationships/font" Target="fonts/LibreFranklin-italic.fntdata"/><Relationship Id="rId6" Type="http://schemas.openxmlformats.org/officeDocument/2006/relationships/slide" Target="slides/slide2.xml"/><Relationship Id="rId18" Type="http://schemas.openxmlformats.org/officeDocument/2006/relationships/font" Target="fonts/LibreFranklin-bold.fntdata"/><Relationship Id="rId7" Type="http://schemas.openxmlformats.org/officeDocument/2006/relationships/slide" Target="slides/slide3.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 name="Shape 101"/>
        <p:cNvGrpSpPr/>
        <p:nvPr/>
      </p:nvGrpSpPr>
      <p:grpSpPr>
        <a:xfrm>
          <a:off x="0" y="0"/>
          <a:ext cx="0" cy="0"/>
          <a:chOff x="0" y="0"/>
          <a:chExt cx="0" cy="0"/>
        </a:xfrm>
      </p:grpSpPr>
      <p:sp>
        <p:nvSpPr>
          <p:cNvPr id="102" name="Google Shape;102;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3" name="Google Shape;103;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Will be discussing:</a:t>
            </a:r>
            <a:endParaRPr/>
          </a:p>
          <a:p>
            <a:pPr indent="0" lvl="0" marL="0" rtl="0" algn="l">
              <a:lnSpc>
                <a:spcPct val="100000"/>
              </a:lnSpc>
              <a:spcBef>
                <a:spcPts val="0"/>
              </a:spcBef>
              <a:spcAft>
                <a:spcPts val="0"/>
              </a:spcAft>
              <a:buSzPts val="1400"/>
              <a:buNone/>
            </a:pPr>
            <a:r>
              <a:t/>
            </a:r>
            <a:endParaRPr/>
          </a:p>
          <a:p>
            <a:pPr indent="-171450" lvl="0" marL="171450" rtl="0" algn="l">
              <a:lnSpc>
                <a:spcPct val="100000"/>
              </a:lnSpc>
              <a:spcBef>
                <a:spcPts val="0"/>
              </a:spcBef>
              <a:spcAft>
                <a:spcPts val="0"/>
              </a:spcAft>
              <a:buClr>
                <a:schemeClr val="dk1"/>
              </a:buClr>
              <a:buSzPts val="1200"/>
              <a:buFont typeface="Arial"/>
              <a:buChar char="•"/>
            </a:pPr>
            <a:r>
              <a:rPr b="1" lang="en-US"/>
              <a:t>Overview </a:t>
            </a:r>
            <a:r>
              <a:rPr lang="en-US"/>
              <a:t>of our Mt. Diablo Mobilizer Program, who we serve, and transportation services we currently provide</a:t>
            </a:r>
            <a:endParaRPr/>
          </a:p>
          <a:p>
            <a:pPr indent="-171450" lvl="0" marL="171450" marR="0" rtl="0" algn="l">
              <a:lnSpc>
                <a:spcPct val="100000"/>
              </a:lnSpc>
              <a:spcBef>
                <a:spcPts val="0"/>
              </a:spcBef>
              <a:spcAft>
                <a:spcPts val="0"/>
              </a:spcAft>
              <a:buClr>
                <a:schemeClr val="dk1"/>
              </a:buClr>
              <a:buSzPts val="1200"/>
              <a:buFont typeface="Arial"/>
              <a:buChar char="•"/>
            </a:pPr>
            <a:r>
              <a:rPr b="1" lang="en-US"/>
              <a:t>Purpose and Need </a:t>
            </a:r>
            <a:r>
              <a:rPr lang="en-US"/>
              <a:t>for this funding: </a:t>
            </a:r>
            <a:r>
              <a:rPr lang="en-US" sz="1200">
                <a:solidFill>
                  <a:schemeClr val="dk1"/>
                </a:solidFill>
                <a:latin typeface="Calibri"/>
                <a:ea typeface="Calibri"/>
                <a:cs typeface="Calibri"/>
                <a:sym typeface="Calibri"/>
              </a:rPr>
              <a:t>how it addresses a transportation gap (Note: we are requesting $117,700 over 2 years)</a:t>
            </a:r>
            <a:endParaRPr/>
          </a:p>
          <a:p>
            <a:pPr indent="-171450" lvl="0" marL="171450" rtl="0" algn="l">
              <a:lnSpc>
                <a:spcPct val="100000"/>
              </a:lnSpc>
              <a:spcBef>
                <a:spcPts val="0"/>
              </a:spcBef>
              <a:spcAft>
                <a:spcPts val="0"/>
              </a:spcAft>
              <a:buClr>
                <a:schemeClr val="dk1"/>
              </a:buClr>
              <a:buSzPts val="1200"/>
              <a:buFont typeface="Arial"/>
              <a:buChar char="•"/>
            </a:pPr>
            <a:r>
              <a:rPr b="1" lang="en-US"/>
              <a:t>Impacts </a:t>
            </a:r>
            <a:r>
              <a:rPr lang="en-US"/>
              <a:t>of the Mt. Diablo Mobilizer on our Community</a:t>
            </a:r>
            <a:endParaRPr/>
          </a:p>
          <a:p>
            <a:pPr indent="-95250" lvl="0" marL="171450" rtl="0" algn="l">
              <a:lnSpc>
                <a:spcPct val="100000"/>
              </a:lnSpc>
              <a:spcBef>
                <a:spcPts val="0"/>
              </a:spcBef>
              <a:spcAft>
                <a:spcPts val="0"/>
              </a:spcAft>
              <a:buClr>
                <a:schemeClr val="dk1"/>
              </a:buClr>
              <a:buSzPts val="1200"/>
              <a:buFont typeface="Arial"/>
              <a:buNone/>
            </a:pPr>
            <a:r>
              <a:t/>
            </a:r>
            <a:endParaRPr/>
          </a:p>
        </p:txBody>
      </p:sp>
      <p:sp>
        <p:nvSpPr>
          <p:cNvPr id="104" name="Google Shape;104;p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7" name="Shape 197"/>
        <p:cNvGrpSpPr/>
        <p:nvPr/>
      </p:nvGrpSpPr>
      <p:grpSpPr>
        <a:xfrm>
          <a:off x="0" y="0"/>
          <a:ext cx="0" cy="0"/>
          <a:chOff x="0" y="0"/>
          <a:chExt cx="0" cy="0"/>
        </a:xfrm>
      </p:grpSpPr>
      <p:sp>
        <p:nvSpPr>
          <p:cNvPr id="198" name="Google Shape;198;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9" name="Google Shape;199;p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00" name="Google Shape;200;p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7" name="Shape 207"/>
        <p:cNvGrpSpPr/>
        <p:nvPr/>
      </p:nvGrpSpPr>
      <p:grpSpPr>
        <a:xfrm>
          <a:off x="0" y="0"/>
          <a:ext cx="0" cy="0"/>
          <a:chOff x="0" y="0"/>
          <a:chExt cx="0" cy="0"/>
        </a:xfrm>
      </p:grpSpPr>
      <p:sp>
        <p:nvSpPr>
          <p:cNvPr id="208" name="Google Shape;208;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9" name="Google Shape;209;p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1" i="0" lang="en-US" sz="1200">
                <a:solidFill>
                  <a:schemeClr val="dk1"/>
                </a:solidFill>
                <a:latin typeface="Calibri"/>
                <a:ea typeface="Calibri"/>
                <a:cs typeface="Calibri"/>
                <a:sym typeface="Calibri"/>
              </a:rPr>
              <a:t>Purpose and Need</a:t>
            </a:r>
            <a:endParaRPr/>
          </a:p>
          <a:p>
            <a:pPr indent="0" lvl="0" marL="0" rtl="0" algn="l">
              <a:lnSpc>
                <a:spcPct val="100000"/>
              </a:lnSpc>
              <a:spcBef>
                <a:spcPts val="0"/>
              </a:spcBef>
              <a:spcAft>
                <a:spcPts val="0"/>
              </a:spcAft>
              <a:buSzPts val="1400"/>
              <a:buNone/>
            </a:pPr>
            <a:r>
              <a:t/>
            </a:r>
            <a:endParaRPr i="0" sz="1200">
              <a:solidFill>
                <a:schemeClr val="dk1"/>
              </a:solidFill>
              <a:latin typeface="Calibri"/>
              <a:ea typeface="Calibri"/>
              <a:cs typeface="Calibri"/>
              <a:sym typeface="Calibri"/>
            </a:endParaRPr>
          </a:p>
          <a:p>
            <a:pPr indent="0" lvl="0" marL="0" rtl="0" algn="l">
              <a:lnSpc>
                <a:spcPct val="100000"/>
              </a:lnSpc>
              <a:spcBef>
                <a:spcPts val="0"/>
              </a:spcBef>
              <a:spcAft>
                <a:spcPts val="0"/>
              </a:spcAft>
              <a:buSzPts val="1400"/>
              <a:buNone/>
            </a:pPr>
            <a:r>
              <a:rPr i="0" lang="en-US" sz="1200">
                <a:solidFill>
                  <a:schemeClr val="dk1"/>
                </a:solidFill>
                <a:latin typeface="Calibri"/>
                <a:ea typeface="Calibri"/>
                <a:cs typeface="Calibri"/>
                <a:sym typeface="Calibri"/>
              </a:rPr>
              <a:t>The Mt. Diablo Mobilizer provides transportation to frail elders and adults with disabilities, customized for special needs so that our clients can continue living independently. We will also be implementing an Accessible Transportation Director position to plan and coordinate our transportation services.</a:t>
            </a:r>
            <a:endParaRPr/>
          </a:p>
          <a:p>
            <a:pPr indent="0" lvl="0" marL="0" rtl="0" algn="l">
              <a:lnSpc>
                <a:spcPct val="100000"/>
              </a:lnSpc>
              <a:spcBef>
                <a:spcPts val="0"/>
              </a:spcBef>
              <a:spcAft>
                <a:spcPts val="0"/>
              </a:spcAft>
              <a:buSzPts val="1400"/>
              <a:buNone/>
            </a:pPr>
            <a:r>
              <a:t/>
            </a:r>
            <a:endParaRPr i="0" sz="1200">
              <a:solidFill>
                <a:schemeClr val="dk1"/>
              </a:solidFill>
              <a:latin typeface="Calibri"/>
              <a:ea typeface="Calibri"/>
              <a:cs typeface="Calibri"/>
              <a:sym typeface="Calibri"/>
            </a:endParaRPr>
          </a:p>
          <a:p>
            <a:pPr indent="0" lvl="0" marL="0" rtl="0" algn="l">
              <a:lnSpc>
                <a:spcPct val="100000"/>
              </a:lnSpc>
              <a:spcBef>
                <a:spcPts val="0"/>
              </a:spcBef>
              <a:spcAft>
                <a:spcPts val="0"/>
              </a:spcAft>
              <a:buSzPts val="1400"/>
              <a:buNone/>
            </a:pPr>
            <a:r>
              <a:rPr i="0" lang="en-US" sz="1200">
                <a:solidFill>
                  <a:schemeClr val="dk1"/>
                </a:solidFill>
                <a:latin typeface="Calibri"/>
                <a:ea typeface="Calibri"/>
                <a:cs typeface="Calibri"/>
                <a:sym typeface="Calibri"/>
              </a:rPr>
              <a:t>There is a need in Central Contra Costa County for frail elders and adults with disabilities to access health, social, medical, and nutritional service. The Mt. Diablo Mobilizer helps fill this need.</a:t>
            </a:r>
            <a:endParaRPr/>
          </a:p>
          <a:p>
            <a:pPr indent="0" lvl="0" marL="0" rtl="0" algn="l">
              <a:lnSpc>
                <a:spcPct val="100000"/>
              </a:lnSpc>
              <a:spcBef>
                <a:spcPts val="0"/>
              </a:spcBef>
              <a:spcAft>
                <a:spcPts val="0"/>
              </a:spcAft>
              <a:buSzPts val="1400"/>
              <a:buNone/>
            </a:pPr>
            <a:r>
              <a:t/>
            </a:r>
            <a:endParaRPr i="0" sz="1200">
              <a:solidFill>
                <a:schemeClr val="dk1"/>
              </a:solidFill>
              <a:latin typeface="Calibri"/>
              <a:ea typeface="Calibri"/>
              <a:cs typeface="Calibri"/>
              <a:sym typeface="Calibri"/>
            </a:endParaRPr>
          </a:p>
          <a:p>
            <a:pPr indent="0" lvl="0" marL="0" rtl="0" algn="l">
              <a:lnSpc>
                <a:spcPct val="100000"/>
              </a:lnSpc>
              <a:spcBef>
                <a:spcPts val="0"/>
              </a:spcBef>
              <a:spcAft>
                <a:spcPts val="0"/>
              </a:spcAft>
              <a:buSzPts val="1400"/>
              <a:buNone/>
            </a:pPr>
            <a:r>
              <a:rPr i="0" lang="en-US" sz="1200">
                <a:solidFill>
                  <a:schemeClr val="dk1"/>
                </a:solidFill>
                <a:latin typeface="Calibri"/>
                <a:ea typeface="Calibri"/>
                <a:cs typeface="Calibri"/>
                <a:sym typeface="Calibri"/>
              </a:rPr>
              <a:t>The Mt. Diablo Mobilizer will help implement strategies within the Contra Costa Accessible Transportation Strategic Plan (see below).</a:t>
            </a:r>
            <a:endParaRPr/>
          </a:p>
          <a:p>
            <a:pPr indent="0" lvl="0" marL="0" rtl="0" algn="l">
              <a:lnSpc>
                <a:spcPct val="100000"/>
              </a:lnSpc>
              <a:spcBef>
                <a:spcPts val="0"/>
              </a:spcBef>
              <a:spcAft>
                <a:spcPts val="0"/>
              </a:spcAft>
              <a:buSzPts val="1400"/>
              <a:buNone/>
            </a:pPr>
            <a:r>
              <a:t/>
            </a:r>
            <a:endParaRPr i="0"/>
          </a:p>
          <a:p>
            <a:pPr indent="0" lvl="0" marL="0" rtl="0" algn="l">
              <a:lnSpc>
                <a:spcPct val="100000"/>
              </a:lnSpc>
              <a:spcBef>
                <a:spcPts val="0"/>
              </a:spcBef>
              <a:spcAft>
                <a:spcPts val="0"/>
              </a:spcAft>
              <a:buSzPts val="1400"/>
              <a:buNone/>
            </a:pPr>
            <a:r>
              <a:rPr b="1" i="0" lang="en-US"/>
              <a:t>Impacts</a:t>
            </a:r>
            <a:endParaRPr/>
          </a:p>
          <a:p>
            <a:pPr indent="0" lvl="0" marL="0" rtl="0" algn="l">
              <a:lnSpc>
                <a:spcPct val="100000"/>
              </a:lnSpc>
              <a:spcBef>
                <a:spcPts val="0"/>
              </a:spcBef>
              <a:spcAft>
                <a:spcPts val="0"/>
              </a:spcAft>
              <a:buSzPts val="1400"/>
              <a:buNone/>
            </a:pPr>
            <a:r>
              <a:t/>
            </a:r>
            <a:endParaRPr i="0"/>
          </a:p>
          <a:p>
            <a:pPr indent="0" lvl="0" marL="0" rtl="0" algn="l">
              <a:lnSpc>
                <a:spcPct val="100000"/>
              </a:lnSpc>
              <a:spcBef>
                <a:spcPts val="0"/>
              </a:spcBef>
              <a:spcAft>
                <a:spcPts val="0"/>
              </a:spcAft>
              <a:buSzPts val="1400"/>
              <a:buNone/>
            </a:pPr>
            <a:r>
              <a:rPr i="0" lang="en-US" sz="1200">
                <a:solidFill>
                  <a:schemeClr val="dk1"/>
                </a:solidFill>
                <a:latin typeface="Calibri"/>
                <a:ea typeface="Calibri"/>
                <a:cs typeface="Calibri"/>
                <a:sym typeface="Calibri"/>
              </a:rPr>
              <a:t>• The service will help elders participate in CiA’s Adult Day Health Care program which provides needed services such as physical therapy, nursing (including medication management during the day), a healthy meal, and social activities. This allows elders to remain living independently instead of in institutions.</a:t>
            </a:r>
            <a:endParaRPr/>
          </a:p>
          <a:p>
            <a:pPr indent="0" lvl="0" marL="0" marR="0" rtl="0" algn="l">
              <a:lnSpc>
                <a:spcPct val="100000"/>
              </a:lnSpc>
              <a:spcBef>
                <a:spcPts val="0"/>
              </a:spcBef>
              <a:spcAft>
                <a:spcPts val="0"/>
              </a:spcAft>
              <a:buClr>
                <a:schemeClr val="dk1"/>
              </a:buClr>
              <a:buSzPts val="1200"/>
              <a:buFont typeface="Calibri"/>
              <a:buNone/>
            </a:pPr>
            <a:r>
              <a:rPr i="0" lang="en-US" sz="1200">
                <a:solidFill>
                  <a:schemeClr val="dk1"/>
                </a:solidFill>
                <a:latin typeface="Calibri"/>
                <a:ea typeface="Calibri"/>
                <a:cs typeface="Calibri"/>
                <a:sym typeface="Calibri"/>
              </a:rPr>
              <a:t>• With the mid-day shuttle service, seniors are provided mobility and independence for local trips to the grocery store, pharmacy, etc.</a:t>
            </a:r>
            <a:endParaRPr i="0" sz="1200">
              <a:solidFill>
                <a:schemeClr val="dk1"/>
              </a:solidFill>
              <a:latin typeface="Calibri"/>
              <a:ea typeface="Calibri"/>
              <a:cs typeface="Calibri"/>
              <a:sym typeface="Calibri"/>
            </a:endParaRPr>
          </a:p>
          <a:p>
            <a:pPr indent="0" lvl="0" marL="0" rtl="0" algn="l">
              <a:lnSpc>
                <a:spcPct val="100000"/>
              </a:lnSpc>
              <a:spcBef>
                <a:spcPts val="0"/>
              </a:spcBef>
              <a:spcAft>
                <a:spcPts val="0"/>
              </a:spcAft>
              <a:buSzPts val="1400"/>
              <a:buNone/>
            </a:pPr>
            <a:r>
              <a:rPr i="0" lang="en-US" sz="1200">
                <a:solidFill>
                  <a:schemeClr val="dk1"/>
                </a:solidFill>
                <a:latin typeface="Calibri"/>
                <a:ea typeface="Calibri"/>
                <a:cs typeface="Calibri"/>
                <a:sym typeface="Calibri"/>
              </a:rPr>
              <a:t>• Providing transportation to our participants gives the families and caregivers much needed respite time while their loved one attends CiA’s day program. Because this is a door through door program, caregivers can be confident of their loved ones’ safety and security as they will be accompanied throughout their journey.</a:t>
            </a:r>
            <a:endParaRPr/>
          </a:p>
          <a:p>
            <a:pPr indent="0" lvl="0" marL="0" rtl="0" algn="l">
              <a:lnSpc>
                <a:spcPct val="100000"/>
              </a:lnSpc>
              <a:spcBef>
                <a:spcPts val="0"/>
              </a:spcBef>
              <a:spcAft>
                <a:spcPts val="0"/>
              </a:spcAft>
              <a:buSzPts val="1400"/>
              <a:buNone/>
            </a:pPr>
            <a:r>
              <a:rPr i="0" lang="en-US" sz="1200">
                <a:solidFill>
                  <a:schemeClr val="dk1"/>
                </a:solidFill>
                <a:latin typeface="Calibri"/>
                <a:ea typeface="Calibri"/>
                <a:cs typeface="Calibri"/>
                <a:sym typeface="Calibri"/>
              </a:rPr>
              <a:t>• Without the Mt. Diablo Mobilizer, CiA participants and residents at senior housing would be isolated at home.</a:t>
            </a:r>
            <a:endParaRPr/>
          </a:p>
          <a:p>
            <a:pPr indent="0" lvl="0" marL="0" rtl="0" algn="l">
              <a:lnSpc>
                <a:spcPct val="100000"/>
              </a:lnSpc>
              <a:spcBef>
                <a:spcPts val="0"/>
              </a:spcBef>
              <a:spcAft>
                <a:spcPts val="0"/>
              </a:spcAft>
              <a:buSzPts val="1400"/>
              <a:buNone/>
            </a:pPr>
            <a:r>
              <a:rPr i="0" lang="en-US" sz="1200">
                <a:solidFill>
                  <a:schemeClr val="dk1"/>
                </a:solidFill>
                <a:latin typeface="Calibri"/>
                <a:ea typeface="Calibri"/>
                <a:cs typeface="Calibri"/>
                <a:sym typeface="Calibri"/>
              </a:rPr>
              <a:t>• Seeing the Mt. Diablo Mobilizer driving around in our community heightens the profile of Choice in Aging, hopefully increasing awareness that we serve as a community resource for our frail elders. The additional visibility could also attract additional users of our services.</a:t>
            </a:r>
            <a:endParaRPr/>
          </a:p>
          <a:p>
            <a:pPr indent="0" lvl="0" marL="0" rtl="0" algn="l">
              <a:lnSpc>
                <a:spcPct val="100000"/>
              </a:lnSpc>
              <a:spcBef>
                <a:spcPts val="0"/>
              </a:spcBef>
              <a:spcAft>
                <a:spcPts val="0"/>
              </a:spcAft>
              <a:buSzPts val="1400"/>
              <a:buNone/>
            </a:pPr>
            <a:r>
              <a:t/>
            </a:r>
            <a:endParaRPr i="0" sz="1200">
              <a:solidFill>
                <a:schemeClr val="dk1"/>
              </a:solidFill>
              <a:latin typeface="Calibri"/>
              <a:ea typeface="Calibri"/>
              <a:cs typeface="Calibri"/>
              <a:sym typeface="Calibri"/>
            </a:endParaRPr>
          </a:p>
          <a:p>
            <a:pPr indent="0" lvl="0" marL="0" rtl="0" algn="l">
              <a:lnSpc>
                <a:spcPct val="100000"/>
              </a:lnSpc>
              <a:spcBef>
                <a:spcPts val="0"/>
              </a:spcBef>
              <a:spcAft>
                <a:spcPts val="0"/>
              </a:spcAft>
              <a:buSzPts val="1400"/>
              <a:buNone/>
            </a:pPr>
            <a:r>
              <a:t/>
            </a:r>
            <a:endParaRPr i="0" sz="1200">
              <a:solidFill>
                <a:schemeClr val="dk1"/>
              </a:solidFill>
              <a:latin typeface="Calibri"/>
              <a:ea typeface="Calibri"/>
              <a:cs typeface="Calibri"/>
              <a:sym typeface="Calibri"/>
            </a:endParaRPr>
          </a:p>
          <a:p>
            <a:pPr indent="0" lvl="0" marL="0" rtl="0" algn="l">
              <a:lnSpc>
                <a:spcPct val="100000"/>
              </a:lnSpc>
              <a:spcBef>
                <a:spcPts val="0"/>
              </a:spcBef>
              <a:spcAft>
                <a:spcPts val="0"/>
              </a:spcAft>
              <a:buSzPts val="1400"/>
              <a:buNone/>
            </a:pPr>
            <a:r>
              <a:rPr i="0" lang="en-US" sz="1200">
                <a:solidFill>
                  <a:schemeClr val="dk1"/>
                </a:solidFill>
                <a:latin typeface="Calibri"/>
                <a:ea typeface="Calibri"/>
                <a:cs typeface="Calibri"/>
                <a:sym typeface="Calibri"/>
              </a:rPr>
              <a:t>-------</a:t>
            </a:r>
            <a:endParaRPr/>
          </a:p>
          <a:p>
            <a:pPr indent="0" lvl="0" marL="0" rtl="0" algn="l">
              <a:lnSpc>
                <a:spcPct val="100000"/>
              </a:lnSpc>
              <a:spcBef>
                <a:spcPts val="0"/>
              </a:spcBef>
              <a:spcAft>
                <a:spcPts val="0"/>
              </a:spcAft>
              <a:buSzPts val="1400"/>
              <a:buNone/>
            </a:pPr>
            <a:r>
              <a:rPr i="1" lang="en-US" sz="1200">
                <a:solidFill>
                  <a:schemeClr val="dk1"/>
                </a:solidFill>
                <a:latin typeface="Calibri"/>
                <a:ea typeface="Calibri"/>
                <a:cs typeface="Calibri"/>
                <a:sym typeface="Calibri"/>
              </a:rPr>
              <a:t>The Mt. Diablo Mobilizer will meet the</a:t>
            </a:r>
            <a:r>
              <a:rPr i="0" lang="en-US" sz="1200">
                <a:solidFill>
                  <a:schemeClr val="dk1"/>
                </a:solidFill>
                <a:latin typeface="Calibri"/>
                <a:ea typeface="Calibri"/>
                <a:cs typeface="Calibri"/>
                <a:sym typeface="Calibri"/>
              </a:rPr>
              <a:t> </a:t>
            </a:r>
            <a:r>
              <a:rPr i="1" lang="en-US" sz="1200">
                <a:solidFill>
                  <a:schemeClr val="dk1"/>
                </a:solidFill>
                <a:latin typeface="Calibri"/>
                <a:ea typeface="Calibri"/>
                <a:cs typeface="Calibri"/>
                <a:sym typeface="Calibri"/>
              </a:rPr>
              <a:t>following strategies within the Contra Costa Accessible Transportation Strategic Plan:</a:t>
            </a:r>
            <a:endParaRPr/>
          </a:p>
          <a:p>
            <a:pPr indent="0" lvl="0" marL="0" rtl="0" algn="l">
              <a:lnSpc>
                <a:spcPct val="100000"/>
              </a:lnSpc>
              <a:spcBef>
                <a:spcPts val="0"/>
              </a:spcBef>
              <a:spcAft>
                <a:spcPts val="0"/>
              </a:spcAft>
              <a:buSzPts val="1400"/>
              <a:buNone/>
            </a:pPr>
            <a:r>
              <a:t/>
            </a:r>
            <a:endParaRPr sz="1200">
              <a:solidFill>
                <a:schemeClr val="dk1"/>
              </a:solidFill>
              <a:latin typeface="Calibri"/>
              <a:ea typeface="Calibri"/>
              <a:cs typeface="Calibri"/>
              <a:sym typeface="Calibri"/>
            </a:endParaRPr>
          </a:p>
          <a:p>
            <a:pPr indent="0" lvl="0" marL="0" rtl="0" algn="l">
              <a:lnSpc>
                <a:spcPct val="100000"/>
              </a:lnSpc>
              <a:spcBef>
                <a:spcPts val="0"/>
              </a:spcBef>
              <a:spcAft>
                <a:spcPts val="0"/>
              </a:spcAft>
              <a:buSzPts val="1400"/>
              <a:buNone/>
            </a:pPr>
            <a:r>
              <a:rPr i="1" lang="en-US" sz="1200">
                <a:solidFill>
                  <a:schemeClr val="dk1"/>
                </a:solidFill>
                <a:latin typeface="Calibri"/>
                <a:ea typeface="Calibri"/>
                <a:cs typeface="Calibri"/>
                <a:sym typeface="Calibri"/>
              </a:rPr>
              <a:t>• Ensure ongoing participation with expertise on frail elder mobility needs on the</a:t>
            </a:r>
            <a:r>
              <a:rPr i="0" lang="en-US" sz="1200">
                <a:solidFill>
                  <a:schemeClr val="dk1"/>
                </a:solidFill>
                <a:latin typeface="Calibri"/>
                <a:ea typeface="Calibri"/>
                <a:cs typeface="Calibri"/>
                <a:sym typeface="Calibri"/>
              </a:rPr>
              <a:t> </a:t>
            </a:r>
            <a:r>
              <a:rPr i="1" lang="en-US" sz="1200">
                <a:solidFill>
                  <a:schemeClr val="dk1"/>
                </a:solidFill>
                <a:latin typeface="Calibri"/>
                <a:ea typeface="Calibri"/>
                <a:cs typeface="Calibri"/>
                <a:sym typeface="Calibri"/>
              </a:rPr>
              <a:t>Implementation Task Force</a:t>
            </a:r>
            <a:endParaRPr sz="1200">
              <a:solidFill>
                <a:schemeClr val="dk1"/>
              </a:solidFill>
              <a:latin typeface="Calibri"/>
              <a:ea typeface="Calibri"/>
              <a:cs typeface="Calibri"/>
              <a:sym typeface="Calibri"/>
            </a:endParaRPr>
          </a:p>
          <a:p>
            <a:pPr indent="0" lvl="0" marL="0" rtl="0" algn="l">
              <a:lnSpc>
                <a:spcPct val="100000"/>
              </a:lnSpc>
              <a:spcBef>
                <a:spcPts val="0"/>
              </a:spcBef>
              <a:spcAft>
                <a:spcPts val="0"/>
              </a:spcAft>
              <a:buSzPts val="1400"/>
              <a:buNone/>
            </a:pPr>
            <a:r>
              <a:rPr i="1" lang="en-US" sz="1200">
                <a:solidFill>
                  <a:schemeClr val="dk1"/>
                </a:solidFill>
                <a:latin typeface="Calibri"/>
                <a:ea typeface="Calibri"/>
                <a:cs typeface="Calibri"/>
                <a:sym typeface="Calibri"/>
              </a:rPr>
              <a:t>• Ensure ongoing participation with expertise on frail elder mobility needs, funding streams</a:t>
            </a:r>
            <a:r>
              <a:rPr i="0" lang="en-US" sz="1200">
                <a:solidFill>
                  <a:schemeClr val="dk1"/>
                </a:solidFill>
                <a:latin typeface="Calibri"/>
                <a:ea typeface="Calibri"/>
                <a:cs typeface="Calibri"/>
                <a:sym typeface="Calibri"/>
              </a:rPr>
              <a:t> </a:t>
            </a:r>
            <a:r>
              <a:rPr i="1" lang="en-US" sz="1200">
                <a:solidFill>
                  <a:schemeClr val="dk1"/>
                </a:solidFill>
                <a:latin typeface="Calibri"/>
                <a:ea typeface="Calibri"/>
                <a:cs typeface="Calibri"/>
                <a:sym typeface="Calibri"/>
              </a:rPr>
              <a:t>and institutional/systemic barriers in the development of a consolidated entity</a:t>
            </a:r>
            <a:endParaRPr sz="1200">
              <a:solidFill>
                <a:schemeClr val="dk1"/>
              </a:solidFill>
              <a:latin typeface="Calibri"/>
              <a:ea typeface="Calibri"/>
              <a:cs typeface="Calibri"/>
              <a:sym typeface="Calibri"/>
            </a:endParaRPr>
          </a:p>
          <a:p>
            <a:pPr indent="0" lvl="0" marL="0" rtl="0" algn="l">
              <a:lnSpc>
                <a:spcPct val="100000"/>
              </a:lnSpc>
              <a:spcBef>
                <a:spcPts val="0"/>
              </a:spcBef>
              <a:spcAft>
                <a:spcPts val="0"/>
              </a:spcAft>
              <a:buSzPts val="1400"/>
              <a:buNone/>
            </a:pPr>
            <a:r>
              <a:rPr i="1" lang="en-US" sz="1200">
                <a:solidFill>
                  <a:schemeClr val="dk1"/>
                </a:solidFill>
                <a:latin typeface="Calibri"/>
                <a:ea typeface="Calibri"/>
                <a:cs typeface="Calibri"/>
                <a:sym typeface="Calibri"/>
              </a:rPr>
              <a:t>• Ensure ongoing participation with expertise on frail elder mobility needs in the</a:t>
            </a:r>
            <a:r>
              <a:rPr i="0" lang="en-US" sz="1200">
                <a:solidFill>
                  <a:schemeClr val="dk1"/>
                </a:solidFill>
                <a:latin typeface="Calibri"/>
                <a:ea typeface="Calibri"/>
                <a:cs typeface="Calibri"/>
                <a:sym typeface="Calibri"/>
              </a:rPr>
              <a:t> </a:t>
            </a:r>
            <a:r>
              <a:rPr i="1" lang="en-US" sz="1200">
                <a:solidFill>
                  <a:schemeClr val="dk1"/>
                </a:solidFill>
                <a:latin typeface="Calibri"/>
                <a:ea typeface="Calibri"/>
                <a:cs typeface="Calibri"/>
                <a:sym typeface="Calibri"/>
              </a:rPr>
              <a:t>development of partnerships for supportive infrastructure</a:t>
            </a:r>
            <a:endParaRPr sz="1200">
              <a:solidFill>
                <a:schemeClr val="dk1"/>
              </a:solidFill>
              <a:latin typeface="Calibri"/>
              <a:ea typeface="Calibri"/>
              <a:cs typeface="Calibri"/>
              <a:sym typeface="Calibri"/>
            </a:endParaRPr>
          </a:p>
          <a:p>
            <a:pPr indent="0" lvl="0" marL="0" rtl="0" algn="l">
              <a:lnSpc>
                <a:spcPct val="100000"/>
              </a:lnSpc>
              <a:spcBef>
                <a:spcPts val="0"/>
              </a:spcBef>
              <a:spcAft>
                <a:spcPts val="0"/>
              </a:spcAft>
              <a:buSzPts val="1400"/>
              <a:buNone/>
            </a:pPr>
            <a:r>
              <a:rPr i="1" lang="en-US" sz="1200">
                <a:solidFill>
                  <a:schemeClr val="dk1"/>
                </a:solidFill>
                <a:latin typeface="Calibri"/>
                <a:ea typeface="Calibri"/>
                <a:cs typeface="Calibri"/>
                <a:sym typeface="Calibri"/>
              </a:rPr>
              <a:t>• Increase options for those needing door through door assistance to and from programs</a:t>
            </a:r>
            <a:endParaRPr sz="1200">
              <a:solidFill>
                <a:schemeClr val="dk1"/>
              </a:solidFill>
              <a:latin typeface="Calibri"/>
              <a:ea typeface="Calibri"/>
              <a:cs typeface="Calibri"/>
              <a:sym typeface="Calibri"/>
            </a:endParaRPr>
          </a:p>
          <a:p>
            <a:pPr indent="0" lvl="0" marL="0" rtl="0" algn="l">
              <a:lnSpc>
                <a:spcPct val="100000"/>
              </a:lnSpc>
              <a:spcBef>
                <a:spcPts val="0"/>
              </a:spcBef>
              <a:spcAft>
                <a:spcPts val="0"/>
              </a:spcAft>
              <a:buSzPts val="1400"/>
              <a:buNone/>
            </a:pPr>
            <a:r>
              <a:rPr i="1" lang="en-US" sz="1200">
                <a:solidFill>
                  <a:schemeClr val="dk1"/>
                </a:solidFill>
                <a:latin typeface="Calibri"/>
                <a:ea typeface="Calibri"/>
                <a:cs typeface="Calibri"/>
                <a:sym typeface="Calibri"/>
              </a:rPr>
              <a:t>• Increase options for those needing door through door assistance with shopping</a:t>
            </a:r>
            <a:endParaRPr sz="1200">
              <a:solidFill>
                <a:schemeClr val="dk1"/>
              </a:solidFill>
              <a:latin typeface="Calibri"/>
              <a:ea typeface="Calibri"/>
              <a:cs typeface="Calibri"/>
              <a:sym typeface="Calibri"/>
            </a:endParaRPr>
          </a:p>
          <a:p>
            <a:pPr indent="0" lvl="0" marL="0" rtl="0" algn="l">
              <a:lnSpc>
                <a:spcPct val="100000"/>
              </a:lnSpc>
              <a:spcBef>
                <a:spcPts val="0"/>
              </a:spcBef>
              <a:spcAft>
                <a:spcPts val="0"/>
              </a:spcAft>
              <a:buSzPts val="1400"/>
              <a:buNone/>
            </a:pPr>
            <a:r>
              <a:rPr i="1" lang="en-US" sz="1200">
                <a:solidFill>
                  <a:schemeClr val="dk1"/>
                </a:solidFill>
                <a:latin typeface="Calibri"/>
                <a:ea typeface="Calibri"/>
                <a:cs typeface="Calibri"/>
                <a:sym typeface="Calibri"/>
              </a:rPr>
              <a:t>• Expand the circle of services to those living outside the ADA mandated service areas</a:t>
            </a:r>
            <a:endParaRPr sz="1200">
              <a:solidFill>
                <a:schemeClr val="dk1"/>
              </a:solidFill>
              <a:latin typeface="Calibri"/>
              <a:ea typeface="Calibri"/>
              <a:cs typeface="Calibri"/>
              <a:sym typeface="Calibri"/>
            </a:endParaRPr>
          </a:p>
          <a:p>
            <a:pPr indent="0" lvl="0" marL="0" rtl="0" algn="l">
              <a:lnSpc>
                <a:spcPct val="100000"/>
              </a:lnSpc>
              <a:spcBef>
                <a:spcPts val="0"/>
              </a:spcBef>
              <a:spcAft>
                <a:spcPts val="0"/>
              </a:spcAft>
              <a:buSzPts val="1400"/>
              <a:buNone/>
            </a:pPr>
            <a:r>
              <a:rPr i="1" lang="en-US" sz="1200">
                <a:solidFill>
                  <a:schemeClr val="dk1"/>
                </a:solidFill>
                <a:latin typeface="Calibri"/>
                <a:ea typeface="Calibri"/>
                <a:cs typeface="Calibri"/>
                <a:sym typeface="Calibri"/>
              </a:rPr>
              <a:t>• Ensure ongoing coordination among providers of services</a:t>
            </a:r>
            <a:endParaRPr sz="1200">
              <a:solidFill>
                <a:schemeClr val="dk1"/>
              </a:solidFill>
              <a:latin typeface="Calibri"/>
              <a:ea typeface="Calibri"/>
              <a:cs typeface="Calibri"/>
              <a:sym typeface="Calibri"/>
            </a:endParaRPr>
          </a:p>
          <a:p>
            <a:pPr indent="0" lvl="0" marL="0" rtl="0" algn="l">
              <a:lnSpc>
                <a:spcPct val="100000"/>
              </a:lnSpc>
              <a:spcBef>
                <a:spcPts val="0"/>
              </a:spcBef>
              <a:spcAft>
                <a:spcPts val="0"/>
              </a:spcAft>
              <a:buSzPts val="1400"/>
              <a:buNone/>
            </a:pPr>
            <a:r>
              <a:rPr i="1" lang="en-US" sz="1200">
                <a:solidFill>
                  <a:schemeClr val="dk1"/>
                </a:solidFill>
                <a:latin typeface="Calibri"/>
                <a:ea typeface="Calibri"/>
                <a:cs typeface="Calibri"/>
                <a:sym typeface="Calibri"/>
              </a:rPr>
              <a:t>• Add to the entities which will increase awareness about mobility options.</a:t>
            </a:r>
            <a:endParaRPr sz="1200">
              <a:solidFill>
                <a:schemeClr val="dk1"/>
              </a:solidFill>
              <a:latin typeface="Calibri"/>
              <a:ea typeface="Calibri"/>
              <a:cs typeface="Calibri"/>
              <a:sym typeface="Calibri"/>
            </a:endParaRPr>
          </a:p>
          <a:p>
            <a:pPr indent="0" lvl="0" marL="0" rtl="0" algn="l">
              <a:lnSpc>
                <a:spcPct val="100000"/>
              </a:lnSpc>
              <a:spcBef>
                <a:spcPts val="0"/>
              </a:spcBef>
              <a:spcAft>
                <a:spcPts val="0"/>
              </a:spcAft>
              <a:buSzPts val="1400"/>
              <a:buNone/>
            </a:pPr>
            <a:r>
              <a:t/>
            </a:r>
            <a:endParaRPr i="0" sz="1200">
              <a:solidFill>
                <a:schemeClr val="dk1"/>
              </a:solidFill>
              <a:latin typeface="Calibri"/>
              <a:ea typeface="Calibri"/>
              <a:cs typeface="Calibri"/>
              <a:sym typeface="Calibri"/>
            </a:endParaRPr>
          </a:p>
          <a:p>
            <a:pPr indent="0" lvl="0" marL="0" rtl="0" algn="l">
              <a:lnSpc>
                <a:spcPct val="100000"/>
              </a:lnSpc>
              <a:spcBef>
                <a:spcPts val="0"/>
              </a:spcBef>
              <a:spcAft>
                <a:spcPts val="0"/>
              </a:spcAft>
              <a:buSzPts val="1400"/>
              <a:buNone/>
            </a:pPr>
            <a:r>
              <a:t/>
            </a:r>
            <a:endParaRPr/>
          </a:p>
        </p:txBody>
      </p:sp>
      <p:sp>
        <p:nvSpPr>
          <p:cNvPr id="210" name="Google Shape;210;p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7" name="Shape 217"/>
        <p:cNvGrpSpPr/>
        <p:nvPr/>
      </p:nvGrpSpPr>
      <p:grpSpPr>
        <a:xfrm>
          <a:off x="0" y="0"/>
          <a:ext cx="0" cy="0"/>
          <a:chOff x="0" y="0"/>
          <a:chExt cx="0" cy="0"/>
        </a:xfrm>
      </p:grpSpPr>
      <p:sp>
        <p:nvSpPr>
          <p:cNvPr id="218" name="Google Shape;218;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9" name="Google Shape;219;p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20" name="Google Shape;220;p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 name="Shape 110"/>
        <p:cNvGrpSpPr/>
        <p:nvPr/>
      </p:nvGrpSpPr>
      <p:grpSpPr>
        <a:xfrm>
          <a:off x="0" y="0"/>
          <a:ext cx="0" cy="0"/>
          <a:chOff x="0" y="0"/>
          <a:chExt cx="0" cy="0"/>
        </a:xfrm>
      </p:grpSpPr>
      <p:sp>
        <p:nvSpPr>
          <p:cNvPr id="111" name="Google Shape;111;g2cb633c994f_1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2" name="Google Shape;112;g2cb633c994f_1_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Will be discussing:</a:t>
            </a:r>
            <a:endParaRPr/>
          </a:p>
          <a:p>
            <a:pPr indent="0" lvl="0" marL="0" rtl="0" algn="l">
              <a:lnSpc>
                <a:spcPct val="100000"/>
              </a:lnSpc>
              <a:spcBef>
                <a:spcPts val="0"/>
              </a:spcBef>
              <a:spcAft>
                <a:spcPts val="0"/>
              </a:spcAft>
              <a:buSzPts val="1400"/>
              <a:buNone/>
            </a:pPr>
            <a:r>
              <a:t/>
            </a:r>
            <a:endParaRPr/>
          </a:p>
          <a:p>
            <a:pPr indent="-171450" lvl="0" marL="171450" rtl="0" algn="l">
              <a:lnSpc>
                <a:spcPct val="100000"/>
              </a:lnSpc>
              <a:spcBef>
                <a:spcPts val="0"/>
              </a:spcBef>
              <a:spcAft>
                <a:spcPts val="0"/>
              </a:spcAft>
              <a:buClr>
                <a:schemeClr val="dk1"/>
              </a:buClr>
              <a:buSzPts val="1200"/>
              <a:buFont typeface="Arial"/>
              <a:buChar char="•"/>
            </a:pPr>
            <a:r>
              <a:rPr b="1" lang="en-US"/>
              <a:t>Overview </a:t>
            </a:r>
            <a:r>
              <a:rPr lang="en-US"/>
              <a:t>of our Mt. Diablo Mobilizer Program, who we serve, and transportation services we currently provide</a:t>
            </a:r>
            <a:endParaRPr/>
          </a:p>
          <a:p>
            <a:pPr indent="-171450" lvl="0" marL="171450" marR="0" rtl="0" algn="l">
              <a:lnSpc>
                <a:spcPct val="100000"/>
              </a:lnSpc>
              <a:spcBef>
                <a:spcPts val="0"/>
              </a:spcBef>
              <a:spcAft>
                <a:spcPts val="0"/>
              </a:spcAft>
              <a:buClr>
                <a:schemeClr val="dk1"/>
              </a:buClr>
              <a:buSzPts val="1200"/>
              <a:buFont typeface="Arial"/>
              <a:buChar char="•"/>
            </a:pPr>
            <a:r>
              <a:rPr b="1" lang="en-US"/>
              <a:t>Purpose and Need </a:t>
            </a:r>
            <a:r>
              <a:rPr lang="en-US"/>
              <a:t>for this funding: </a:t>
            </a:r>
            <a:r>
              <a:rPr lang="en-US" sz="1200">
                <a:solidFill>
                  <a:schemeClr val="dk1"/>
                </a:solidFill>
                <a:latin typeface="Calibri"/>
                <a:ea typeface="Calibri"/>
                <a:cs typeface="Calibri"/>
                <a:sym typeface="Calibri"/>
              </a:rPr>
              <a:t>how it addresses a transportation gap (Note: we are requesting $117,700 over 2 years)</a:t>
            </a:r>
            <a:endParaRPr/>
          </a:p>
          <a:p>
            <a:pPr indent="-171450" lvl="0" marL="171450" rtl="0" algn="l">
              <a:lnSpc>
                <a:spcPct val="100000"/>
              </a:lnSpc>
              <a:spcBef>
                <a:spcPts val="0"/>
              </a:spcBef>
              <a:spcAft>
                <a:spcPts val="0"/>
              </a:spcAft>
              <a:buClr>
                <a:schemeClr val="dk1"/>
              </a:buClr>
              <a:buSzPts val="1200"/>
              <a:buFont typeface="Arial"/>
              <a:buChar char="•"/>
            </a:pPr>
            <a:r>
              <a:rPr b="1" lang="en-US"/>
              <a:t>Impacts </a:t>
            </a:r>
            <a:r>
              <a:rPr lang="en-US"/>
              <a:t>of the Mt. Diablo Mobilizer on our Community</a:t>
            </a:r>
            <a:endParaRPr/>
          </a:p>
          <a:p>
            <a:pPr indent="-95250" lvl="0" marL="171450" rtl="0" algn="l">
              <a:lnSpc>
                <a:spcPct val="100000"/>
              </a:lnSpc>
              <a:spcBef>
                <a:spcPts val="0"/>
              </a:spcBef>
              <a:spcAft>
                <a:spcPts val="0"/>
              </a:spcAft>
              <a:buClr>
                <a:schemeClr val="dk1"/>
              </a:buClr>
              <a:buSzPts val="1200"/>
              <a:buFont typeface="Arial"/>
              <a:buNone/>
            </a:pPr>
            <a:r>
              <a:t/>
            </a:r>
            <a:endParaRPr/>
          </a:p>
        </p:txBody>
      </p:sp>
      <p:sp>
        <p:nvSpPr>
          <p:cNvPr id="113" name="Google Shape;113;g2cb633c994f_1_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 name="Shape 119"/>
        <p:cNvGrpSpPr/>
        <p:nvPr/>
      </p:nvGrpSpPr>
      <p:grpSpPr>
        <a:xfrm>
          <a:off x="0" y="0"/>
          <a:ext cx="0" cy="0"/>
          <a:chOff x="0" y="0"/>
          <a:chExt cx="0" cy="0"/>
        </a:xfrm>
      </p:grpSpPr>
      <p:sp>
        <p:nvSpPr>
          <p:cNvPr id="120" name="Google Shape;120;g2cb633c994f_1_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1" name="Google Shape;121;g2cb633c994f_1_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1" lang="en-US"/>
              <a:t>Program Overview and Who We Serve</a:t>
            </a:r>
            <a:endParaRPr/>
          </a:p>
          <a:p>
            <a:pPr indent="0" lvl="0" marL="0" rtl="0" algn="l">
              <a:lnSpc>
                <a:spcPct val="100000"/>
              </a:lnSpc>
              <a:spcBef>
                <a:spcPts val="0"/>
              </a:spcBef>
              <a:spcAft>
                <a:spcPts val="0"/>
              </a:spcAft>
              <a:buSzPts val="1400"/>
              <a:buNone/>
            </a:pPr>
            <a:r>
              <a:t/>
            </a:r>
            <a:endParaRPr b="1"/>
          </a:p>
          <a:p>
            <a:pPr indent="0" lvl="0" marL="0" rtl="0" algn="l">
              <a:lnSpc>
                <a:spcPct val="100000"/>
              </a:lnSpc>
              <a:spcBef>
                <a:spcPts val="0"/>
              </a:spcBef>
              <a:spcAft>
                <a:spcPts val="0"/>
              </a:spcAft>
              <a:buSzPts val="1400"/>
              <a:buNone/>
            </a:pPr>
            <a:r>
              <a:rPr i="0" lang="en-US" sz="1200">
                <a:solidFill>
                  <a:schemeClr val="dk1"/>
                </a:solidFill>
                <a:latin typeface="Calibri"/>
                <a:ea typeface="Calibri"/>
                <a:cs typeface="Calibri"/>
                <a:sym typeface="Calibri"/>
              </a:rPr>
              <a:t>Choice in Aging’s mission is to create opportunities where people can learn, grow, and age independently with dignity in community. </a:t>
            </a:r>
            <a:endParaRPr/>
          </a:p>
          <a:p>
            <a:pPr indent="0" lvl="0" marL="0" rtl="0" algn="l">
              <a:lnSpc>
                <a:spcPct val="100000"/>
              </a:lnSpc>
              <a:spcBef>
                <a:spcPts val="0"/>
              </a:spcBef>
              <a:spcAft>
                <a:spcPts val="0"/>
              </a:spcAft>
              <a:buSzPts val="1400"/>
              <a:buNone/>
            </a:pPr>
            <a:r>
              <a:t/>
            </a:r>
            <a:endParaRPr i="0" sz="1200">
              <a:solidFill>
                <a:schemeClr val="dk1"/>
              </a:solidFill>
              <a:latin typeface="Calibri"/>
              <a:ea typeface="Calibri"/>
              <a:cs typeface="Calibri"/>
              <a:sym typeface="Calibri"/>
            </a:endParaRPr>
          </a:p>
          <a:p>
            <a:pPr indent="0" lvl="0" marL="0" rtl="0" algn="l">
              <a:lnSpc>
                <a:spcPct val="100000"/>
              </a:lnSpc>
              <a:spcBef>
                <a:spcPts val="0"/>
              </a:spcBef>
              <a:spcAft>
                <a:spcPts val="0"/>
              </a:spcAft>
              <a:buSzPts val="1400"/>
              <a:buNone/>
            </a:pPr>
            <a:r>
              <a:rPr i="0" lang="en-US" sz="1200">
                <a:solidFill>
                  <a:schemeClr val="dk1"/>
                </a:solidFill>
                <a:latin typeface="Calibri"/>
                <a:ea typeface="Calibri"/>
                <a:cs typeface="Calibri"/>
                <a:sym typeface="Calibri"/>
              </a:rPr>
              <a:t>Choice in Aging (CiA) started in 1949 as a rehabilitation facility for children with polio. When polio was eradicated, CiA’s services changed. Today CiA serves more than 600 people with disabilities, multiple health conditions, and Alzheimer’s disease. </a:t>
            </a:r>
            <a:endParaRPr/>
          </a:p>
          <a:p>
            <a:pPr indent="0" lvl="0" marL="0" rtl="0" algn="l">
              <a:lnSpc>
                <a:spcPct val="100000"/>
              </a:lnSpc>
              <a:spcBef>
                <a:spcPts val="0"/>
              </a:spcBef>
              <a:spcAft>
                <a:spcPts val="0"/>
              </a:spcAft>
              <a:buSzPts val="1400"/>
              <a:buNone/>
            </a:pPr>
            <a:r>
              <a:t/>
            </a:r>
            <a:endParaRPr i="0" sz="1200">
              <a:solidFill>
                <a:schemeClr val="dk1"/>
              </a:solidFill>
              <a:latin typeface="Calibri"/>
              <a:ea typeface="Calibri"/>
              <a:cs typeface="Calibri"/>
              <a:sym typeface="Calibri"/>
            </a:endParaRPr>
          </a:p>
          <a:p>
            <a:pPr indent="0" lvl="0" marL="0" rtl="0" algn="l">
              <a:lnSpc>
                <a:spcPct val="100000"/>
              </a:lnSpc>
              <a:spcBef>
                <a:spcPts val="0"/>
              </a:spcBef>
              <a:spcAft>
                <a:spcPts val="0"/>
              </a:spcAft>
              <a:buSzPts val="1400"/>
              <a:buNone/>
            </a:pPr>
            <a:r>
              <a:rPr i="0" lang="en-US" sz="1200">
                <a:solidFill>
                  <a:schemeClr val="dk1"/>
                </a:solidFill>
                <a:latin typeface="Calibri"/>
                <a:ea typeface="Calibri"/>
                <a:cs typeface="Calibri"/>
                <a:sym typeface="Calibri"/>
              </a:rPr>
              <a:t>CiA was the sixteenth licensed Adult Day Health Care program in California – and one of only two agencies offering state licensed adult day health care in Contra Costa County. CiA has over 40 years of expertise in keeping frail adults living independently. Our Alzheimer’s Day Care Resource Center was one of the first pilot programs of its kind launched in California.</a:t>
            </a:r>
            <a:endParaRPr/>
          </a:p>
          <a:p>
            <a:pPr indent="0" lvl="0" marL="0" rtl="0" algn="l">
              <a:lnSpc>
                <a:spcPct val="100000"/>
              </a:lnSpc>
              <a:spcBef>
                <a:spcPts val="0"/>
              </a:spcBef>
              <a:spcAft>
                <a:spcPts val="0"/>
              </a:spcAft>
              <a:buSzPts val="1400"/>
              <a:buNone/>
            </a:pPr>
            <a:r>
              <a:t/>
            </a:r>
            <a:endParaRPr i="0" sz="1200">
              <a:solidFill>
                <a:schemeClr val="dk1"/>
              </a:solidFill>
              <a:latin typeface="Calibri"/>
              <a:ea typeface="Calibri"/>
              <a:cs typeface="Calibri"/>
              <a:sym typeface="Calibri"/>
            </a:endParaRPr>
          </a:p>
          <a:p>
            <a:pPr indent="0" lvl="0" marL="0" rtl="0" algn="l">
              <a:lnSpc>
                <a:spcPct val="100000"/>
              </a:lnSpc>
              <a:spcBef>
                <a:spcPts val="0"/>
              </a:spcBef>
              <a:spcAft>
                <a:spcPts val="0"/>
              </a:spcAft>
              <a:buSzPts val="1400"/>
              <a:buNone/>
            </a:pPr>
            <a:r>
              <a:rPr i="0" lang="en-US" sz="1200">
                <a:solidFill>
                  <a:schemeClr val="dk1"/>
                </a:solidFill>
                <a:latin typeface="Calibri"/>
                <a:ea typeface="Calibri"/>
                <a:cs typeface="Calibri"/>
                <a:sym typeface="Calibri"/>
              </a:rPr>
              <a:t>In addition to our day programs which provide nursing, therapy (physical, occupational, recreational), and social programs, CiA has our CCT program: designed to help clients who have been in skilled nursing facilities transition home and our MSSP program to keep our frailest community members living at home and out of institutions.</a:t>
            </a:r>
            <a:endParaRPr i="0" sz="1200">
              <a:solidFill>
                <a:schemeClr val="dk1"/>
              </a:solidFill>
              <a:latin typeface="Calibri"/>
              <a:ea typeface="Calibri"/>
              <a:cs typeface="Calibri"/>
              <a:sym typeface="Calibri"/>
            </a:endParaRPr>
          </a:p>
          <a:p>
            <a:pPr indent="0" lvl="0" marL="0" rtl="0" algn="l">
              <a:lnSpc>
                <a:spcPct val="100000"/>
              </a:lnSpc>
              <a:spcBef>
                <a:spcPts val="0"/>
              </a:spcBef>
              <a:spcAft>
                <a:spcPts val="0"/>
              </a:spcAft>
              <a:buSzPts val="1400"/>
              <a:buNone/>
            </a:pPr>
            <a:r>
              <a:t/>
            </a:r>
            <a:endParaRPr i="0" sz="1200">
              <a:solidFill>
                <a:schemeClr val="dk1"/>
              </a:solidFill>
              <a:latin typeface="Calibri"/>
              <a:ea typeface="Calibri"/>
              <a:cs typeface="Calibri"/>
              <a:sym typeface="Calibri"/>
            </a:endParaRPr>
          </a:p>
          <a:p>
            <a:pPr indent="0" lvl="0" marL="0" rtl="0" algn="l">
              <a:lnSpc>
                <a:spcPct val="100000"/>
              </a:lnSpc>
              <a:spcBef>
                <a:spcPts val="0"/>
              </a:spcBef>
              <a:spcAft>
                <a:spcPts val="0"/>
              </a:spcAft>
              <a:buSzPts val="1400"/>
              <a:buNone/>
            </a:pPr>
            <a:r>
              <a:rPr i="0" lang="en-US" sz="1200">
                <a:solidFill>
                  <a:schemeClr val="dk1"/>
                </a:solidFill>
                <a:latin typeface="Calibri"/>
                <a:ea typeface="Calibri"/>
                <a:cs typeface="Calibri"/>
                <a:sym typeface="Calibri"/>
              </a:rPr>
              <a:t>Several years ago, CiA added the Choice in Learning Montessori preschool to our services and now provides Montessori-based intergenerational programming with our seniors and sprouts.</a:t>
            </a:r>
            <a:endParaRPr i="0" sz="1200">
              <a:solidFill>
                <a:schemeClr val="dk1"/>
              </a:solidFill>
              <a:latin typeface="Calibri"/>
              <a:ea typeface="Calibri"/>
              <a:cs typeface="Calibri"/>
              <a:sym typeface="Calibri"/>
            </a:endParaRPr>
          </a:p>
          <a:p>
            <a:pPr indent="0" lvl="0" marL="0" rtl="0" algn="l">
              <a:lnSpc>
                <a:spcPct val="100000"/>
              </a:lnSpc>
              <a:spcBef>
                <a:spcPts val="0"/>
              </a:spcBef>
              <a:spcAft>
                <a:spcPts val="0"/>
              </a:spcAft>
              <a:buSzPts val="1400"/>
              <a:buNone/>
            </a:pPr>
            <a:r>
              <a:t/>
            </a:r>
            <a:endParaRPr i="0" sz="1200">
              <a:solidFill>
                <a:schemeClr val="dk1"/>
              </a:solidFill>
              <a:latin typeface="Calibri"/>
              <a:ea typeface="Calibri"/>
              <a:cs typeface="Calibri"/>
              <a:sym typeface="Calibri"/>
            </a:endParaRPr>
          </a:p>
          <a:p>
            <a:pPr indent="0" lvl="0" marL="0" rtl="0" algn="l">
              <a:lnSpc>
                <a:spcPct val="100000"/>
              </a:lnSpc>
              <a:spcBef>
                <a:spcPts val="0"/>
              </a:spcBef>
              <a:spcAft>
                <a:spcPts val="0"/>
              </a:spcAft>
              <a:buSzPts val="1400"/>
              <a:buNone/>
            </a:pPr>
            <a:r>
              <a:rPr b="1" i="0" lang="en-US" sz="1200">
                <a:solidFill>
                  <a:schemeClr val="dk1"/>
                </a:solidFill>
                <a:latin typeface="Calibri"/>
                <a:ea typeface="Calibri"/>
                <a:cs typeface="Calibri"/>
                <a:sym typeface="Calibri"/>
              </a:rPr>
              <a:t>Transportation We Provide</a:t>
            </a:r>
            <a:endParaRPr/>
          </a:p>
          <a:p>
            <a:pPr indent="0" lvl="0" marL="0" rtl="0" algn="l">
              <a:lnSpc>
                <a:spcPct val="100000"/>
              </a:lnSpc>
              <a:spcBef>
                <a:spcPts val="0"/>
              </a:spcBef>
              <a:spcAft>
                <a:spcPts val="0"/>
              </a:spcAft>
              <a:buSzPts val="1400"/>
              <a:buNone/>
            </a:pPr>
            <a:r>
              <a:t/>
            </a:r>
            <a:endParaRPr i="0" sz="1200">
              <a:solidFill>
                <a:schemeClr val="dk1"/>
              </a:solidFill>
              <a:latin typeface="Calibri"/>
              <a:ea typeface="Calibri"/>
              <a:cs typeface="Calibri"/>
              <a:sym typeface="Calibri"/>
            </a:endParaRPr>
          </a:p>
          <a:p>
            <a:pPr indent="0" lvl="0" marL="0" rtl="0" algn="l">
              <a:lnSpc>
                <a:spcPct val="100000"/>
              </a:lnSpc>
              <a:spcBef>
                <a:spcPts val="0"/>
              </a:spcBef>
              <a:spcAft>
                <a:spcPts val="0"/>
              </a:spcAft>
              <a:buSzPts val="1400"/>
              <a:buNone/>
            </a:pPr>
            <a:r>
              <a:rPr i="0" lang="en-US" sz="1200">
                <a:solidFill>
                  <a:schemeClr val="dk1"/>
                </a:solidFill>
                <a:latin typeface="Calibri"/>
                <a:ea typeface="Calibri"/>
                <a:cs typeface="Calibri"/>
                <a:sym typeface="Calibri"/>
              </a:rPr>
              <a:t>CiA provides transportation to and from the day program. Transportation is provided via County Connection LINK paratransit service, CiA’s bus, and County Connection/SilverRide that provides door </a:t>
            </a:r>
            <a:r>
              <a:rPr b="1" i="0" lang="en-US" sz="1200">
                <a:solidFill>
                  <a:schemeClr val="dk1"/>
                </a:solidFill>
                <a:latin typeface="Calibri"/>
                <a:ea typeface="Calibri"/>
                <a:cs typeface="Calibri"/>
                <a:sym typeface="Calibri"/>
              </a:rPr>
              <a:t>through </a:t>
            </a:r>
            <a:r>
              <a:rPr i="0" lang="en-US" sz="1200">
                <a:solidFill>
                  <a:schemeClr val="dk1"/>
                </a:solidFill>
                <a:latin typeface="Calibri"/>
                <a:ea typeface="Calibri"/>
                <a:cs typeface="Calibri"/>
                <a:sym typeface="Calibri"/>
              </a:rPr>
              <a:t>door service for participants at Mt. Diablo Center (CiA’s adult day health care program in Pleasant Hill).</a:t>
            </a:r>
            <a:endParaRPr/>
          </a:p>
          <a:p>
            <a:pPr indent="0" lvl="0" marL="0" rtl="0" algn="l">
              <a:lnSpc>
                <a:spcPct val="100000"/>
              </a:lnSpc>
              <a:spcBef>
                <a:spcPts val="0"/>
              </a:spcBef>
              <a:spcAft>
                <a:spcPts val="0"/>
              </a:spcAft>
              <a:buSzPts val="1400"/>
              <a:buNone/>
            </a:pPr>
            <a:r>
              <a:t/>
            </a:r>
            <a:endParaRPr i="0" sz="1200">
              <a:solidFill>
                <a:schemeClr val="dk1"/>
              </a:solidFill>
              <a:latin typeface="Calibri"/>
              <a:ea typeface="Calibri"/>
              <a:cs typeface="Calibri"/>
              <a:sym typeface="Calibri"/>
            </a:endParaRPr>
          </a:p>
          <a:p>
            <a:pPr indent="0" lvl="0" marL="0" rtl="0" algn="l">
              <a:lnSpc>
                <a:spcPct val="100000"/>
              </a:lnSpc>
              <a:spcBef>
                <a:spcPts val="0"/>
              </a:spcBef>
              <a:spcAft>
                <a:spcPts val="0"/>
              </a:spcAft>
              <a:buSzPts val="1400"/>
              <a:buNone/>
            </a:pPr>
            <a:r>
              <a:rPr lang="en-US" sz="1200">
                <a:solidFill>
                  <a:schemeClr val="dk1"/>
                </a:solidFill>
                <a:latin typeface="Calibri"/>
                <a:ea typeface="Calibri"/>
                <a:cs typeface="Calibri"/>
                <a:sym typeface="Calibri"/>
              </a:rPr>
              <a:t>Service is </a:t>
            </a:r>
            <a:r>
              <a:rPr i="0" lang="en-US" sz="1200">
                <a:solidFill>
                  <a:schemeClr val="dk1"/>
                </a:solidFill>
                <a:latin typeface="Calibri"/>
                <a:ea typeface="Calibri"/>
                <a:cs typeface="Calibri"/>
                <a:sym typeface="Calibri"/>
              </a:rPr>
              <a:t>based on need (medical and/or psychological conditions) and location</a:t>
            </a:r>
            <a:endParaRPr/>
          </a:p>
          <a:p>
            <a:pPr indent="0" lvl="0" marL="0" rtl="0" algn="l">
              <a:lnSpc>
                <a:spcPct val="100000"/>
              </a:lnSpc>
              <a:spcBef>
                <a:spcPts val="0"/>
              </a:spcBef>
              <a:spcAft>
                <a:spcPts val="0"/>
              </a:spcAft>
              <a:buSzPts val="1400"/>
              <a:buNone/>
            </a:pPr>
            <a:r>
              <a:t/>
            </a:r>
            <a:endParaRPr i="0" sz="1200">
              <a:solidFill>
                <a:schemeClr val="dk1"/>
              </a:solidFill>
              <a:latin typeface="Calibri"/>
              <a:ea typeface="Calibri"/>
              <a:cs typeface="Calibri"/>
              <a:sym typeface="Calibri"/>
            </a:endParaRPr>
          </a:p>
          <a:p>
            <a:pPr indent="0" lvl="0" marL="0" rtl="0" algn="l">
              <a:lnSpc>
                <a:spcPct val="100000"/>
              </a:lnSpc>
              <a:spcBef>
                <a:spcPts val="0"/>
              </a:spcBef>
              <a:spcAft>
                <a:spcPts val="0"/>
              </a:spcAft>
              <a:buSzPts val="1400"/>
              <a:buNone/>
            </a:pPr>
            <a:r>
              <a:rPr i="0" lang="en-US" sz="1200">
                <a:solidFill>
                  <a:schemeClr val="dk1"/>
                </a:solidFill>
                <a:latin typeface="Calibri"/>
                <a:ea typeface="Calibri"/>
                <a:cs typeface="Calibri"/>
                <a:sym typeface="Calibri"/>
              </a:rPr>
              <a:t>We serve Central Contra Costa County – Martinez, Concord, Clayton, Pleasant Hill, and Walnut Creek, M-F</a:t>
            </a:r>
            <a:endParaRPr/>
          </a:p>
          <a:p>
            <a:pPr indent="0" lvl="0" marL="0" rtl="0" algn="l">
              <a:lnSpc>
                <a:spcPct val="100000"/>
              </a:lnSpc>
              <a:spcBef>
                <a:spcPts val="0"/>
              </a:spcBef>
              <a:spcAft>
                <a:spcPts val="0"/>
              </a:spcAft>
              <a:buSzPts val="1400"/>
              <a:buNone/>
            </a:pPr>
            <a:r>
              <a:t/>
            </a:r>
            <a:endParaRPr i="0" sz="1200">
              <a:solidFill>
                <a:schemeClr val="dk1"/>
              </a:solidFill>
              <a:latin typeface="Calibri"/>
              <a:ea typeface="Calibri"/>
              <a:cs typeface="Calibri"/>
              <a:sym typeface="Calibri"/>
            </a:endParaRPr>
          </a:p>
          <a:p>
            <a:pPr indent="0" lvl="0" marL="0" rtl="0" algn="l">
              <a:lnSpc>
                <a:spcPct val="100000"/>
              </a:lnSpc>
              <a:spcBef>
                <a:spcPts val="0"/>
              </a:spcBef>
              <a:spcAft>
                <a:spcPts val="0"/>
              </a:spcAft>
              <a:buSzPts val="1400"/>
              <a:buNone/>
            </a:pPr>
            <a:r>
              <a:rPr i="0" lang="en-US" sz="1200">
                <a:solidFill>
                  <a:schemeClr val="dk1"/>
                </a:solidFill>
                <a:latin typeface="Calibri"/>
                <a:ea typeface="Calibri"/>
                <a:cs typeface="Calibri"/>
                <a:sym typeface="Calibri"/>
              </a:rPr>
              <a:t>Pre-COVID, CiA also operated a mid-day shopping shuttle in coordination with two low-income senior housing facilities in Concord, The Heritage Senior Apartments in downtown Concord (2020 Grant Street) and the Carlton Senior Living facility (1700 Broadway Street, Concord).</a:t>
            </a:r>
            <a:endParaRPr/>
          </a:p>
          <a:p>
            <a:pPr indent="0" lvl="0" marL="0" rtl="0" algn="l">
              <a:lnSpc>
                <a:spcPct val="100000"/>
              </a:lnSpc>
              <a:spcBef>
                <a:spcPts val="0"/>
              </a:spcBef>
              <a:spcAft>
                <a:spcPts val="0"/>
              </a:spcAft>
              <a:buSzPts val="1400"/>
              <a:buNone/>
            </a:pPr>
            <a:r>
              <a:t/>
            </a:r>
            <a:endParaRPr i="0" sz="1200">
              <a:solidFill>
                <a:schemeClr val="dk1"/>
              </a:solidFill>
              <a:latin typeface="Calibri"/>
              <a:ea typeface="Calibri"/>
              <a:cs typeface="Calibri"/>
              <a:sym typeface="Calibri"/>
            </a:endParaRPr>
          </a:p>
          <a:p>
            <a:pPr indent="0" lvl="0" marL="0" rtl="0" algn="l">
              <a:lnSpc>
                <a:spcPct val="100000"/>
              </a:lnSpc>
              <a:spcBef>
                <a:spcPts val="0"/>
              </a:spcBef>
              <a:spcAft>
                <a:spcPts val="0"/>
              </a:spcAft>
              <a:buSzPts val="1400"/>
              <a:buNone/>
            </a:pPr>
            <a:r>
              <a:rPr i="0" lang="en-US" sz="1200">
                <a:solidFill>
                  <a:schemeClr val="dk1"/>
                </a:solidFill>
                <a:latin typeface="Calibri"/>
                <a:ea typeface="Calibri"/>
                <a:cs typeface="Calibri"/>
                <a:sym typeface="Calibri"/>
              </a:rPr>
              <a:t>Coming out of the pandemic, we plan to expand to multiple low-income senior housing sites in Central Contra Costa County.</a:t>
            </a:r>
            <a:endParaRPr/>
          </a:p>
          <a:p>
            <a:pPr indent="0" lvl="0" marL="0" rtl="0" algn="l">
              <a:lnSpc>
                <a:spcPct val="100000"/>
              </a:lnSpc>
              <a:spcBef>
                <a:spcPts val="0"/>
              </a:spcBef>
              <a:spcAft>
                <a:spcPts val="0"/>
              </a:spcAft>
              <a:buSzPts val="1400"/>
              <a:buNone/>
            </a:pPr>
            <a:r>
              <a:t/>
            </a:r>
            <a:endParaRPr/>
          </a:p>
        </p:txBody>
      </p:sp>
      <p:sp>
        <p:nvSpPr>
          <p:cNvPr id="122" name="Google Shape;122;g2cb633c994f_1_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 name="Shape 133"/>
        <p:cNvGrpSpPr/>
        <p:nvPr/>
      </p:nvGrpSpPr>
      <p:grpSpPr>
        <a:xfrm>
          <a:off x="0" y="0"/>
          <a:ext cx="0" cy="0"/>
          <a:chOff x="0" y="0"/>
          <a:chExt cx="0" cy="0"/>
        </a:xfrm>
      </p:grpSpPr>
      <p:sp>
        <p:nvSpPr>
          <p:cNvPr id="134" name="Google Shape;134;g2cb633c994f_1_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5" name="Google Shape;135;g2cb633c994f_1_2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1" i="0" lang="en-US" sz="1200">
                <a:solidFill>
                  <a:schemeClr val="dk1"/>
                </a:solidFill>
                <a:latin typeface="Calibri"/>
                <a:ea typeface="Calibri"/>
                <a:cs typeface="Calibri"/>
                <a:sym typeface="Calibri"/>
              </a:rPr>
              <a:t>Purpose and Need</a:t>
            </a:r>
            <a:endParaRPr/>
          </a:p>
          <a:p>
            <a:pPr indent="0" lvl="0" marL="0" rtl="0" algn="l">
              <a:lnSpc>
                <a:spcPct val="100000"/>
              </a:lnSpc>
              <a:spcBef>
                <a:spcPts val="0"/>
              </a:spcBef>
              <a:spcAft>
                <a:spcPts val="0"/>
              </a:spcAft>
              <a:buSzPts val="1400"/>
              <a:buNone/>
            </a:pPr>
            <a:r>
              <a:t/>
            </a:r>
            <a:endParaRPr i="0" sz="1200">
              <a:solidFill>
                <a:schemeClr val="dk1"/>
              </a:solidFill>
              <a:latin typeface="Calibri"/>
              <a:ea typeface="Calibri"/>
              <a:cs typeface="Calibri"/>
              <a:sym typeface="Calibri"/>
            </a:endParaRPr>
          </a:p>
          <a:p>
            <a:pPr indent="0" lvl="0" marL="0" rtl="0" algn="l">
              <a:lnSpc>
                <a:spcPct val="100000"/>
              </a:lnSpc>
              <a:spcBef>
                <a:spcPts val="0"/>
              </a:spcBef>
              <a:spcAft>
                <a:spcPts val="0"/>
              </a:spcAft>
              <a:buSzPts val="1400"/>
              <a:buNone/>
            </a:pPr>
            <a:r>
              <a:rPr i="0" lang="en-US" sz="1200">
                <a:solidFill>
                  <a:schemeClr val="dk1"/>
                </a:solidFill>
                <a:latin typeface="Calibri"/>
                <a:ea typeface="Calibri"/>
                <a:cs typeface="Calibri"/>
                <a:sym typeface="Calibri"/>
              </a:rPr>
              <a:t>The Mt. Diablo Mobilizer provides transportation to frail elders and adults with disabilities, customized for special needs so that our clients can continue living independently. We will also be implementing an Accessible Transportation Director position to plan and coordinate our transportation services.</a:t>
            </a:r>
            <a:endParaRPr/>
          </a:p>
          <a:p>
            <a:pPr indent="0" lvl="0" marL="0" rtl="0" algn="l">
              <a:lnSpc>
                <a:spcPct val="100000"/>
              </a:lnSpc>
              <a:spcBef>
                <a:spcPts val="0"/>
              </a:spcBef>
              <a:spcAft>
                <a:spcPts val="0"/>
              </a:spcAft>
              <a:buSzPts val="1400"/>
              <a:buNone/>
            </a:pPr>
            <a:r>
              <a:t/>
            </a:r>
            <a:endParaRPr i="0" sz="1200">
              <a:solidFill>
                <a:schemeClr val="dk1"/>
              </a:solidFill>
              <a:latin typeface="Calibri"/>
              <a:ea typeface="Calibri"/>
              <a:cs typeface="Calibri"/>
              <a:sym typeface="Calibri"/>
            </a:endParaRPr>
          </a:p>
          <a:p>
            <a:pPr indent="0" lvl="0" marL="0" rtl="0" algn="l">
              <a:lnSpc>
                <a:spcPct val="100000"/>
              </a:lnSpc>
              <a:spcBef>
                <a:spcPts val="0"/>
              </a:spcBef>
              <a:spcAft>
                <a:spcPts val="0"/>
              </a:spcAft>
              <a:buSzPts val="1400"/>
              <a:buNone/>
            </a:pPr>
            <a:r>
              <a:rPr i="0" lang="en-US" sz="1200">
                <a:solidFill>
                  <a:schemeClr val="dk1"/>
                </a:solidFill>
                <a:latin typeface="Calibri"/>
                <a:ea typeface="Calibri"/>
                <a:cs typeface="Calibri"/>
                <a:sym typeface="Calibri"/>
              </a:rPr>
              <a:t>There is a need in Central Contra Costa County for frail elders and adults with disabilities to access health, social, medical, and nutritional service. The Mt. Diablo Mobilizer helps fill this need.</a:t>
            </a:r>
            <a:endParaRPr/>
          </a:p>
          <a:p>
            <a:pPr indent="0" lvl="0" marL="0" rtl="0" algn="l">
              <a:lnSpc>
                <a:spcPct val="100000"/>
              </a:lnSpc>
              <a:spcBef>
                <a:spcPts val="0"/>
              </a:spcBef>
              <a:spcAft>
                <a:spcPts val="0"/>
              </a:spcAft>
              <a:buSzPts val="1400"/>
              <a:buNone/>
            </a:pPr>
            <a:r>
              <a:t/>
            </a:r>
            <a:endParaRPr i="0" sz="1200">
              <a:solidFill>
                <a:schemeClr val="dk1"/>
              </a:solidFill>
              <a:latin typeface="Calibri"/>
              <a:ea typeface="Calibri"/>
              <a:cs typeface="Calibri"/>
              <a:sym typeface="Calibri"/>
            </a:endParaRPr>
          </a:p>
          <a:p>
            <a:pPr indent="0" lvl="0" marL="0" rtl="0" algn="l">
              <a:lnSpc>
                <a:spcPct val="100000"/>
              </a:lnSpc>
              <a:spcBef>
                <a:spcPts val="0"/>
              </a:spcBef>
              <a:spcAft>
                <a:spcPts val="0"/>
              </a:spcAft>
              <a:buSzPts val="1400"/>
              <a:buNone/>
            </a:pPr>
            <a:r>
              <a:rPr i="0" lang="en-US" sz="1200">
                <a:solidFill>
                  <a:schemeClr val="dk1"/>
                </a:solidFill>
                <a:latin typeface="Calibri"/>
                <a:ea typeface="Calibri"/>
                <a:cs typeface="Calibri"/>
                <a:sym typeface="Calibri"/>
              </a:rPr>
              <a:t>The Mt. Diablo Mobilizer will help implement strategies within the Contra Costa Accessible Transportation Strategic Plan (see below).</a:t>
            </a:r>
            <a:endParaRPr/>
          </a:p>
          <a:p>
            <a:pPr indent="0" lvl="0" marL="0" rtl="0" algn="l">
              <a:lnSpc>
                <a:spcPct val="100000"/>
              </a:lnSpc>
              <a:spcBef>
                <a:spcPts val="0"/>
              </a:spcBef>
              <a:spcAft>
                <a:spcPts val="0"/>
              </a:spcAft>
              <a:buSzPts val="1400"/>
              <a:buNone/>
            </a:pPr>
            <a:r>
              <a:t/>
            </a:r>
            <a:endParaRPr i="0"/>
          </a:p>
          <a:p>
            <a:pPr indent="0" lvl="0" marL="0" rtl="0" algn="l">
              <a:lnSpc>
                <a:spcPct val="100000"/>
              </a:lnSpc>
              <a:spcBef>
                <a:spcPts val="0"/>
              </a:spcBef>
              <a:spcAft>
                <a:spcPts val="0"/>
              </a:spcAft>
              <a:buSzPts val="1400"/>
              <a:buNone/>
            </a:pPr>
            <a:r>
              <a:rPr b="1" i="0" lang="en-US"/>
              <a:t>Impacts</a:t>
            </a:r>
            <a:endParaRPr/>
          </a:p>
          <a:p>
            <a:pPr indent="0" lvl="0" marL="0" rtl="0" algn="l">
              <a:lnSpc>
                <a:spcPct val="100000"/>
              </a:lnSpc>
              <a:spcBef>
                <a:spcPts val="0"/>
              </a:spcBef>
              <a:spcAft>
                <a:spcPts val="0"/>
              </a:spcAft>
              <a:buSzPts val="1400"/>
              <a:buNone/>
            </a:pPr>
            <a:r>
              <a:t/>
            </a:r>
            <a:endParaRPr i="0"/>
          </a:p>
          <a:p>
            <a:pPr indent="0" lvl="0" marL="0" rtl="0" algn="l">
              <a:lnSpc>
                <a:spcPct val="100000"/>
              </a:lnSpc>
              <a:spcBef>
                <a:spcPts val="0"/>
              </a:spcBef>
              <a:spcAft>
                <a:spcPts val="0"/>
              </a:spcAft>
              <a:buSzPts val="1400"/>
              <a:buNone/>
            </a:pPr>
            <a:r>
              <a:rPr i="0" lang="en-US" sz="1200">
                <a:solidFill>
                  <a:schemeClr val="dk1"/>
                </a:solidFill>
                <a:latin typeface="Calibri"/>
                <a:ea typeface="Calibri"/>
                <a:cs typeface="Calibri"/>
                <a:sym typeface="Calibri"/>
              </a:rPr>
              <a:t>• The service will help elders participate in CiA’s Adult Day Health Care program which provides needed services such as physical therapy, nursing (including medication management during the day), a healthy meal, and social activities. This allows elders to remain living independently instead of in institutions.</a:t>
            </a:r>
            <a:endParaRPr/>
          </a:p>
          <a:p>
            <a:pPr indent="0" lvl="0" marL="0" marR="0" rtl="0" algn="l">
              <a:lnSpc>
                <a:spcPct val="100000"/>
              </a:lnSpc>
              <a:spcBef>
                <a:spcPts val="0"/>
              </a:spcBef>
              <a:spcAft>
                <a:spcPts val="0"/>
              </a:spcAft>
              <a:buClr>
                <a:schemeClr val="dk1"/>
              </a:buClr>
              <a:buSzPts val="1200"/>
              <a:buFont typeface="Calibri"/>
              <a:buNone/>
            </a:pPr>
            <a:r>
              <a:rPr i="0" lang="en-US" sz="1200">
                <a:solidFill>
                  <a:schemeClr val="dk1"/>
                </a:solidFill>
                <a:latin typeface="Calibri"/>
                <a:ea typeface="Calibri"/>
                <a:cs typeface="Calibri"/>
                <a:sym typeface="Calibri"/>
              </a:rPr>
              <a:t>• With the mid-day shuttle service, seniors are provided mobility and independence for local trips to the grocery store, pharmacy, etc.</a:t>
            </a:r>
            <a:endParaRPr i="0" sz="1200">
              <a:solidFill>
                <a:schemeClr val="dk1"/>
              </a:solidFill>
              <a:latin typeface="Calibri"/>
              <a:ea typeface="Calibri"/>
              <a:cs typeface="Calibri"/>
              <a:sym typeface="Calibri"/>
            </a:endParaRPr>
          </a:p>
          <a:p>
            <a:pPr indent="0" lvl="0" marL="0" rtl="0" algn="l">
              <a:lnSpc>
                <a:spcPct val="100000"/>
              </a:lnSpc>
              <a:spcBef>
                <a:spcPts val="0"/>
              </a:spcBef>
              <a:spcAft>
                <a:spcPts val="0"/>
              </a:spcAft>
              <a:buSzPts val="1400"/>
              <a:buNone/>
            </a:pPr>
            <a:r>
              <a:rPr i="0" lang="en-US" sz="1200">
                <a:solidFill>
                  <a:schemeClr val="dk1"/>
                </a:solidFill>
                <a:latin typeface="Calibri"/>
                <a:ea typeface="Calibri"/>
                <a:cs typeface="Calibri"/>
                <a:sym typeface="Calibri"/>
              </a:rPr>
              <a:t>• Providing transportation to our participants gives the families and caregivers much needed respite time while their loved one attends CiA’s day program. Because this is a door through door program, caregivers can be confident of their loved ones’ safety and security as they will be accompanied throughout their journey.</a:t>
            </a:r>
            <a:endParaRPr/>
          </a:p>
          <a:p>
            <a:pPr indent="0" lvl="0" marL="0" rtl="0" algn="l">
              <a:lnSpc>
                <a:spcPct val="100000"/>
              </a:lnSpc>
              <a:spcBef>
                <a:spcPts val="0"/>
              </a:spcBef>
              <a:spcAft>
                <a:spcPts val="0"/>
              </a:spcAft>
              <a:buSzPts val="1400"/>
              <a:buNone/>
            </a:pPr>
            <a:r>
              <a:rPr i="0" lang="en-US" sz="1200">
                <a:solidFill>
                  <a:schemeClr val="dk1"/>
                </a:solidFill>
                <a:latin typeface="Calibri"/>
                <a:ea typeface="Calibri"/>
                <a:cs typeface="Calibri"/>
                <a:sym typeface="Calibri"/>
              </a:rPr>
              <a:t>• Without the Mt. Diablo Mobilizer, CiA participants and residents at senior housing would be isolated at home.</a:t>
            </a:r>
            <a:endParaRPr/>
          </a:p>
          <a:p>
            <a:pPr indent="0" lvl="0" marL="0" rtl="0" algn="l">
              <a:lnSpc>
                <a:spcPct val="100000"/>
              </a:lnSpc>
              <a:spcBef>
                <a:spcPts val="0"/>
              </a:spcBef>
              <a:spcAft>
                <a:spcPts val="0"/>
              </a:spcAft>
              <a:buSzPts val="1400"/>
              <a:buNone/>
            </a:pPr>
            <a:r>
              <a:rPr i="0" lang="en-US" sz="1200">
                <a:solidFill>
                  <a:schemeClr val="dk1"/>
                </a:solidFill>
                <a:latin typeface="Calibri"/>
                <a:ea typeface="Calibri"/>
                <a:cs typeface="Calibri"/>
                <a:sym typeface="Calibri"/>
              </a:rPr>
              <a:t>• Seeing the Mt. Diablo Mobilizer driving around in our community heightens the profile of Choice in Aging, hopefully increasing awareness that we serve as a community resource for our frail elders. The additional visibility could also attract additional users of our services.</a:t>
            </a:r>
            <a:endParaRPr/>
          </a:p>
          <a:p>
            <a:pPr indent="0" lvl="0" marL="0" rtl="0" algn="l">
              <a:lnSpc>
                <a:spcPct val="100000"/>
              </a:lnSpc>
              <a:spcBef>
                <a:spcPts val="0"/>
              </a:spcBef>
              <a:spcAft>
                <a:spcPts val="0"/>
              </a:spcAft>
              <a:buSzPts val="1400"/>
              <a:buNone/>
            </a:pPr>
            <a:r>
              <a:t/>
            </a:r>
            <a:endParaRPr i="0" sz="1200">
              <a:solidFill>
                <a:schemeClr val="dk1"/>
              </a:solidFill>
              <a:latin typeface="Calibri"/>
              <a:ea typeface="Calibri"/>
              <a:cs typeface="Calibri"/>
              <a:sym typeface="Calibri"/>
            </a:endParaRPr>
          </a:p>
          <a:p>
            <a:pPr indent="0" lvl="0" marL="0" rtl="0" algn="l">
              <a:lnSpc>
                <a:spcPct val="100000"/>
              </a:lnSpc>
              <a:spcBef>
                <a:spcPts val="0"/>
              </a:spcBef>
              <a:spcAft>
                <a:spcPts val="0"/>
              </a:spcAft>
              <a:buSzPts val="1400"/>
              <a:buNone/>
            </a:pPr>
            <a:r>
              <a:t/>
            </a:r>
            <a:endParaRPr i="0" sz="1200">
              <a:solidFill>
                <a:schemeClr val="dk1"/>
              </a:solidFill>
              <a:latin typeface="Calibri"/>
              <a:ea typeface="Calibri"/>
              <a:cs typeface="Calibri"/>
              <a:sym typeface="Calibri"/>
            </a:endParaRPr>
          </a:p>
          <a:p>
            <a:pPr indent="0" lvl="0" marL="0" rtl="0" algn="l">
              <a:lnSpc>
                <a:spcPct val="100000"/>
              </a:lnSpc>
              <a:spcBef>
                <a:spcPts val="0"/>
              </a:spcBef>
              <a:spcAft>
                <a:spcPts val="0"/>
              </a:spcAft>
              <a:buSzPts val="1400"/>
              <a:buNone/>
            </a:pPr>
            <a:r>
              <a:rPr i="0" lang="en-US" sz="1200">
                <a:solidFill>
                  <a:schemeClr val="dk1"/>
                </a:solidFill>
                <a:latin typeface="Calibri"/>
                <a:ea typeface="Calibri"/>
                <a:cs typeface="Calibri"/>
                <a:sym typeface="Calibri"/>
              </a:rPr>
              <a:t>-------</a:t>
            </a:r>
            <a:endParaRPr/>
          </a:p>
          <a:p>
            <a:pPr indent="0" lvl="0" marL="0" rtl="0" algn="l">
              <a:lnSpc>
                <a:spcPct val="100000"/>
              </a:lnSpc>
              <a:spcBef>
                <a:spcPts val="0"/>
              </a:spcBef>
              <a:spcAft>
                <a:spcPts val="0"/>
              </a:spcAft>
              <a:buSzPts val="1400"/>
              <a:buNone/>
            </a:pPr>
            <a:r>
              <a:rPr i="1" lang="en-US" sz="1200">
                <a:solidFill>
                  <a:schemeClr val="dk1"/>
                </a:solidFill>
                <a:latin typeface="Calibri"/>
                <a:ea typeface="Calibri"/>
                <a:cs typeface="Calibri"/>
                <a:sym typeface="Calibri"/>
              </a:rPr>
              <a:t>The Mt. Diablo Mobilizer will meet the</a:t>
            </a:r>
            <a:r>
              <a:rPr i="0" lang="en-US" sz="1200">
                <a:solidFill>
                  <a:schemeClr val="dk1"/>
                </a:solidFill>
                <a:latin typeface="Calibri"/>
                <a:ea typeface="Calibri"/>
                <a:cs typeface="Calibri"/>
                <a:sym typeface="Calibri"/>
              </a:rPr>
              <a:t> </a:t>
            </a:r>
            <a:r>
              <a:rPr i="1" lang="en-US" sz="1200">
                <a:solidFill>
                  <a:schemeClr val="dk1"/>
                </a:solidFill>
                <a:latin typeface="Calibri"/>
                <a:ea typeface="Calibri"/>
                <a:cs typeface="Calibri"/>
                <a:sym typeface="Calibri"/>
              </a:rPr>
              <a:t>following strategies within the Contra Costa Accessible Transportation Strategic Plan:</a:t>
            </a:r>
            <a:endParaRPr/>
          </a:p>
          <a:p>
            <a:pPr indent="0" lvl="0" marL="0" rtl="0" algn="l">
              <a:lnSpc>
                <a:spcPct val="100000"/>
              </a:lnSpc>
              <a:spcBef>
                <a:spcPts val="0"/>
              </a:spcBef>
              <a:spcAft>
                <a:spcPts val="0"/>
              </a:spcAft>
              <a:buSzPts val="1400"/>
              <a:buNone/>
            </a:pPr>
            <a:r>
              <a:t/>
            </a:r>
            <a:endParaRPr sz="1200">
              <a:solidFill>
                <a:schemeClr val="dk1"/>
              </a:solidFill>
              <a:latin typeface="Calibri"/>
              <a:ea typeface="Calibri"/>
              <a:cs typeface="Calibri"/>
              <a:sym typeface="Calibri"/>
            </a:endParaRPr>
          </a:p>
          <a:p>
            <a:pPr indent="0" lvl="0" marL="0" rtl="0" algn="l">
              <a:lnSpc>
                <a:spcPct val="100000"/>
              </a:lnSpc>
              <a:spcBef>
                <a:spcPts val="0"/>
              </a:spcBef>
              <a:spcAft>
                <a:spcPts val="0"/>
              </a:spcAft>
              <a:buSzPts val="1400"/>
              <a:buNone/>
            </a:pPr>
            <a:r>
              <a:rPr i="1" lang="en-US" sz="1200">
                <a:solidFill>
                  <a:schemeClr val="dk1"/>
                </a:solidFill>
                <a:latin typeface="Calibri"/>
                <a:ea typeface="Calibri"/>
                <a:cs typeface="Calibri"/>
                <a:sym typeface="Calibri"/>
              </a:rPr>
              <a:t>• Ensure ongoing participation with expertise on frail elder mobility needs on the</a:t>
            </a:r>
            <a:r>
              <a:rPr i="0" lang="en-US" sz="1200">
                <a:solidFill>
                  <a:schemeClr val="dk1"/>
                </a:solidFill>
                <a:latin typeface="Calibri"/>
                <a:ea typeface="Calibri"/>
                <a:cs typeface="Calibri"/>
                <a:sym typeface="Calibri"/>
              </a:rPr>
              <a:t> </a:t>
            </a:r>
            <a:r>
              <a:rPr i="1" lang="en-US" sz="1200">
                <a:solidFill>
                  <a:schemeClr val="dk1"/>
                </a:solidFill>
                <a:latin typeface="Calibri"/>
                <a:ea typeface="Calibri"/>
                <a:cs typeface="Calibri"/>
                <a:sym typeface="Calibri"/>
              </a:rPr>
              <a:t>Implementation Task Force</a:t>
            </a:r>
            <a:endParaRPr sz="1200">
              <a:solidFill>
                <a:schemeClr val="dk1"/>
              </a:solidFill>
              <a:latin typeface="Calibri"/>
              <a:ea typeface="Calibri"/>
              <a:cs typeface="Calibri"/>
              <a:sym typeface="Calibri"/>
            </a:endParaRPr>
          </a:p>
          <a:p>
            <a:pPr indent="0" lvl="0" marL="0" rtl="0" algn="l">
              <a:lnSpc>
                <a:spcPct val="100000"/>
              </a:lnSpc>
              <a:spcBef>
                <a:spcPts val="0"/>
              </a:spcBef>
              <a:spcAft>
                <a:spcPts val="0"/>
              </a:spcAft>
              <a:buSzPts val="1400"/>
              <a:buNone/>
            </a:pPr>
            <a:r>
              <a:rPr i="1" lang="en-US" sz="1200">
                <a:solidFill>
                  <a:schemeClr val="dk1"/>
                </a:solidFill>
                <a:latin typeface="Calibri"/>
                <a:ea typeface="Calibri"/>
                <a:cs typeface="Calibri"/>
                <a:sym typeface="Calibri"/>
              </a:rPr>
              <a:t>• Ensure ongoing participation with expertise on frail elder mobility needs, funding streams</a:t>
            </a:r>
            <a:r>
              <a:rPr i="0" lang="en-US" sz="1200">
                <a:solidFill>
                  <a:schemeClr val="dk1"/>
                </a:solidFill>
                <a:latin typeface="Calibri"/>
                <a:ea typeface="Calibri"/>
                <a:cs typeface="Calibri"/>
                <a:sym typeface="Calibri"/>
              </a:rPr>
              <a:t> </a:t>
            </a:r>
            <a:r>
              <a:rPr i="1" lang="en-US" sz="1200">
                <a:solidFill>
                  <a:schemeClr val="dk1"/>
                </a:solidFill>
                <a:latin typeface="Calibri"/>
                <a:ea typeface="Calibri"/>
                <a:cs typeface="Calibri"/>
                <a:sym typeface="Calibri"/>
              </a:rPr>
              <a:t>and institutional/systemic barriers in the development of a consolidated entity</a:t>
            </a:r>
            <a:endParaRPr sz="1200">
              <a:solidFill>
                <a:schemeClr val="dk1"/>
              </a:solidFill>
              <a:latin typeface="Calibri"/>
              <a:ea typeface="Calibri"/>
              <a:cs typeface="Calibri"/>
              <a:sym typeface="Calibri"/>
            </a:endParaRPr>
          </a:p>
          <a:p>
            <a:pPr indent="0" lvl="0" marL="0" rtl="0" algn="l">
              <a:lnSpc>
                <a:spcPct val="100000"/>
              </a:lnSpc>
              <a:spcBef>
                <a:spcPts val="0"/>
              </a:spcBef>
              <a:spcAft>
                <a:spcPts val="0"/>
              </a:spcAft>
              <a:buSzPts val="1400"/>
              <a:buNone/>
            </a:pPr>
            <a:r>
              <a:rPr i="1" lang="en-US" sz="1200">
                <a:solidFill>
                  <a:schemeClr val="dk1"/>
                </a:solidFill>
                <a:latin typeface="Calibri"/>
                <a:ea typeface="Calibri"/>
                <a:cs typeface="Calibri"/>
                <a:sym typeface="Calibri"/>
              </a:rPr>
              <a:t>• Ensure ongoing participation with expertise on frail elder mobility needs in the</a:t>
            </a:r>
            <a:r>
              <a:rPr i="0" lang="en-US" sz="1200">
                <a:solidFill>
                  <a:schemeClr val="dk1"/>
                </a:solidFill>
                <a:latin typeface="Calibri"/>
                <a:ea typeface="Calibri"/>
                <a:cs typeface="Calibri"/>
                <a:sym typeface="Calibri"/>
              </a:rPr>
              <a:t> </a:t>
            </a:r>
            <a:r>
              <a:rPr i="1" lang="en-US" sz="1200">
                <a:solidFill>
                  <a:schemeClr val="dk1"/>
                </a:solidFill>
                <a:latin typeface="Calibri"/>
                <a:ea typeface="Calibri"/>
                <a:cs typeface="Calibri"/>
                <a:sym typeface="Calibri"/>
              </a:rPr>
              <a:t>development of partnerships for supportive infrastructure</a:t>
            </a:r>
            <a:endParaRPr sz="1200">
              <a:solidFill>
                <a:schemeClr val="dk1"/>
              </a:solidFill>
              <a:latin typeface="Calibri"/>
              <a:ea typeface="Calibri"/>
              <a:cs typeface="Calibri"/>
              <a:sym typeface="Calibri"/>
            </a:endParaRPr>
          </a:p>
          <a:p>
            <a:pPr indent="0" lvl="0" marL="0" rtl="0" algn="l">
              <a:lnSpc>
                <a:spcPct val="100000"/>
              </a:lnSpc>
              <a:spcBef>
                <a:spcPts val="0"/>
              </a:spcBef>
              <a:spcAft>
                <a:spcPts val="0"/>
              </a:spcAft>
              <a:buSzPts val="1400"/>
              <a:buNone/>
            </a:pPr>
            <a:r>
              <a:rPr i="1" lang="en-US" sz="1200">
                <a:solidFill>
                  <a:schemeClr val="dk1"/>
                </a:solidFill>
                <a:latin typeface="Calibri"/>
                <a:ea typeface="Calibri"/>
                <a:cs typeface="Calibri"/>
                <a:sym typeface="Calibri"/>
              </a:rPr>
              <a:t>• Increase options for those needing door through door assistance to and from programs</a:t>
            </a:r>
            <a:endParaRPr sz="1200">
              <a:solidFill>
                <a:schemeClr val="dk1"/>
              </a:solidFill>
              <a:latin typeface="Calibri"/>
              <a:ea typeface="Calibri"/>
              <a:cs typeface="Calibri"/>
              <a:sym typeface="Calibri"/>
            </a:endParaRPr>
          </a:p>
          <a:p>
            <a:pPr indent="0" lvl="0" marL="0" rtl="0" algn="l">
              <a:lnSpc>
                <a:spcPct val="100000"/>
              </a:lnSpc>
              <a:spcBef>
                <a:spcPts val="0"/>
              </a:spcBef>
              <a:spcAft>
                <a:spcPts val="0"/>
              </a:spcAft>
              <a:buSzPts val="1400"/>
              <a:buNone/>
            </a:pPr>
            <a:r>
              <a:rPr i="1" lang="en-US" sz="1200">
                <a:solidFill>
                  <a:schemeClr val="dk1"/>
                </a:solidFill>
                <a:latin typeface="Calibri"/>
                <a:ea typeface="Calibri"/>
                <a:cs typeface="Calibri"/>
                <a:sym typeface="Calibri"/>
              </a:rPr>
              <a:t>• Increase options for those needing door through door assistance with shopping</a:t>
            </a:r>
            <a:endParaRPr sz="1200">
              <a:solidFill>
                <a:schemeClr val="dk1"/>
              </a:solidFill>
              <a:latin typeface="Calibri"/>
              <a:ea typeface="Calibri"/>
              <a:cs typeface="Calibri"/>
              <a:sym typeface="Calibri"/>
            </a:endParaRPr>
          </a:p>
          <a:p>
            <a:pPr indent="0" lvl="0" marL="0" rtl="0" algn="l">
              <a:lnSpc>
                <a:spcPct val="100000"/>
              </a:lnSpc>
              <a:spcBef>
                <a:spcPts val="0"/>
              </a:spcBef>
              <a:spcAft>
                <a:spcPts val="0"/>
              </a:spcAft>
              <a:buSzPts val="1400"/>
              <a:buNone/>
            </a:pPr>
            <a:r>
              <a:rPr i="1" lang="en-US" sz="1200">
                <a:solidFill>
                  <a:schemeClr val="dk1"/>
                </a:solidFill>
                <a:latin typeface="Calibri"/>
                <a:ea typeface="Calibri"/>
                <a:cs typeface="Calibri"/>
                <a:sym typeface="Calibri"/>
              </a:rPr>
              <a:t>• Expand the circle of services to those living outside the ADA mandated service areas</a:t>
            </a:r>
            <a:endParaRPr sz="1200">
              <a:solidFill>
                <a:schemeClr val="dk1"/>
              </a:solidFill>
              <a:latin typeface="Calibri"/>
              <a:ea typeface="Calibri"/>
              <a:cs typeface="Calibri"/>
              <a:sym typeface="Calibri"/>
            </a:endParaRPr>
          </a:p>
          <a:p>
            <a:pPr indent="0" lvl="0" marL="0" rtl="0" algn="l">
              <a:lnSpc>
                <a:spcPct val="100000"/>
              </a:lnSpc>
              <a:spcBef>
                <a:spcPts val="0"/>
              </a:spcBef>
              <a:spcAft>
                <a:spcPts val="0"/>
              </a:spcAft>
              <a:buSzPts val="1400"/>
              <a:buNone/>
            </a:pPr>
            <a:r>
              <a:rPr i="1" lang="en-US" sz="1200">
                <a:solidFill>
                  <a:schemeClr val="dk1"/>
                </a:solidFill>
                <a:latin typeface="Calibri"/>
                <a:ea typeface="Calibri"/>
                <a:cs typeface="Calibri"/>
                <a:sym typeface="Calibri"/>
              </a:rPr>
              <a:t>• Ensure ongoing coordination among providers of services</a:t>
            </a:r>
            <a:endParaRPr sz="1200">
              <a:solidFill>
                <a:schemeClr val="dk1"/>
              </a:solidFill>
              <a:latin typeface="Calibri"/>
              <a:ea typeface="Calibri"/>
              <a:cs typeface="Calibri"/>
              <a:sym typeface="Calibri"/>
            </a:endParaRPr>
          </a:p>
          <a:p>
            <a:pPr indent="0" lvl="0" marL="0" rtl="0" algn="l">
              <a:lnSpc>
                <a:spcPct val="100000"/>
              </a:lnSpc>
              <a:spcBef>
                <a:spcPts val="0"/>
              </a:spcBef>
              <a:spcAft>
                <a:spcPts val="0"/>
              </a:spcAft>
              <a:buSzPts val="1400"/>
              <a:buNone/>
            </a:pPr>
            <a:r>
              <a:rPr i="1" lang="en-US" sz="1200">
                <a:solidFill>
                  <a:schemeClr val="dk1"/>
                </a:solidFill>
                <a:latin typeface="Calibri"/>
                <a:ea typeface="Calibri"/>
                <a:cs typeface="Calibri"/>
                <a:sym typeface="Calibri"/>
              </a:rPr>
              <a:t>• Add to the entities which will increase awareness about mobility options.</a:t>
            </a:r>
            <a:endParaRPr sz="1200">
              <a:solidFill>
                <a:schemeClr val="dk1"/>
              </a:solidFill>
              <a:latin typeface="Calibri"/>
              <a:ea typeface="Calibri"/>
              <a:cs typeface="Calibri"/>
              <a:sym typeface="Calibri"/>
            </a:endParaRPr>
          </a:p>
          <a:p>
            <a:pPr indent="0" lvl="0" marL="0" rtl="0" algn="l">
              <a:lnSpc>
                <a:spcPct val="100000"/>
              </a:lnSpc>
              <a:spcBef>
                <a:spcPts val="0"/>
              </a:spcBef>
              <a:spcAft>
                <a:spcPts val="0"/>
              </a:spcAft>
              <a:buSzPts val="1400"/>
              <a:buNone/>
            </a:pPr>
            <a:r>
              <a:t/>
            </a:r>
            <a:endParaRPr i="0" sz="1200">
              <a:solidFill>
                <a:schemeClr val="dk1"/>
              </a:solidFill>
              <a:latin typeface="Calibri"/>
              <a:ea typeface="Calibri"/>
              <a:cs typeface="Calibri"/>
              <a:sym typeface="Calibri"/>
            </a:endParaRPr>
          </a:p>
          <a:p>
            <a:pPr indent="0" lvl="0" marL="0" rtl="0" algn="l">
              <a:lnSpc>
                <a:spcPct val="100000"/>
              </a:lnSpc>
              <a:spcBef>
                <a:spcPts val="0"/>
              </a:spcBef>
              <a:spcAft>
                <a:spcPts val="0"/>
              </a:spcAft>
              <a:buSzPts val="1400"/>
              <a:buNone/>
            </a:pPr>
            <a:r>
              <a:t/>
            </a:r>
            <a:endParaRPr/>
          </a:p>
        </p:txBody>
      </p:sp>
      <p:sp>
        <p:nvSpPr>
          <p:cNvPr id="136" name="Google Shape;136;g2cb633c994f_1_2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4" name="Shape 144"/>
        <p:cNvGrpSpPr/>
        <p:nvPr/>
      </p:nvGrpSpPr>
      <p:grpSpPr>
        <a:xfrm>
          <a:off x="0" y="0"/>
          <a:ext cx="0" cy="0"/>
          <a:chOff x="0" y="0"/>
          <a:chExt cx="0" cy="0"/>
        </a:xfrm>
      </p:grpSpPr>
      <p:sp>
        <p:nvSpPr>
          <p:cNvPr id="145" name="Google Shape;145;g2cb633c994f_1_3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6" name="Google Shape;146;g2cb633c994f_1_3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47" name="Google Shape;147;g2cb633c994f_1_3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4" name="Shape 154"/>
        <p:cNvGrpSpPr/>
        <p:nvPr/>
      </p:nvGrpSpPr>
      <p:grpSpPr>
        <a:xfrm>
          <a:off x="0" y="0"/>
          <a:ext cx="0" cy="0"/>
          <a:chOff x="0" y="0"/>
          <a:chExt cx="0" cy="0"/>
        </a:xfrm>
      </p:grpSpPr>
      <p:sp>
        <p:nvSpPr>
          <p:cNvPr id="155" name="Google Shape;155;g2cb633c994f_1_4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6" name="Google Shape;156;g2cb633c994f_1_4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1" i="0" lang="en-US" sz="1200">
                <a:solidFill>
                  <a:schemeClr val="dk1"/>
                </a:solidFill>
                <a:latin typeface="Calibri"/>
                <a:ea typeface="Calibri"/>
                <a:cs typeface="Calibri"/>
                <a:sym typeface="Calibri"/>
              </a:rPr>
              <a:t>Purpose and Need</a:t>
            </a:r>
            <a:endParaRPr/>
          </a:p>
          <a:p>
            <a:pPr indent="0" lvl="0" marL="0" rtl="0" algn="l">
              <a:lnSpc>
                <a:spcPct val="100000"/>
              </a:lnSpc>
              <a:spcBef>
                <a:spcPts val="0"/>
              </a:spcBef>
              <a:spcAft>
                <a:spcPts val="0"/>
              </a:spcAft>
              <a:buSzPts val="1400"/>
              <a:buNone/>
            </a:pPr>
            <a:r>
              <a:t/>
            </a:r>
            <a:endParaRPr i="0" sz="1200">
              <a:solidFill>
                <a:schemeClr val="dk1"/>
              </a:solidFill>
              <a:latin typeface="Calibri"/>
              <a:ea typeface="Calibri"/>
              <a:cs typeface="Calibri"/>
              <a:sym typeface="Calibri"/>
            </a:endParaRPr>
          </a:p>
          <a:p>
            <a:pPr indent="0" lvl="0" marL="0" rtl="0" algn="l">
              <a:lnSpc>
                <a:spcPct val="100000"/>
              </a:lnSpc>
              <a:spcBef>
                <a:spcPts val="0"/>
              </a:spcBef>
              <a:spcAft>
                <a:spcPts val="0"/>
              </a:spcAft>
              <a:buSzPts val="1400"/>
              <a:buNone/>
            </a:pPr>
            <a:r>
              <a:rPr i="0" lang="en-US" sz="1200">
                <a:solidFill>
                  <a:schemeClr val="dk1"/>
                </a:solidFill>
                <a:latin typeface="Calibri"/>
                <a:ea typeface="Calibri"/>
                <a:cs typeface="Calibri"/>
                <a:sym typeface="Calibri"/>
              </a:rPr>
              <a:t>The Mt. Diablo Mobilizer provides transportation to frail elders and adults with disabilities, customized for special needs so that our clients can continue living independently. We will also be implementing an Accessible Transportation Director position to plan and coordinate our transportation services.</a:t>
            </a:r>
            <a:endParaRPr/>
          </a:p>
          <a:p>
            <a:pPr indent="0" lvl="0" marL="0" rtl="0" algn="l">
              <a:lnSpc>
                <a:spcPct val="100000"/>
              </a:lnSpc>
              <a:spcBef>
                <a:spcPts val="0"/>
              </a:spcBef>
              <a:spcAft>
                <a:spcPts val="0"/>
              </a:spcAft>
              <a:buSzPts val="1400"/>
              <a:buNone/>
            </a:pPr>
            <a:r>
              <a:t/>
            </a:r>
            <a:endParaRPr i="0" sz="1200">
              <a:solidFill>
                <a:schemeClr val="dk1"/>
              </a:solidFill>
              <a:latin typeface="Calibri"/>
              <a:ea typeface="Calibri"/>
              <a:cs typeface="Calibri"/>
              <a:sym typeface="Calibri"/>
            </a:endParaRPr>
          </a:p>
          <a:p>
            <a:pPr indent="0" lvl="0" marL="0" rtl="0" algn="l">
              <a:lnSpc>
                <a:spcPct val="100000"/>
              </a:lnSpc>
              <a:spcBef>
                <a:spcPts val="0"/>
              </a:spcBef>
              <a:spcAft>
                <a:spcPts val="0"/>
              </a:spcAft>
              <a:buSzPts val="1400"/>
              <a:buNone/>
            </a:pPr>
            <a:r>
              <a:rPr i="0" lang="en-US" sz="1200">
                <a:solidFill>
                  <a:schemeClr val="dk1"/>
                </a:solidFill>
                <a:latin typeface="Calibri"/>
                <a:ea typeface="Calibri"/>
                <a:cs typeface="Calibri"/>
                <a:sym typeface="Calibri"/>
              </a:rPr>
              <a:t>There is a need in Central Contra Costa County for frail elders and adults with disabilities to access health, social, medical, and nutritional service. The Mt. Diablo Mobilizer helps fill this need.</a:t>
            </a:r>
            <a:endParaRPr/>
          </a:p>
          <a:p>
            <a:pPr indent="0" lvl="0" marL="0" rtl="0" algn="l">
              <a:lnSpc>
                <a:spcPct val="100000"/>
              </a:lnSpc>
              <a:spcBef>
                <a:spcPts val="0"/>
              </a:spcBef>
              <a:spcAft>
                <a:spcPts val="0"/>
              </a:spcAft>
              <a:buSzPts val="1400"/>
              <a:buNone/>
            </a:pPr>
            <a:r>
              <a:t/>
            </a:r>
            <a:endParaRPr i="0" sz="1200">
              <a:solidFill>
                <a:schemeClr val="dk1"/>
              </a:solidFill>
              <a:latin typeface="Calibri"/>
              <a:ea typeface="Calibri"/>
              <a:cs typeface="Calibri"/>
              <a:sym typeface="Calibri"/>
            </a:endParaRPr>
          </a:p>
          <a:p>
            <a:pPr indent="0" lvl="0" marL="0" rtl="0" algn="l">
              <a:lnSpc>
                <a:spcPct val="100000"/>
              </a:lnSpc>
              <a:spcBef>
                <a:spcPts val="0"/>
              </a:spcBef>
              <a:spcAft>
                <a:spcPts val="0"/>
              </a:spcAft>
              <a:buSzPts val="1400"/>
              <a:buNone/>
            </a:pPr>
            <a:r>
              <a:rPr i="0" lang="en-US" sz="1200">
                <a:solidFill>
                  <a:schemeClr val="dk1"/>
                </a:solidFill>
                <a:latin typeface="Calibri"/>
                <a:ea typeface="Calibri"/>
                <a:cs typeface="Calibri"/>
                <a:sym typeface="Calibri"/>
              </a:rPr>
              <a:t>The Mt. Diablo Mobilizer will help implement strategies within the Contra Costa Accessible Transportation Strategic Plan (see below).</a:t>
            </a:r>
            <a:endParaRPr/>
          </a:p>
          <a:p>
            <a:pPr indent="0" lvl="0" marL="0" rtl="0" algn="l">
              <a:lnSpc>
                <a:spcPct val="100000"/>
              </a:lnSpc>
              <a:spcBef>
                <a:spcPts val="0"/>
              </a:spcBef>
              <a:spcAft>
                <a:spcPts val="0"/>
              </a:spcAft>
              <a:buSzPts val="1400"/>
              <a:buNone/>
            </a:pPr>
            <a:r>
              <a:t/>
            </a:r>
            <a:endParaRPr i="0"/>
          </a:p>
          <a:p>
            <a:pPr indent="0" lvl="0" marL="0" rtl="0" algn="l">
              <a:lnSpc>
                <a:spcPct val="100000"/>
              </a:lnSpc>
              <a:spcBef>
                <a:spcPts val="0"/>
              </a:spcBef>
              <a:spcAft>
                <a:spcPts val="0"/>
              </a:spcAft>
              <a:buSzPts val="1400"/>
              <a:buNone/>
            </a:pPr>
            <a:r>
              <a:rPr b="1" i="0" lang="en-US"/>
              <a:t>Impacts</a:t>
            </a:r>
            <a:endParaRPr/>
          </a:p>
          <a:p>
            <a:pPr indent="0" lvl="0" marL="0" rtl="0" algn="l">
              <a:lnSpc>
                <a:spcPct val="100000"/>
              </a:lnSpc>
              <a:spcBef>
                <a:spcPts val="0"/>
              </a:spcBef>
              <a:spcAft>
                <a:spcPts val="0"/>
              </a:spcAft>
              <a:buSzPts val="1400"/>
              <a:buNone/>
            </a:pPr>
            <a:r>
              <a:t/>
            </a:r>
            <a:endParaRPr i="0"/>
          </a:p>
          <a:p>
            <a:pPr indent="0" lvl="0" marL="0" rtl="0" algn="l">
              <a:lnSpc>
                <a:spcPct val="100000"/>
              </a:lnSpc>
              <a:spcBef>
                <a:spcPts val="0"/>
              </a:spcBef>
              <a:spcAft>
                <a:spcPts val="0"/>
              </a:spcAft>
              <a:buSzPts val="1400"/>
              <a:buNone/>
            </a:pPr>
            <a:r>
              <a:rPr i="0" lang="en-US" sz="1200">
                <a:solidFill>
                  <a:schemeClr val="dk1"/>
                </a:solidFill>
                <a:latin typeface="Calibri"/>
                <a:ea typeface="Calibri"/>
                <a:cs typeface="Calibri"/>
                <a:sym typeface="Calibri"/>
              </a:rPr>
              <a:t>• The service will help elders participate in CiA’s Adult Day Health Care program which provides needed services such as physical therapy, nursing (including medication management during the day), a healthy meal, and social activities. This allows elders to remain living independently instead of in institutions.</a:t>
            </a:r>
            <a:endParaRPr/>
          </a:p>
          <a:p>
            <a:pPr indent="0" lvl="0" marL="0" marR="0" rtl="0" algn="l">
              <a:lnSpc>
                <a:spcPct val="100000"/>
              </a:lnSpc>
              <a:spcBef>
                <a:spcPts val="0"/>
              </a:spcBef>
              <a:spcAft>
                <a:spcPts val="0"/>
              </a:spcAft>
              <a:buClr>
                <a:schemeClr val="dk1"/>
              </a:buClr>
              <a:buSzPts val="1200"/>
              <a:buFont typeface="Calibri"/>
              <a:buNone/>
            </a:pPr>
            <a:r>
              <a:rPr i="0" lang="en-US" sz="1200">
                <a:solidFill>
                  <a:schemeClr val="dk1"/>
                </a:solidFill>
                <a:latin typeface="Calibri"/>
                <a:ea typeface="Calibri"/>
                <a:cs typeface="Calibri"/>
                <a:sym typeface="Calibri"/>
              </a:rPr>
              <a:t>• With the mid-day shuttle service, seniors are provided mobility and independence for local trips to the grocery store, pharmacy, etc.</a:t>
            </a:r>
            <a:endParaRPr i="0" sz="1200">
              <a:solidFill>
                <a:schemeClr val="dk1"/>
              </a:solidFill>
              <a:latin typeface="Calibri"/>
              <a:ea typeface="Calibri"/>
              <a:cs typeface="Calibri"/>
              <a:sym typeface="Calibri"/>
            </a:endParaRPr>
          </a:p>
          <a:p>
            <a:pPr indent="0" lvl="0" marL="0" rtl="0" algn="l">
              <a:lnSpc>
                <a:spcPct val="100000"/>
              </a:lnSpc>
              <a:spcBef>
                <a:spcPts val="0"/>
              </a:spcBef>
              <a:spcAft>
                <a:spcPts val="0"/>
              </a:spcAft>
              <a:buSzPts val="1400"/>
              <a:buNone/>
            </a:pPr>
            <a:r>
              <a:rPr i="0" lang="en-US" sz="1200">
                <a:solidFill>
                  <a:schemeClr val="dk1"/>
                </a:solidFill>
                <a:latin typeface="Calibri"/>
                <a:ea typeface="Calibri"/>
                <a:cs typeface="Calibri"/>
                <a:sym typeface="Calibri"/>
              </a:rPr>
              <a:t>• Providing transportation to our participants gives the families and caregivers much needed respite time while their loved one attends CiA’s day program. Because this is a door through door program, caregivers can be confident of their loved ones’ safety and security as they will be accompanied throughout their journey.</a:t>
            </a:r>
            <a:endParaRPr/>
          </a:p>
          <a:p>
            <a:pPr indent="0" lvl="0" marL="0" rtl="0" algn="l">
              <a:lnSpc>
                <a:spcPct val="100000"/>
              </a:lnSpc>
              <a:spcBef>
                <a:spcPts val="0"/>
              </a:spcBef>
              <a:spcAft>
                <a:spcPts val="0"/>
              </a:spcAft>
              <a:buSzPts val="1400"/>
              <a:buNone/>
            </a:pPr>
            <a:r>
              <a:rPr i="0" lang="en-US" sz="1200">
                <a:solidFill>
                  <a:schemeClr val="dk1"/>
                </a:solidFill>
                <a:latin typeface="Calibri"/>
                <a:ea typeface="Calibri"/>
                <a:cs typeface="Calibri"/>
                <a:sym typeface="Calibri"/>
              </a:rPr>
              <a:t>• Without the Mt. Diablo Mobilizer, CiA participants and residents at senior housing would be isolated at home.</a:t>
            </a:r>
            <a:endParaRPr/>
          </a:p>
          <a:p>
            <a:pPr indent="0" lvl="0" marL="0" rtl="0" algn="l">
              <a:lnSpc>
                <a:spcPct val="100000"/>
              </a:lnSpc>
              <a:spcBef>
                <a:spcPts val="0"/>
              </a:spcBef>
              <a:spcAft>
                <a:spcPts val="0"/>
              </a:spcAft>
              <a:buSzPts val="1400"/>
              <a:buNone/>
            </a:pPr>
            <a:r>
              <a:rPr i="0" lang="en-US" sz="1200">
                <a:solidFill>
                  <a:schemeClr val="dk1"/>
                </a:solidFill>
                <a:latin typeface="Calibri"/>
                <a:ea typeface="Calibri"/>
                <a:cs typeface="Calibri"/>
                <a:sym typeface="Calibri"/>
              </a:rPr>
              <a:t>• Seeing the Mt. Diablo Mobilizer driving around in our community heightens the profile of Choice in Aging, hopefully increasing awareness that we serve as a community resource for our frail elders. The additional visibility could also attract additional users of our services.</a:t>
            </a:r>
            <a:endParaRPr/>
          </a:p>
          <a:p>
            <a:pPr indent="0" lvl="0" marL="0" rtl="0" algn="l">
              <a:lnSpc>
                <a:spcPct val="100000"/>
              </a:lnSpc>
              <a:spcBef>
                <a:spcPts val="0"/>
              </a:spcBef>
              <a:spcAft>
                <a:spcPts val="0"/>
              </a:spcAft>
              <a:buSzPts val="1400"/>
              <a:buNone/>
            </a:pPr>
            <a:r>
              <a:t/>
            </a:r>
            <a:endParaRPr i="0" sz="1200">
              <a:solidFill>
                <a:schemeClr val="dk1"/>
              </a:solidFill>
              <a:latin typeface="Calibri"/>
              <a:ea typeface="Calibri"/>
              <a:cs typeface="Calibri"/>
              <a:sym typeface="Calibri"/>
            </a:endParaRPr>
          </a:p>
          <a:p>
            <a:pPr indent="0" lvl="0" marL="0" rtl="0" algn="l">
              <a:lnSpc>
                <a:spcPct val="100000"/>
              </a:lnSpc>
              <a:spcBef>
                <a:spcPts val="0"/>
              </a:spcBef>
              <a:spcAft>
                <a:spcPts val="0"/>
              </a:spcAft>
              <a:buSzPts val="1400"/>
              <a:buNone/>
            </a:pPr>
            <a:r>
              <a:t/>
            </a:r>
            <a:endParaRPr i="0" sz="1200">
              <a:solidFill>
                <a:schemeClr val="dk1"/>
              </a:solidFill>
              <a:latin typeface="Calibri"/>
              <a:ea typeface="Calibri"/>
              <a:cs typeface="Calibri"/>
              <a:sym typeface="Calibri"/>
            </a:endParaRPr>
          </a:p>
          <a:p>
            <a:pPr indent="0" lvl="0" marL="0" rtl="0" algn="l">
              <a:lnSpc>
                <a:spcPct val="100000"/>
              </a:lnSpc>
              <a:spcBef>
                <a:spcPts val="0"/>
              </a:spcBef>
              <a:spcAft>
                <a:spcPts val="0"/>
              </a:spcAft>
              <a:buSzPts val="1400"/>
              <a:buNone/>
            </a:pPr>
            <a:r>
              <a:rPr i="0" lang="en-US" sz="1200">
                <a:solidFill>
                  <a:schemeClr val="dk1"/>
                </a:solidFill>
                <a:latin typeface="Calibri"/>
                <a:ea typeface="Calibri"/>
                <a:cs typeface="Calibri"/>
                <a:sym typeface="Calibri"/>
              </a:rPr>
              <a:t>-------</a:t>
            </a:r>
            <a:endParaRPr/>
          </a:p>
          <a:p>
            <a:pPr indent="0" lvl="0" marL="0" rtl="0" algn="l">
              <a:lnSpc>
                <a:spcPct val="100000"/>
              </a:lnSpc>
              <a:spcBef>
                <a:spcPts val="0"/>
              </a:spcBef>
              <a:spcAft>
                <a:spcPts val="0"/>
              </a:spcAft>
              <a:buSzPts val="1400"/>
              <a:buNone/>
            </a:pPr>
            <a:r>
              <a:rPr i="1" lang="en-US" sz="1200">
                <a:solidFill>
                  <a:schemeClr val="dk1"/>
                </a:solidFill>
                <a:latin typeface="Calibri"/>
                <a:ea typeface="Calibri"/>
                <a:cs typeface="Calibri"/>
                <a:sym typeface="Calibri"/>
              </a:rPr>
              <a:t>The Mt. Diablo Mobilizer will meet the</a:t>
            </a:r>
            <a:r>
              <a:rPr i="0" lang="en-US" sz="1200">
                <a:solidFill>
                  <a:schemeClr val="dk1"/>
                </a:solidFill>
                <a:latin typeface="Calibri"/>
                <a:ea typeface="Calibri"/>
                <a:cs typeface="Calibri"/>
                <a:sym typeface="Calibri"/>
              </a:rPr>
              <a:t> </a:t>
            </a:r>
            <a:r>
              <a:rPr i="1" lang="en-US" sz="1200">
                <a:solidFill>
                  <a:schemeClr val="dk1"/>
                </a:solidFill>
                <a:latin typeface="Calibri"/>
                <a:ea typeface="Calibri"/>
                <a:cs typeface="Calibri"/>
                <a:sym typeface="Calibri"/>
              </a:rPr>
              <a:t>following strategies within the Contra Costa Accessible Transportation Strategic Plan:</a:t>
            </a:r>
            <a:endParaRPr/>
          </a:p>
          <a:p>
            <a:pPr indent="0" lvl="0" marL="0" rtl="0" algn="l">
              <a:lnSpc>
                <a:spcPct val="100000"/>
              </a:lnSpc>
              <a:spcBef>
                <a:spcPts val="0"/>
              </a:spcBef>
              <a:spcAft>
                <a:spcPts val="0"/>
              </a:spcAft>
              <a:buSzPts val="1400"/>
              <a:buNone/>
            </a:pPr>
            <a:r>
              <a:t/>
            </a:r>
            <a:endParaRPr sz="1200">
              <a:solidFill>
                <a:schemeClr val="dk1"/>
              </a:solidFill>
              <a:latin typeface="Calibri"/>
              <a:ea typeface="Calibri"/>
              <a:cs typeface="Calibri"/>
              <a:sym typeface="Calibri"/>
            </a:endParaRPr>
          </a:p>
          <a:p>
            <a:pPr indent="0" lvl="0" marL="0" rtl="0" algn="l">
              <a:lnSpc>
                <a:spcPct val="100000"/>
              </a:lnSpc>
              <a:spcBef>
                <a:spcPts val="0"/>
              </a:spcBef>
              <a:spcAft>
                <a:spcPts val="0"/>
              </a:spcAft>
              <a:buSzPts val="1400"/>
              <a:buNone/>
            </a:pPr>
            <a:r>
              <a:rPr i="1" lang="en-US" sz="1200">
                <a:solidFill>
                  <a:schemeClr val="dk1"/>
                </a:solidFill>
                <a:latin typeface="Calibri"/>
                <a:ea typeface="Calibri"/>
                <a:cs typeface="Calibri"/>
                <a:sym typeface="Calibri"/>
              </a:rPr>
              <a:t>• Ensure ongoing participation with expertise on frail elder mobility needs on the</a:t>
            </a:r>
            <a:r>
              <a:rPr i="0" lang="en-US" sz="1200">
                <a:solidFill>
                  <a:schemeClr val="dk1"/>
                </a:solidFill>
                <a:latin typeface="Calibri"/>
                <a:ea typeface="Calibri"/>
                <a:cs typeface="Calibri"/>
                <a:sym typeface="Calibri"/>
              </a:rPr>
              <a:t> </a:t>
            </a:r>
            <a:r>
              <a:rPr i="1" lang="en-US" sz="1200">
                <a:solidFill>
                  <a:schemeClr val="dk1"/>
                </a:solidFill>
                <a:latin typeface="Calibri"/>
                <a:ea typeface="Calibri"/>
                <a:cs typeface="Calibri"/>
                <a:sym typeface="Calibri"/>
              </a:rPr>
              <a:t>Implementation Task Force</a:t>
            </a:r>
            <a:endParaRPr sz="1200">
              <a:solidFill>
                <a:schemeClr val="dk1"/>
              </a:solidFill>
              <a:latin typeface="Calibri"/>
              <a:ea typeface="Calibri"/>
              <a:cs typeface="Calibri"/>
              <a:sym typeface="Calibri"/>
            </a:endParaRPr>
          </a:p>
          <a:p>
            <a:pPr indent="0" lvl="0" marL="0" rtl="0" algn="l">
              <a:lnSpc>
                <a:spcPct val="100000"/>
              </a:lnSpc>
              <a:spcBef>
                <a:spcPts val="0"/>
              </a:spcBef>
              <a:spcAft>
                <a:spcPts val="0"/>
              </a:spcAft>
              <a:buSzPts val="1400"/>
              <a:buNone/>
            </a:pPr>
            <a:r>
              <a:rPr i="1" lang="en-US" sz="1200">
                <a:solidFill>
                  <a:schemeClr val="dk1"/>
                </a:solidFill>
                <a:latin typeface="Calibri"/>
                <a:ea typeface="Calibri"/>
                <a:cs typeface="Calibri"/>
                <a:sym typeface="Calibri"/>
              </a:rPr>
              <a:t>• Ensure ongoing participation with expertise on frail elder mobility needs, funding streams</a:t>
            </a:r>
            <a:r>
              <a:rPr i="0" lang="en-US" sz="1200">
                <a:solidFill>
                  <a:schemeClr val="dk1"/>
                </a:solidFill>
                <a:latin typeface="Calibri"/>
                <a:ea typeface="Calibri"/>
                <a:cs typeface="Calibri"/>
                <a:sym typeface="Calibri"/>
              </a:rPr>
              <a:t> </a:t>
            </a:r>
            <a:r>
              <a:rPr i="1" lang="en-US" sz="1200">
                <a:solidFill>
                  <a:schemeClr val="dk1"/>
                </a:solidFill>
                <a:latin typeface="Calibri"/>
                <a:ea typeface="Calibri"/>
                <a:cs typeface="Calibri"/>
                <a:sym typeface="Calibri"/>
              </a:rPr>
              <a:t>and institutional/systemic barriers in the development of a consolidated entity</a:t>
            </a:r>
            <a:endParaRPr sz="1200">
              <a:solidFill>
                <a:schemeClr val="dk1"/>
              </a:solidFill>
              <a:latin typeface="Calibri"/>
              <a:ea typeface="Calibri"/>
              <a:cs typeface="Calibri"/>
              <a:sym typeface="Calibri"/>
            </a:endParaRPr>
          </a:p>
          <a:p>
            <a:pPr indent="0" lvl="0" marL="0" rtl="0" algn="l">
              <a:lnSpc>
                <a:spcPct val="100000"/>
              </a:lnSpc>
              <a:spcBef>
                <a:spcPts val="0"/>
              </a:spcBef>
              <a:spcAft>
                <a:spcPts val="0"/>
              </a:spcAft>
              <a:buSzPts val="1400"/>
              <a:buNone/>
            </a:pPr>
            <a:r>
              <a:rPr i="1" lang="en-US" sz="1200">
                <a:solidFill>
                  <a:schemeClr val="dk1"/>
                </a:solidFill>
                <a:latin typeface="Calibri"/>
                <a:ea typeface="Calibri"/>
                <a:cs typeface="Calibri"/>
                <a:sym typeface="Calibri"/>
              </a:rPr>
              <a:t>• Ensure ongoing participation with expertise on frail elder mobility needs in the</a:t>
            </a:r>
            <a:r>
              <a:rPr i="0" lang="en-US" sz="1200">
                <a:solidFill>
                  <a:schemeClr val="dk1"/>
                </a:solidFill>
                <a:latin typeface="Calibri"/>
                <a:ea typeface="Calibri"/>
                <a:cs typeface="Calibri"/>
                <a:sym typeface="Calibri"/>
              </a:rPr>
              <a:t> </a:t>
            </a:r>
            <a:r>
              <a:rPr i="1" lang="en-US" sz="1200">
                <a:solidFill>
                  <a:schemeClr val="dk1"/>
                </a:solidFill>
                <a:latin typeface="Calibri"/>
                <a:ea typeface="Calibri"/>
                <a:cs typeface="Calibri"/>
                <a:sym typeface="Calibri"/>
              </a:rPr>
              <a:t>development of partnerships for supportive infrastructure</a:t>
            </a:r>
            <a:endParaRPr sz="1200">
              <a:solidFill>
                <a:schemeClr val="dk1"/>
              </a:solidFill>
              <a:latin typeface="Calibri"/>
              <a:ea typeface="Calibri"/>
              <a:cs typeface="Calibri"/>
              <a:sym typeface="Calibri"/>
            </a:endParaRPr>
          </a:p>
          <a:p>
            <a:pPr indent="0" lvl="0" marL="0" rtl="0" algn="l">
              <a:lnSpc>
                <a:spcPct val="100000"/>
              </a:lnSpc>
              <a:spcBef>
                <a:spcPts val="0"/>
              </a:spcBef>
              <a:spcAft>
                <a:spcPts val="0"/>
              </a:spcAft>
              <a:buSzPts val="1400"/>
              <a:buNone/>
            </a:pPr>
            <a:r>
              <a:rPr i="1" lang="en-US" sz="1200">
                <a:solidFill>
                  <a:schemeClr val="dk1"/>
                </a:solidFill>
                <a:latin typeface="Calibri"/>
                <a:ea typeface="Calibri"/>
                <a:cs typeface="Calibri"/>
                <a:sym typeface="Calibri"/>
              </a:rPr>
              <a:t>• Increase options for those needing door through door assistance to and from programs</a:t>
            </a:r>
            <a:endParaRPr sz="1200">
              <a:solidFill>
                <a:schemeClr val="dk1"/>
              </a:solidFill>
              <a:latin typeface="Calibri"/>
              <a:ea typeface="Calibri"/>
              <a:cs typeface="Calibri"/>
              <a:sym typeface="Calibri"/>
            </a:endParaRPr>
          </a:p>
          <a:p>
            <a:pPr indent="0" lvl="0" marL="0" rtl="0" algn="l">
              <a:lnSpc>
                <a:spcPct val="100000"/>
              </a:lnSpc>
              <a:spcBef>
                <a:spcPts val="0"/>
              </a:spcBef>
              <a:spcAft>
                <a:spcPts val="0"/>
              </a:spcAft>
              <a:buSzPts val="1400"/>
              <a:buNone/>
            </a:pPr>
            <a:r>
              <a:rPr i="1" lang="en-US" sz="1200">
                <a:solidFill>
                  <a:schemeClr val="dk1"/>
                </a:solidFill>
                <a:latin typeface="Calibri"/>
                <a:ea typeface="Calibri"/>
                <a:cs typeface="Calibri"/>
                <a:sym typeface="Calibri"/>
              </a:rPr>
              <a:t>• Increase options for those needing door through door assistance with shopping</a:t>
            </a:r>
            <a:endParaRPr sz="1200">
              <a:solidFill>
                <a:schemeClr val="dk1"/>
              </a:solidFill>
              <a:latin typeface="Calibri"/>
              <a:ea typeface="Calibri"/>
              <a:cs typeface="Calibri"/>
              <a:sym typeface="Calibri"/>
            </a:endParaRPr>
          </a:p>
          <a:p>
            <a:pPr indent="0" lvl="0" marL="0" rtl="0" algn="l">
              <a:lnSpc>
                <a:spcPct val="100000"/>
              </a:lnSpc>
              <a:spcBef>
                <a:spcPts val="0"/>
              </a:spcBef>
              <a:spcAft>
                <a:spcPts val="0"/>
              </a:spcAft>
              <a:buSzPts val="1400"/>
              <a:buNone/>
            </a:pPr>
            <a:r>
              <a:rPr i="1" lang="en-US" sz="1200">
                <a:solidFill>
                  <a:schemeClr val="dk1"/>
                </a:solidFill>
                <a:latin typeface="Calibri"/>
                <a:ea typeface="Calibri"/>
                <a:cs typeface="Calibri"/>
                <a:sym typeface="Calibri"/>
              </a:rPr>
              <a:t>• Expand the circle of services to those living outside the ADA mandated service areas</a:t>
            </a:r>
            <a:endParaRPr sz="1200">
              <a:solidFill>
                <a:schemeClr val="dk1"/>
              </a:solidFill>
              <a:latin typeface="Calibri"/>
              <a:ea typeface="Calibri"/>
              <a:cs typeface="Calibri"/>
              <a:sym typeface="Calibri"/>
            </a:endParaRPr>
          </a:p>
          <a:p>
            <a:pPr indent="0" lvl="0" marL="0" rtl="0" algn="l">
              <a:lnSpc>
                <a:spcPct val="100000"/>
              </a:lnSpc>
              <a:spcBef>
                <a:spcPts val="0"/>
              </a:spcBef>
              <a:spcAft>
                <a:spcPts val="0"/>
              </a:spcAft>
              <a:buSzPts val="1400"/>
              <a:buNone/>
            </a:pPr>
            <a:r>
              <a:rPr i="1" lang="en-US" sz="1200">
                <a:solidFill>
                  <a:schemeClr val="dk1"/>
                </a:solidFill>
                <a:latin typeface="Calibri"/>
                <a:ea typeface="Calibri"/>
                <a:cs typeface="Calibri"/>
                <a:sym typeface="Calibri"/>
              </a:rPr>
              <a:t>• Ensure ongoing coordination among providers of services</a:t>
            </a:r>
            <a:endParaRPr sz="1200">
              <a:solidFill>
                <a:schemeClr val="dk1"/>
              </a:solidFill>
              <a:latin typeface="Calibri"/>
              <a:ea typeface="Calibri"/>
              <a:cs typeface="Calibri"/>
              <a:sym typeface="Calibri"/>
            </a:endParaRPr>
          </a:p>
          <a:p>
            <a:pPr indent="0" lvl="0" marL="0" rtl="0" algn="l">
              <a:lnSpc>
                <a:spcPct val="100000"/>
              </a:lnSpc>
              <a:spcBef>
                <a:spcPts val="0"/>
              </a:spcBef>
              <a:spcAft>
                <a:spcPts val="0"/>
              </a:spcAft>
              <a:buSzPts val="1400"/>
              <a:buNone/>
            </a:pPr>
            <a:r>
              <a:rPr i="1" lang="en-US" sz="1200">
                <a:solidFill>
                  <a:schemeClr val="dk1"/>
                </a:solidFill>
                <a:latin typeface="Calibri"/>
                <a:ea typeface="Calibri"/>
                <a:cs typeface="Calibri"/>
                <a:sym typeface="Calibri"/>
              </a:rPr>
              <a:t>• Add to the entities which will increase awareness about mobility options.</a:t>
            </a:r>
            <a:endParaRPr sz="1200">
              <a:solidFill>
                <a:schemeClr val="dk1"/>
              </a:solidFill>
              <a:latin typeface="Calibri"/>
              <a:ea typeface="Calibri"/>
              <a:cs typeface="Calibri"/>
              <a:sym typeface="Calibri"/>
            </a:endParaRPr>
          </a:p>
          <a:p>
            <a:pPr indent="0" lvl="0" marL="0" rtl="0" algn="l">
              <a:lnSpc>
                <a:spcPct val="100000"/>
              </a:lnSpc>
              <a:spcBef>
                <a:spcPts val="0"/>
              </a:spcBef>
              <a:spcAft>
                <a:spcPts val="0"/>
              </a:spcAft>
              <a:buSzPts val="1400"/>
              <a:buNone/>
            </a:pPr>
            <a:r>
              <a:t/>
            </a:r>
            <a:endParaRPr i="0" sz="1200">
              <a:solidFill>
                <a:schemeClr val="dk1"/>
              </a:solidFill>
              <a:latin typeface="Calibri"/>
              <a:ea typeface="Calibri"/>
              <a:cs typeface="Calibri"/>
              <a:sym typeface="Calibri"/>
            </a:endParaRPr>
          </a:p>
          <a:p>
            <a:pPr indent="0" lvl="0" marL="0" rtl="0" algn="l">
              <a:lnSpc>
                <a:spcPct val="100000"/>
              </a:lnSpc>
              <a:spcBef>
                <a:spcPts val="0"/>
              </a:spcBef>
              <a:spcAft>
                <a:spcPts val="0"/>
              </a:spcAft>
              <a:buSzPts val="1400"/>
              <a:buNone/>
            </a:pPr>
            <a:r>
              <a:t/>
            </a:r>
            <a:endParaRPr/>
          </a:p>
        </p:txBody>
      </p:sp>
      <p:sp>
        <p:nvSpPr>
          <p:cNvPr id="157" name="Google Shape;157;g2cb633c994f_1_4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4" name="Shape 164"/>
        <p:cNvGrpSpPr/>
        <p:nvPr/>
      </p:nvGrpSpPr>
      <p:grpSpPr>
        <a:xfrm>
          <a:off x="0" y="0"/>
          <a:ext cx="0" cy="0"/>
          <a:chOff x="0" y="0"/>
          <a:chExt cx="0" cy="0"/>
        </a:xfrm>
      </p:grpSpPr>
      <p:sp>
        <p:nvSpPr>
          <p:cNvPr id="165" name="Google Shape;165;g2cb633c994f_1_5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6" name="Google Shape;166;g2cb633c994f_1_5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67" name="Google Shape;167;g2cb633c994f_1_5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2" name="Shape 172"/>
        <p:cNvGrpSpPr/>
        <p:nvPr/>
      </p:nvGrpSpPr>
      <p:grpSpPr>
        <a:xfrm>
          <a:off x="0" y="0"/>
          <a:ext cx="0" cy="0"/>
          <a:chOff x="0" y="0"/>
          <a:chExt cx="0" cy="0"/>
        </a:xfrm>
      </p:grpSpPr>
      <p:sp>
        <p:nvSpPr>
          <p:cNvPr id="173" name="Google Shape;173;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4" name="Google Shape;174;p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1" lang="en-US"/>
              <a:t>Program Overview and Who We Serve</a:t>
            </a:r>
            <a:endParaRPr/>
          </a:p>
          <a:p>
            <a:pPr indent="0" lvl="0" marL="0" rtl="0" algn="l">
              <a:lnSpc>
                <a:spcPct val="100000"/>
              </a:lnSpc>
              <a:spcBef>
                <a:spcPts val="0"/>
              </a:spcBef>
              <a:spcAft>
                <a:spcPts val="0"/>
              </a:spcAft>
              <a:buSzPts val="1400"/>
              <a:buNone/>
            </a:pPr>
            <a:r>
              <a:t/>
            </a:r>
            <a:endParaRPr b="1"/>
          </a:p>
          <a:p>
            <a:pPr indent="0" lvl="0" marL="0" rtl="0" algn="l">
              <a:lnSpc>
                <a:spcPct val="100000"/>
              </a:lnSpc>
              <a:spcBef>
                <a:spcPts val="0"/>
              </a:spcBef>
              <a:spcAft>
                <a:spcPts val="0"/>
              </a:spcAft>
              <a:buSzPts val="1400"/>
              <a:buNone/>
            </a:pPr>
            <a:r>
              <a:rPr i="0" lang="en-US" sz="1200">
                <a:solidFill>
                  <a:schemeClr val="dk1"/>
                </a:solidFill>
                <a:latin typeface="Calibri"/>
                <a:ea typeface="Calibri"/>
                <a:cs typeface="Calibri"/>
                <a:sym typeface="Calibri"/>
              </a:rPr>
              <a:t>Choice in Aging’s mission is to create opportunities where people can learn, grow, and age independently with dignity in community. </a:t>
            </a:r>
            <a:endParaRPr/>
          </a:p>
          <a:p>
            <a:pPr indent="0" lvl="0" marL="0" rtl="0" algn="l">
              <a:lnSpc>
                <a:spcPct val="100000"/>
              </a:lnSpc>
              <a:spcBef>
                <a:spcPts val="0"/>
              </a:spcBef>
              <a:spcAft>
                <a:spcPts val="0"/>
              </a:spcAft>
              <a:buSzPts val="1400"/>
              <a:buNone/>
            </a:pPr>
            <a:r>
              <a:t/>
            </a:r>
            <a:endParaRPr i="0" sz="1200">
              <a:solidFill>
                <a:schemeClr val="dk1"/>
              </a:solidFill>
              <a:latin typeface="Calibri"/>
              <a:ea typeface="Calibri"/>
              <a:cs typeface="Calibri"/>
              <a:sym typeface="Calibri"/>
            </a:endParaRPr>
          </a:p>
          <a:p>
            <a:pPr indent="0" lvl="0" marL="0" rtl="0" algn="l">
              <a:lnSpc>
                <a:spcPct val="100000"/>
              </a:lnSpc>
              <a:spcBef>
                <a:spcPts val="0"/>
              </a:spcBef>
              <a:spcAft>
                <a:spcPts val="0"/>
              </a:spcAft>
              <a:buSzPts val="1400"/>
              <a:buNone/>
            </a:pPr>
            <a:r>
              <a:rPr i="0" lang="en-US" sz="1200">
                <a:solidFill>
                  <a:schemeClr val="dk1"/>
                </a:solidFill>
                <a:latin typeface="Calibri"/>
                <a:ea typeface="Calibri"/>
                <a:cs typeface="Calibri"/>
                <a:sym typeface="Calibri"/>
              </a:rPr>
              <a:t>Choice in Aging (CiA) started in 1949 as a rehabilitation facility for children with polio. When polio was eradicated, CiA’s services changed. Today CiA serves more than 600 people with disabilities, multiple health conditions, and Alzheimer’s disease. </a:t>
            </a:r>
            <a:endParaRPr/>
          </a:p>
          <a:p>
            <a:pPr indent="0" lvl="0" marL="0" rtl="0" algn="l">
              <a:lnSpc>
                <a:spcPct val="100000"/>
              </a:lnSpc>
              <a:spcBef>
                <a:spcPts val="0"/>
              </a:spcBef>
              <a:spcAft>
                <a:spcPts val="0"/>
              </a:spcAft>
              <a:buSzPts val="1400"/>
              <a:buNone/>
            </a:pPr>
            <a:r>
              <a:t/>
            </a:r>
            <a:endParaRPr i="0" sz="1200">
              <a:solidFill>
                <a:schemeClr val="dk1"/>
              </a:solidFill>
              <a:latin typeface="Calibri"/>
              <a:ea typeface="Calibri"/>
              <a:cs typeface="Calibri"/>
              <a:sym typeface="Calibri"/>
            </a:endParaRPr>
          </a:p>
          <a:p>
            <a:pPr indent="0" lvl="0" marL="0" rtl="0" algn="l">
              <a:lnSpc>
                <a:spcPct val="100000"/>
              </a:lnSpc>
              <a:spcBef>
                <a:spcPts val="0"/>
              </a:spcBef>
              <a:spcAft>
                <a:spcPts val="0"/>
              </a:spcAft>
              <a:buSzPts val="1400"/>
              <a:buNone/>
            </a:pPr>
            <a:r>
              <a:rPr i="0" lang="en-US" sz="1200">
                <a:solidFill>
                  <a:schemeClr val="dk1"/>
                </a:solidFill>
                <a:latin typeface="Calibri"/>
                <a:ea typeface="Calibri"/>
                <a:cs typeface="Calibri"/>
                <a:sym typeface="Calibri"/>
              </a:rPr>
              <a:t>CiA was the sixteenth licensed Adult Day Health Care program in California – and one of only two agencies offering state licensed adult day health care in Contra Costa County. CiA has over 40 years of expertise in keeping frail adults living independently. Our Alzheimer’s Day Care Resource Center was one of the first pilot programs of its kind launched in California.</a:t>
            </a:r>
            <a:endParaRPr/>
          </a:p>
          <a:p>
            <a:pPr indent="0" lvl="0" marL="0" rtl="0" algn="l">
              <a:lnSpc>
                <a:spcPct val="100000"/>
              </a:lnSpc>
              <a:spcBef>
                <a:spcPts val="0"/>
              </a:spcBef>
              <a:spcAft>
                <a:spcPts val="0"/>
              </a:spcAft>
              <a:buSzPts val="1400"/>
              <a:buNone/>
            </a:pPr>
            <a:r>
              <a:t/>
            </a:r>
            <a:endParaRPr i="0" sz="1200">
              <a:solidFill>
                <a:schemeClr val="dk1"/>
              </a:solidFill>
              <a:latin typeface="Calibri"/>
              <a:ea typeface="Calibri"/>
              <a:cs typeface="Calibri"/>
              <a:sym typeface="Calibri"/>
            </a:endParaRPr>
          </a:p>
          <a:p>
            <a:pPr indent="0" lvl="0" marL="0" rtl="0" algn="l">
              <a:lnSpc>
                <a:spcPct val="100000"/>
              </a:lnSpc>
              <a:spcBef>
                <a:spcPts val="0"/>
              </a:spcBef>
              <a:spcAft>
                <a:spcPts val="0"/>
              </a:spcAft>
              <a:buSzPts val="1400"/>
              <a:buNone/>
            </a:pPr>
            <a:r>
              <a:rPr i="0" lang="en-US" sz="1200">
                <a:solidFill>
                  <a:schemeClr val="dk1"/>
                </a:solidFill>
                <a:latin typeface="Calibri"/>
                <a:ea typeface="Calibri"/>
                <a:cs typeface="Calibri"/>
                <a:sym typeface="Calibri"/>
              </a:rPr>
              <a:t>In addition to our day programs which provide nursing, therapy (physical, occupational, recreational), and social programs, CiA has our CCT program: designed to help clients who have been in skilled nursing facilities transition home and our MSSP program to keep our frailest community members living at home and out of institutions.</a:t>
            </a:r>
            <a:endParaRPr i="0" sz="1200">
              <a:solidFill>
                <a:schemeClr val="dk1"/>
              </a:solidFill>
              <a:latin typeface="Calibri"/>
              <a:ea typeface="Calibri"/>
              <a:cs typeface="Calibri"/>
              <a:sym typeface="Calibri"/>
            </a:endParaRPr>
          </a:p>
          <a:p>
            <a:pPr indent="0" lvl="0" marL="0" rtl="0" algn="l">
              <a:lnSpc>
                <a:spcPct val="100000"/>
              </a:lnSpc>
              <a:spcBef>
                <a:spcPts val="0"/>
              </a:spcBef>
              <a:spcAft>
                <a:spcPts val="0"/>
              </a:spcAft>
              <a:buSzPts val="1400"/>
              <a:buNone/>
            </a:pPr>
            <a:r>
              <a:t/>
            </a:r>
            <a:endParaRPr i="0" sz="1200">
              <a:solidFill>
                <a:schemeClr val="dk1"/>
              </a:solidFill>
              <a:latin typeface="Calibri"/>
              <a:ea typeface="Calibri"/>
              <a:cs typeface="Calibri"/>
              <a:sym typeface="Calibri"/>
            </a:endParaRPr>
          </a:p>
          <a:p>
            <a:pPr indent="0" lvl="0" marL="0" rtl="0" algn="l">
              <a:lnSpc>
                <a:spcPct val="100000"/>
              </a:lnSpc>
              <a:spcBef>
                <a:spcPts val="0"/>
              </a:spcBef>
              <a:spcAft>
                <a:spcPts val="0"/>
              </a:spcAft>
              <a:buSzPts val="1400"/>
              <a:buNone/>
            </a:pPr>
            <a:r>
              <a:rPr i="0" lang="en-US" sz="1200">
                <a:solidFill>
                  <a:schemeClr val="dk1"/>
                </a:solidFill>
                <a:latin typeface="Calibri"/>
                <a:ea typeface="Calibri"/>
                <a:cs typeface="Calibri"/>
                <a:sym typeface="Calibri"/>
              </a:rPr>
              <a:t>Several years ago, CiA added the Choice in Learning Montessori preschool to our services and now provides Montessori-based intergenerational programming with our seniors and sprouts.</a:t>
            </a:r>
            <a:endParaRPr i="0" sz="1200">
              <a:solidFill>
                <a:schemeClr val="dk1"/>
              </a:solidFill>
              <a:latin typeface="Calibri"/>
              <a:ea typeface="Calibri"/>
              <a:cs typeface="Calibri"/>
              <a:sym typeface="Calibri"/>
            </a:endParaRPr>
          </a:p>
          <a:p>
            <a:pPr indent="0" lvl="0" marL="0" rtl="0" algn="l">
              <a:lnSpc>
                <a:spcPct val="100000"/>
              </a:lnSpc>
              <a:spcBef>
                <a:spcPts val="0"/>
              </a:spcBef>
              <a:spcAft>
                <a:spcPts val="0"/>
              </a:spcAft>
              <a:buSzPts val="1400"/>
              <a:buNone/>
            </a:pPr>
            <a:r>
              <a:t/>
            </a:r>
            <a:endParaRPr i="0" sz="1200">
              <a:solidFill>
                <a:schemeClr val="dk1"/>
              </a:solidFill>
              <a:latin typeface="Calibri"/>
              <a:ea typeface="Calibri"/>
              <a:cs typeface="Calibri"/>
              <a:sym typeface="Calibri"/>
            </a:endParaRPr>
          </a:p>
          <a:p>
            <a:pPr indent="0" lvl="0" marL="0" rtl="0" algn="l">
              <a:lnSpc>
                <a:spcPct val="100000"/>
              </a:lnSpc>
              <a:spcBef>
                <a:spcPts val="0"/>
              </a:spcBef>
              <a:spcAft>
                <a:spcPts val="0"/>
              </a:spcAft>
              <a:buSzPts val="1400"/>
              <a:buNone/>
            </a:pPr>
            <a:r>
              <a:rPr b="1" i="0" lang="en-US" sz="1200">
                <a:solidFill>
                  <a:schemeClr val="dk1"/>
                </a:solidFill>
                <a:latin typeface="Calibri"/>
                <a:ea typeface="Calibri"/>
                <a:cs typeface="Calibri"/>
                <a:sym typeface="Calibri"/>
              </a:rPr>
              <a:t>Transportation We Provide</a:t>
            </a:r>
            <a:endParaRPr/>
          </a:p>
          <a:p>
            <a:pPr indent="0" lvl="0" marL="0" rtl="0" algn="l">
              <a:lnSpc>
                <a:spcPct val="100000"/>
              </a:lnSpc>
              <a:spcBef>
                <a:spcPts val="0"/>
              </a:spcBef>
              <a:spcAft>
                <a:spcPts val="0"/>
              </a:spcAft>
              <a:buSzPts val="1400"/>
              <a:buNone/>
            </a:pPr>
            <a:r>
              <a:t/>
            </a:r>
            <a:endParaRPr i="0" sz="1200">
              <a:solidFill>
                <a:schemeClr val="dk1"/>
              </a:solidFill>
              <a:latin typeface="Calibri"/>
              <a:ea typeface="Calibri"/>
              <a:cs typeface="Calibri"/>
              <a:sym typeface="Calibri"/>
            </a:endParaRPr>
          </a:p>
          <a:p>
            <a:pPr indent="0" lvl="0" marL="0" rtl="0" algn="l">
              <a:lnSpc>
                <a:spcPct val="100000"/>
              </a:lnSpc>
              <a:spcBef>
                <a:spcPts val="0"/>
              </a:spcBef>
              <a:spcAft>
                <a:spcPts val="0"/>
              </a:spcAft>
              <a:buSzPts val="1400"/>
              <a:buNone/>
            </a:pPr>
            <a:r>
              <a:rPr i="0" lang="en-US" sz="1200">
                <a:solidFill>
                  <a:schemeClr val="dk1"/>
                </a:solidFill>
                <a:latin typeface="Calibri"/>
                <a:ea typeface="Calibri"/>
                <a:cs typeface="Calibri"/>
                <a:sym typeface="Calibri"/>
              </a:rPr>
              <a:t>CiA provides transportation to and from the day program. Transportation is provided via County Connection LINK paratransit service, CiA’s bus, and County Connection/SilverRide that provides door </a:t>
            </a:r>
            <a:r>
              <a:rPr b="1" i="0" lang="en-US" sz="1200">
                <a:solidFill>
                  <a:schemeClr val="dk1"/>
                </a:solidFill>
                <a:latin typeface="Calibri"/>
                <a:ea typeface="Calibri"/>
                <a:cs typeface="Calibri"/>
                <a:sym typeface="Calibri"/>
              </a:rPr>
              <a:t>through </a:t>
            </a:r>
            <a:r>
              <a:rPr i="0" lang="en-US" sz="1200">
                <a:solidFill>
                  <a:schemeClr val="dk1"/>
                </a:solidFill>
                <a:latin typeface="Calibri"/>
                <a:ea typeface="Calibri"/>
                <a:cs typeface="Calibri"/>
                <a:sym typeface="Calibri"/>
              </a:rPr>
              <a:t>door service for participants at Mt. Diablo Center (CiA’s adult day health care program in Pleasant Hill).</a:t>
            </a:r>
            <a:endParaRPr/>
          </a:p>
          <a:p>
            <a:pPr indent="0" lvl="0" marL="0" rtl="0" algn="l">
              <a:lnSpc>
                <a:spcPct val="100000"/>
              </a:lnSpc>
              <a:spcBef>
                <a:spcPts val="0"/>
              </a:spcBef>
              <a:spcAft>
                <a:spcPts val="0"/>
              </a:spcAft>
              <a:buSzPts val="1400"/>
              <a:buNone/>
            </a:pPr>
            <a:r>
              <a:t/>
            </a:r>
            <a:endParaRPr i="0" sz="1200">
              <a:solidFill>
                <a:schemeClr val="dk1"/>
              </a:solidFill>
              <a:latin typeface="Calibri"/>
              <a:ea typeface="Calibri"/>
              <a:cs typeface="Calibri"/>
              <a:sym typeface="Calibri"/>
            </a:endParaRPr>
          </a:p>
          <a:p>
            <a:pPr indent="0" lvl="0" marL="0" rtl="0" algn="l">
              <a:lnSpc>
                <a:spcPct val="100000"/>
              </a:lnSpc>
              <a:spcBef>
                <a:spcPts val="0"/>
              </a:spcBef>
              <a:spcAft>
                <a:spcPts val="0"/>
              </a:spcAft>
              <a:buSzPts val="1400"/>
              <a:buNone/>
            </a:pPr>
            <a:r>
              <a:rPr lang="en-US" sz="1200">
                <a:solidFill>
                  <a:schemeClr val="dk1"/>
                </a:solidFill>
                <a:latin typeface="Calibri"/>
                <a:ea typeface="Calibri"/>
                <a:cs typeface="Calibri"/>
                <a:sym typeface="Calibri"/>
              </a:rPr>
              <a:t>Service is </a:t>
            </a:r>
            <a:r>
              <a:rPr i="0" lang="en-US" sz="1200">
                <a:solidFill>
                  <a:schemeClr val="dk1"/>
                </a:solidFill>
                <a:latin typeface="Calibri"/>
                <a:ea typeface="Calibri"/>
                <a:cs typeface="Calibri"/>
                <a:sym typeface="Calibri"/>
              </a:rPr>
              <a:t>based on need (medical and/or psychological conditions) and location</a:t>
            </a:r>
            <a:endParaRPr/>
          </a:p>
          <a:p>
            <a:pPr indent="0" lvl="0" marL="0" rtl="0" algn="l">
              <a:lnSpc>
                <a:spcPct val="100000"/>
              </a:lnSpc>
              <a:spcBef>
                <a:spcPts val="0"/>
              </a:spcBef>
              <a:spcAft>
                <a:spcPts val="0"/>
              </a:spcAft>
              <a:buSzPts val="1400"/>
              <a:buNone/>
            </a:pPr>
            <a:r>
              <a:t/>
            </a:r>
            <a:endParaRPr i="0" sz="1200">
              <a:solidFill>
                <a:schemeClr val="dk1"/>
              </a:solidFill>
              <a:latin typeface="Calibri"/>
              <a:ea typeface="Calibri"/>
              <a:cs typeface="Calibri"/>
              <a:sym typeface="Calibri"/>
            </a:endParaRPr>
          </a:p>
          <a:p>
            <a:pPr indent="0" lvl="0" marL="0" rtl="0" algn="l">
              <a:lnSpc>
                <a:spcPct val="100000"/>
              </a:lnSpc>
              <a:spcBef>
                <a:spcPts val="0"/>
              </a:spcBef>
              <a:spcAft>
                <a:spcPts val="0"/>
              </a:spcAft>
              <a:buSzPts val="1400"/>
              <a:buNone/>
            </a:pPr>
            <a:r>
              <a:rPr i="0" lang="en-US" sz="1200">
                <a:solidFill>
                  <a:schemeClr val="dk1"/>
                </a:solidFill>
                <a:latin typeface="Calibri"/>
                <a:ea typeface="Calibri"/>
                <a:cs typeface="Calibri"/>
                <a:sym typeface="Calibri"/>
              </a:rPr>
              <a:t>We serve Central Contra Costa County – Martinez, Concord, Clayton, Pleasant Hill, and Walnut Creek, M-F</a:t>
            </a:r>
            <a:endParaRPr/>
          </a:p>
          <a:p>
            <a:pPr indent="0" lvl="0" marL="0" rtl="0" algn="l">
              <a:lnSpc>
                <a:spcPct val="100000"/>
              </a:lnSpc>
              <a:spcBef>
                <a:spcPts val="0"/>
              </a:spcBef>
              <a:spcAft>
                <a:spcPts val="0"/>
              </a:spcAft>
              <a:buSzPts val="1400"/>
              <a:buNone/>
            </a:pPr>
            <a:r>
              <a:t/>
            </a:r>
            <a:endParaRPr i="0" sz="1200">
              <a:solidFill>
                <a:schemeClr val="dk1"/>
              </a:solidFill>
              <a:latin typeface="Calibri"/>
              <a:ea typeface="Calibri"/>
              <a:cs typeface="Calibri"/>
              <a:sym typeface="Calibri"/>
            </a:endParaRPr>
          </a:p>
          <a:p>
            <a:pPr indent="0" lvl="0" marL="0" rtl="0" algn="l">
              <a:lnSpc>
                <a:spcPct val="100000"/>
              </a:lnSpc>
              <a:spcBef>
                <a:spcPts val="0"/>
              </a:spcBef>
              <a:spcAft>
                <a:spcPts val="0"/>
              </a:spcAft>
              <a:buSzPts val="1400"/>
              <a:buNone/>
            </a:pPr>
            <a:r>
              <a:rPr i="0" lang="en-US" sz="1200">
                <a:solidFill>
                  <a:schemeClr val="dk1"/>
                </a:solidFill>
                <a:latin typeface="Calibri"/>
                <a:ea typeface="Calibri"/>
                <a:cs typeface="Calibri"/>
                <a:sym typeface="Calibri"/>
              </a:rPr>
              <a:t>Pre-COVID, CiA also operated a mid-day shopping shuttle in coordination with two low-income senior housing facilities in Concord, The Heritage Senior Apartments in downtown Concord (2020 Grant Street) and the Carlton Senior Living facility (1700 Broadway Street, Concord).</a:t>
            </a:r>
            <a:endParaRPr/>
          </a:p>
          <a:p>
            <a:pPr indent="0" lvl="0" marL="0" rtl="0" algn="l">
              <a:lnSpc>
                <a:spcPct val="100000"/>
              </a:lnSpc>
              <a:spcBef>
                <a:spcPts val="0"/>
              </a:spcBef>
              <a:spcAft>
                <a:spcPts val="0"/>
              </a:spcAft>
              <a:buSzPts val="1400"/>
              <a:buNone/>
            </a:pPr>
            <a:r>
              <a:t/>
            </a:r>
            <a:endParaRPr i="0" sz="1200">
              <a:solidFill>
                <a:schemeClr val="dk1"/>
              </a:solidFill>
              <a:latin typeface="Calibri"/>
              <a:ea typeface="Calibri"/>
              <a:cs typeface="Calibri"/>
              <a:sym typeface="Calibri"/>
            </a:endParaRPr>
          </a:p>
          <a:p>
            <a:pPr indent="0" lvl="0" marL="0" rtl="0" algn="l">
              <a:lnSpc>
                <a:spcPct val="100000"/>
              </a:lnSpc>
              <a:spcBef>
                <a:spcPts val="0"/>
              </a:spcBef>
              <a:spcAft>
                <a:spcPts val="0"/>
              </a:spcAft>
              <a:buSzPts val="1400"/>
              <a:buNone/>
            </a:pPr>
            <a:r>
              <a:rPr i="0" lang="en-US" sz="1200">
                <a:solidFill>
                  <a:schemeClr val="dk1"/>
                </a:solidFill>
                <a:latin typeface="Calibri"/>
                <a:ea typeface="Calibri"/>
                <a:cs typeface="Calibri"/>
                <a:sym typeface="Calibri"/>
              </a:rPr>
              <a:t>Coming out of the pandemic, we plan to expand to multiple low-income senior housing sites in Central Contra Costa County.</a:t>
            </a:r>
            <a:endParaRPr/>
          </a:p>
          <a:p>
            <a:pPr indent="0" lvl="0" marL="0" rtl="0" algn="l">
              <a:lnSpc>
                <a:spcPct val="100000"/>
              </a:lnSpc>
              <a:spcBef>
                <a:spcPts val="0"/>
              </a:spcBef>
              <a:spcAft>
                <a:spcPts val="0"/>
              </a:spcAft>
              <a:buSzPts val="1400"/>
              <a:buNone/>
            </a:pPr>
            <a:r>
              <a:t/>
            </a:r>
            <a:endParaRPr/>
          </a:p>
        </p:txBody>
      </p:sp>
      <p:sp>
        <p:nvSpPr>
          <p:cNvPr id="175" name="Google Shape;175;p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6" name="Shape 186"/>
        <p:cNvGrpSpPr/>
        <p:nvPr/>
      </p:nvGrpSpPr>
      <p:grpSpPr>
        <a:xfrm>
          <a:off x="0" y="0"/>
          <a:ext cx="0" cy="0"/>
          <a:chOff x="0" y="0"/>
          <a:chExt cx="0" cy="0"/>
        </a:xfrm>
      </p:grpSpPr>
      <p:sp>
        <p:nvSpPr>
          <p:cNvPr id="187" name="Google Shape;187;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8" name="Google Shape;188;p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1" i="0" lang="en-US" sz="1200">
                <a:solidFill>
                  <a:schemeClr val="dk1"/>
                </a:solidFill>
                <a:latin typeface="Calibri"/>
                <a:ea typeface="Calibri"/>
                <a:cs typeface="Calibri"/>
                <a:sym typeface="Calibri"/>
              </a:rPr>
              <a:t>Purpose and Need</a:t>
            </a:r>
            <a:endParaRPr/>
          </a:p>
          <a:p>
            <a:pPr indent="0" lvl="0" marL="0" rtl="0" algn="l">
              <a:lnSpc>
                <a:spcPct val="100000"/>
              </a:lnSpc>
              <a:spcBef>
                <a:spcPts val="0"/>
              </a:spcBef>
              <a:spcAft>
                <a:spcPts val="0"/>
              </a:spcAft>
              <a:buSzPts val="1400"/>
              <a:buNone/>
            </a:pPr>
            <a:r>
              <a:t/>
            </a:r>
            <a:endParaRPr i="0" sz="1200">
              <a:solidFill>
                <a:schemeClr val="dk1"/>
              </a:solidFill>
              <a:latin typeface="Calibri"/>
              <a:ea typeface="Calibri"/>
              <a:cs typeface="Calibri"/>
              <a:sym typeface="Calibri"/>
            </a:endParaRPr>
          </a:p>
          <a:p>
            <a:pPr indent="0" lvl="0" marL="0" rtl="0" algn="l">
              <a:lnSpc>
                <a:spcPct val="100000"/>
              </a:lnSpc>
              <a:spcBef>
                <a:spcPts val="0"/>
              </a:spcBef>
              <a:spcAft>
                <a:spcPts val="0"/>
              </a:spcAft>
              <a:buSzPts val="1400"/>
              <a:buNone/>
            </a:pPr>
            <a:r>
              <a:rPr i="0" lang="en-US" sz="1200">
                <a:solidFill>
                  <a:schemeClr val="dk1"/>
                </a:solidFill>
                <a:latin typeface="Calibri"/>
                <a:ea typeface="Calibri"/>
                <a:cs typeface="Calibri"/>
                <a:sym typeface="Calibri"/>
              </a:rPr>
              <a:t>The Mt. Diablo Mobilizer provides transportation to frail elders and adults with disabilities, customized for special needs so that our clients can continue living independently. We will also be implementing an Accessible Transportation Director position to plan and coordinate our transportation services.</a:t>
            </a:r>
            <a:endParaRPr/>
          </a:p>
          <a:p>
            <a:pPr indent="0" lvl="0" marL="0" rtl="0" algn="l">
              <a:lnSpc>
                <a:spcPct val="100000"/>
              </a:lnSpc>
              <a:spcBef>
                <a:spcPts val="0"/>
              </a:spcBef>
              <a:spcAft>
                <a:spcPts val="0"/>
              </a:spcAft>
              <a:buSzPts val="1400"/>
              <a:buNone/>
            </a:pPr>
            <a:r>
              <a:t/>
            </a:r>
            <a:endParaRPr i="0" sz="1200">
              <a:solidFill>
                <a:schemeClr val="dk1"/>
              </a:solidFill>
              <a:latin typeface="Calibri"/>
              <a:ea typeface="Calibri"/>
              <a:cs typeface="Calibri"/>
              <a:sym typeface="Calibri"/>
            </a:endParaRPr>
          </a:p>
          <a:p>
            <a:pPr indent="0" lvl="0" marL="0" rtl="0" algn="l">
              <a:lnSpc>
                <a:spcPct val="100000"/>
              </a:lnSpc>
              <a:spcBef>
                <a:spcPts val="0"/>
              </a:spcBef>
              <a:spcAft>
                <a:spcPts val="0"/>
              </a:spcAft>
              <a:buSzPts val="1400"/>
              <a:buNone/>
            </a:pPr>
            <a:r>
              <a:rPr i="0" lang="en-US" sz="1200">
                <a:solidFill>
                  <a:schemeClr val="dk1"/>
                </a:solidFill>
                <a:latin typeface="Calibri"/>
                <a:ea typeface="Calibri"/>
                <a:cs typeface="Calibri"/>
                <a:sym typeface="Calibri"/>
              </a:rPr>
              <a:t>There is a need in Central Contra Costa County for frail elders and adults with disabilities to access health, social, medical, and nutritional service. The Mt. Diablo Mobilizer helps fill this need.</a:t>
            </a:r>
            <a:endParaRPr/>
          </a:p>
          <a:p>
            <a:pPr indent="0" lvl="0" marL="0" rtl="0" algn="l">
              <a:lnSpc>
                <a:spcPct val="100000"/>
              </a:lnSpc>
              <a:spcBef>
                <a:spcPts val="0"/>
              </a:spcBef>
              <a:spcAft>
                <a:spcPts val="0"/>
              </a:spcAft>
              <a:buSzPts val="1400"/>
              <a:buNone/>
            </a:pPr>
            <a:r>
              <a:t/>
            </a:r>
            <a:endParaRPr i="0" sz="1200">
              <a:solidFill>
                <a:schemeClr val="dk1"/>
              </a:solidFill>
              <a:latin typeface="Calibri"/>
              <a:ea typeface="Calibri"/>
              <a:cs typeface="Calibri"/>
              <a:sym typeface="Calibri"/>
            </a:endParaRPr>
          </a:p>
          <a:p>
            <a:pPr indent="0" lvl="0" marL="0" rtl="0" algn="l">
              <a:lnSpc>
                <a:spcPct val="100000"/>
              </a:lnSpc>
              <a:spcBef>
                <a:spcPts val="0"/>
              </a:spcBef>
              <a:spcAft>
                <a:spcPts val="0"/>
              </a:spcAft>
              <a:buSzPts val="1400"/>
              <a:buNone/>
            </a:pPr>
            <a:r>
              <a:rPr i="0" lang="en-US" sz="1200">
                <a:solidFill>
                  <a:schemeClr val="dk1"/>
                </a:solidFill>
                <a:latin typeface="Calibri"/>
                <a:ea typeface="Calibri"/>
                <a:cs typeface="Calibri"/>
                <a:sym typeface="Calibri"/>
              </a:rPr>
              <a:t>The Mt. Diablo Mobilizer will help implement strategies within the Contra Costa Accessible Transportation Strategic Plan (see below).</a:t>
            </a:r>
            <a:endParaRPr/>
          </a:p>
          <a:p>
            <a:pPr indent="0" lvl="0" marL="0" rtl="0" algn="l">
              <a:lnSpc>
                <a:spcPct val="100000"/>
              </a:lnSpc>
              <a:spcBef>
                <a:spcPts val="0"/>
              </a:spcBef>
              <a:spcAft>
                <a:spcPts val="0"/>
              </a:spcAft>
              <a:buSzPts val="1400"/>
              <a:buNone/>
            </a:pPr>
            <a:r>
              <a:t/>
            </a:r>
            <a:endParaRPr i="0"/>
          </a:p>
          <a:p>
            <a:pPr indent="0" lvl="0" marL="0" rtl="0" algn="l">
              <a:lnSpc>
                <a:spcPct val="100000"/>
              </a:lnSpc>
              <a:spcBef>
                <a:spcPts val="0"/>
              </a:spcBef>
              <a:spcAft>
                <a:spcPts val="0"/>
              </a:spcAft>
              <a:buSzPts val="1400"/>
              <a:buNone/>
            </a:pPr>
            <a:r>
              <a:rPr b="1" i="0" lang="en-US"/>
              <a:t>Impacts</a:t>
            </a:r>
            <a:endParaRPr/>
          </a:p>
          <a:p>
            <a:pPr indent="0" lvl="0" marL="0" rtl="0" algn="l">
              <a:lnSpc>
                <a:spcPct val="100000"/>
              </a:lnSpc>
              <a:spcBef>
                <a:spcPts val="0"/>
              </a:spcBef>
              <a:spcAft>
                <a:spcPts val="0"/>
              </a:spcAft>
              <a:buSzPts val="1400"/>
              <a:buNone/>
            </a:pPr>
            <a:r>
              <a:t/>
            </a:r>
            <a:endParaRPr i="0"/>
          </a:p>
          <a:p>
            <a:pPr indent="0" lvl="0" marL="0" rtl="0" algn="l">
              <a:lnSpc>
                <a:spcPct val="100000"/>
              </a:lnSpc>
              <a:spcBef>
                <a:spcPts val="0"/>
              </a:spcBef>
              <a:spcAft>
                <a:spcPts val="0"/>
              </a:spcAft>
              <a:buSzPts val="1400"/>
              <a:buNone/>
            </a:pPr>
            <a:r>
              <a:rPr i="0" lang="en-US" sz="1200">
                <a:solidFill>
                  <a:schemeClr val="dk1"/>
                </a:solidFill>
                <a:latin typeface="Calibri"/>
                <a:ea typeface="Calibri"/>
                <a:cs typeface="Calibri"/>
                <a:sym typeface="Calibri"/>
              </a:rPr>
              <a:t>• The service will help elders participate in CiA’s Adult Day Health Care program which provides needed services such as physical therapy, nursing (including medication management during the day), a healthy meal, and social activities. This allows elders to remain living independently instead of in institutions.</a:t>
            </a:r>
            <a:endParaRPr/>
          </a:p>
          <a:p>
            <a:pPr indent="0" lvl="0" marL="0" marR="0" rtl="0" algn="l">
              <a:lnSpc>
                <a:spcPct val="100000"/>
              </a:lnSpc>
              <a:spcBef>
                <a:spcPts val="0"/>
              </a:spcBef>
              <a:spcAft>
                <a:spcPts val="0"/>
              </a:spcAft>
              <a:buClr>
                <a:schemeClr val="dk1"/>
              </a:buClr>
              <a:buSzPts val="1200"/>
              <a:buFont typeface="Calibri"/>
              <a:buNone/>
            </a:pPr>
            <a:r>
              <a:rPr i="0" lang="en-US" sz="1200">
                <a:solidFill>
                  <a:schemeClr val="dk1"/>
                </a:solidFill>
                <a:latin typeface="Calibri"/>
                <a:ea typeface="Calibri"/>
                <a:cs typeface="Calibri"/>
                <a:sym typeface="Calibri"/>
              </a:rPr>
              <a:t>• With the mid-day shuttle service, seniors are provided mobility and independence for local trips to the grocery store, pharmacy, etc.</a:t>
            </a:r>
            <a:endParaRPr i="0" sz="1200">
              <a:solidFill>
                <a:schemeClr val="dk1"/>
              </a:solidFill>
              <a:latin typeface="Calibri"/>
              <a:ea typeface="Calibri"/>
              <a:cs typeface="Calibri"/>
              <a:sym typeface="Calibri"/>
            </a:endParaRPr>
          </a:p>
          <a:p>
            <a:pPr indent="0" lvl="0" marL="0" rtl="0" algn="l">
              <a:lnSpc>
                <a:spcPct val="100000"/>
              </a:lnSpc>
              <a:spcBef>
                <a:spcPts val="0"/>
              </a:spcBef>
              <a:spcAft>
                <a:spcPts val="0"/>
              </a:spcAft>
              <a:buSzPts val="1400"/>
              <a:buNone/>
            </a:pPr>
            <a:r>
              <a:rPr i="0" lang="en-US" sz="1200">
                <a:solidFill>
                  <a:schemeClr val="dk1"/>
                </a:solidFill>
                <a:latin typeface="Calibri"/>
                <a:ea typeface="Calibri"/>
                <a:cs typeface="Calibri"/>
                <a:sym typeface="Calibri"/>
              </a:rPr>
              <a:t>• Providing transportation to our participants gives the families and caregivers much needed respite time while their loved one attends CiA’s day program. Because this is a door through door program, caregivers can be confident of their loved ones’ safety and security as they will be accompanied throughout their journey.</a:t>
            </a:r>
            <a:endParaRPr/>
          </a:p>
          <a:p>
            <a:pPr indent="0" lvl="0" marL="0" rtl="0" algn="l">
              <a:lnSpc>
                <a:spcPct val="100000"/>
              </a:lnSpc>
              <a:spcBef>
                <a:spcPts val="0"/>
              </a:spcBef>
              <a:spcAft>
                <a:spcPts val="0"/>
              </a:spcAft>
              <a:buSzPts val="1400"/>
              <a:buNone/>
            </a:pPr>
            <a:r>
              <a:rPr i="0" lang="en-US" sz="1200">
                <a:solidFill>
                  <a:schemeClr val="dk1"/>
                </a:solidFill>
                <a:latin typeface="Calibri"/>
                <a:ea typeface="Calibri"/>
                <a:cs typeface="Calibri"/>
                <a:sym typeface="Calibri"/>
              </a:rPr>
              <a:t>• Without the Mt. Diablo Mobilizer, CiA participants and residents at senior housing would be isolated at home.</a:t>
            </a:r>
            <a:endParaRPr/>
          </a:p>
          <a:p>
            <a:pPr indent="0" lvl="0" marL="0" rtl="0" algn="l">
              <a:lnSpc>
                <a:spcPct val="100000"/>
              </a:lnSpc>
              <a:spcBef>
                <a:spcPts val="0"/>
              </a:spcBef>
              <a:spcAft>
                <a:spcPts val="0"/>
              </a:spcAft>
              <a:buSzPts val="1400"/>
              <a:buNone/>
            </a:pPr>
            <a:r>
              <a:rPr i="0" lang="en-US" sz="1200">
                <a:solidFill>
                  <a:schemeClr val="dk1"/>
                </a:solidFill>
                <a:latin typeface="Calibri"/>
                <a:ea typeface="Calibri"/>
                <a:cs typeface="Calibri"/>
                <a:sym typeface="Calibri"/>
              </a:rPr>
              <a:t>• Seeing the Mt. Diablo Mobilizer driving around in our community heightens the profile of Choice in Aging, hopefully increasing awareness that we serve as a community resource for our frail elders. The additional visibility could also attract additional users of our services.</a:t>
            </a:r>
            <a:endParaRPr/>
          </a:p>
          <a:p>
            <a:pPr indent="0" lvl="0" marL="0" rtl="0" algn="l">
              <a:lnSpc>
                <a:spcPct val="100000"/>
              </a:lnSpc>
              <a:spcBef>
                <a:spcPts val="0"/>
              </a:spcBef>
              <a:spcAft>
                <a:spcPts val="0"/>
              </a:spcAft>
              <a:buSzPts val="1400"/>
              <a:buNone/>
            </a:pPr>
            <a:r>
              <a:t/>
            </a:r>
            <a:endParaRPr i="0" sz="1200">
              <a:solidFill>
                <a:schemeClr val="dk1"/>
              </a:solidFill>
              <a:latin typeface="Calibri"/>
              <a:ea typeface="Calibri"/>
              <a:cs typeface="Calibri"/>
              <a:sym typeface="Calibri"/>
            </a:endParaRPr>
          </a:p>
          <a:p>
            <a:pPr indent="0" lvl="0" marL="0" rtl="0" algn="l">
              <a:lnSpc>
                <a:spcPct val="100000"/>
              </a:lnSpc>
              <a:spcBef>
                <a:spcPts val="0"/>
              </a:spcBef>
              <a:spcAft>
                <a:spcPts val="0"/>
              </a:spcAft>
              <a:buSzPts val="1400"/>
              <a:buNone/>
            </a:pPr>
            <a:r>
              <a:t/>
            </a:r>
            <a:endParaRPr i="0" sz="1200">
              <a:solidFill>
                <a:schemeClr val="dk1"/>
              </a:solidFill>
              <a:latin typeface="Calibri"/>
              <a:ea typeface="Calibri"/>
              <a:cs typeface="Calibri"/>
              <a:sym typeface="Calibri"/>
            </a:endParaRPr>
          </a:p>
          <a:p>
            <a:pPr indent="0" lvl="0" marL="0" rtl="0" algn="l">
              <a:lnSpc>
                <a:spcPct val="100000"/>
              </a:lnSpc>
              <a:spcBef>
                <a:spcPts val="0"/>
              </a:spcBef>
              <a:spcAft>
                <a:spcPts val="0"/>
              </a:spcAft>
              <a:buSzPts val="1400"/>
              <a:buNone/>
            </a:pPr>
            <a:r>
              <a:rPr i="0" lang="en-US" sz="1200">
                <a:solidFill>
                  <a:schemeClr val="dk1"/>
                </a:solidFill>
                <a:latin typeface="Calibri"/>
                <a:ea typeface="Calibri"/>
                <a:cs typeface="Calibri"/>
                <a:sym typeface="Calibri"/>
              </a:rPr>
              <a:t>-------</a:t>
            </a:r>
            <a:endParaRPr/>
          </a:p>
          <a:p>
            <a:pPr indent="0" lvl="0" marL="0" rtl="0" algn="l">
              <a:lnSpc>
                <a:spcPct val="100000"/>
              </a:lnSpc>
              <a:spcBef>
                <a:spcPts val="0"/>
              </a:spcBef>
              <a:spcAft>
                <a:spcPts val="0"/>
              </a:spcAft>
              <a:buSzPts val="1400"/>
              <a:buNone/>
            </a:pPr>
            <a:r>
              <a:rPr i="1" lang="en-US" sz="1200">
                <a:solidFill>
                  <a:schemeClr val="dk1"/>
                </a:solidFill>
                <a:latin typeface="Calibri"/>
                <a:ea typeface="Calibri"/>
                <a:cs typeface="Calibri"/>
                <a:sym typeface="Calibri"/>
              </a:rPr>
              <a:t>The Mt. Diablo Mobilizer will meet the</a:t>
            </a:r>
            <a:r>
              <a:rPr i="0" lang="en-US" sz="1200">
                <a:solidFill>
                  <a:schemeClr val="dk1"/>
                </a:solidFill>
                <a:latin typeface="Calibri"/>
                <a:ea typeface="Calibri"/>
                <a:cs typeface="Calibri"/>
                <a:sym typeface="Calibri"/>
              </a:rPr>
              <a:t> </a:t>
            </a:r>
            <a:r>
              <a:rPr i="1" lang="en-US" sz="1200">
                <a:solidFill>
                  <a:schemeClr val="dk1"/>
                </a:solidFill>
                <a:latin typeface="Calibri"/>
                <a:ea typeface="Calibri"/>
                <a:cs typeface="Calibri"/>
                <a:sym typeface="Calibri"/>
              </a:rPr>
              <a:t>following strategies within the Contra Costa Accessible Transportation Strategic Plan:</a:t>
            </a:r>
            <a:endParaRPr/>
          </a:p>
          <a:p>
            <a:pPr indent="0" lvl="0" marL="0" rtl="0" algn="l">
              <a:lnSpc>
                <a:spcPct val="100000"/>
              </a:lnSpc>
              <a:spcBef>
                <a:spcPts val="0"/>
              </a:spcBef>
              <a:spcAft>
                <a:spcPts val="0"/>
              </a:spcAft>
              <a:buSzPts val="1400"/>
              <a:buNone/>
            </a:pPr>
            <a:r>
              <a:t/>
            </a:r>
            <a:endParaRPr sz="1200">
              <a:solidFill>
                <a:schemeClr val="dk1"/>
              </a:solidFill>
              <a:latin typeface="Calibri"/>
              <a:ea typeface="Calibri"/>
              <a:cs typeface="Calibri"/>
              <a:sym typeface="Calibri"/>
            </a:endParaRPr>
          </a:p>
          <a:p>
            <a:pPr indent="0" lvl="0" marL="0" rtl="0" algn="l">
              <a:lnSpc>
                <a:spcPct val="100000"/>
              </a:lnSpc>
              <a:spcBef>
                <a:spcPts val="0"/>
              </a:spcBef>
              <a:spcAft>
                <a:spcPts val="0"/>
              </a:spcAft>
              <a:buSzPts val="1400"/>
              <a:buNone/>
            </a:pPr>
            <a:r>
              <a:rPr i="1" lang="en-US" sz="1200">
                <a:solidFill>
                  <a:schemeClr val="dk1"/>
                </a:solidFill>
                <a:latin typeface="Calibri"/>
                <a:ea typeface="Calibri"/>
                <a:cs typeface="Calibri"/>
                <a:sym typeface="Calibri"/>
              </a:rPr>
              <a:t>• Ensure ongoing participation with expertise on frail elder mobility needs on the</a:t>
            </a:r>
            <a:r>
              <a:rPr i="0" lang="en-US" sz="1200">
                <a:solidFill>
                  <a:schemeClr val="dk1"/>
                </a:solidFill>
                <a:latin typeface="Calibri"/>
                <a:ea typeface="Calibri"/>
                <a:cs typeface="Calibri"/>
                <a:sym typeface="Calibri"/>
              </a:rPr>
              <a:t> </a:t>
            </a:r>
            <a:r>
              <a:rPr i="1" lang="en-US" sz="1200">
                <a:solidFill>
                  <a:schemeClr val="dk1"/>
                </a:solidFill>
                <a:latin typeface="Calibri"/>
                <a:ea typeface="Calibri"/>
                <a:cs typeface="Calibri"/>
                <a:sym typeface="Calibri"/>
              </a:rPr>
              <a:t>Implementation Task Force</a:t>
            </a:r>
            <a:endParaRPr sz="1200">
              <a:solidFill>
                <a:schemeClr val="dk1"/>
              </a:solidFill>
              <a:latin typeface="Calibri"/>
              <a:ea typeface="Calibri"/>
              <a:cs typeface="Calibri"/>
              <a:sym typeface="Calibri"/>
            </a:endParaRPr>
          </a:p>
          <a:p>
            <a:pPr indent="0" lvl="0" marL="0" rtl="0" algn="l">
              <a:lnSpc>
                <a:spcPct val="100000"/>
              </a:lnSpc>
              <a:spcBef>
                <a:spcPts val="0"/>
              </a:spcBef>
              <a:spcAft>
                <a:spcPts val="0"/>
              </a:spcAft>
              <a:buSzPts val="1400"/>
              <a:buNone/>
            </a:pPr>
            <a:r>
              <a:rPr i="1" lang="en-US" sz="1200">
                <a:solidFill>
                  <a:schemeClr val="dk1"/>
                </a:solidFill>
                <a:latin typeface="Calibri"/>
                <a:ea typeface="Calibri"/>
                <a:cs typeface="Calibri"/>
                <a:sym typeface="Calibri"/>
              </a:rPr>
              <a:t>• Ensure ongoing participation with expertise on frail elder mobility needs, funding streams</a:t>
            </a:r>
            <a:r>
              <a:rPr i="0" lang="en-US" sz="1200">
                <a:solidFill>
                  <a:schemeClr val="dk1"/>
                </a:solidFill>
                <a:latin typeface="Calibri"/>
                <a:ea typeface="Calibri"/>
                <a:cs typeface="Calibri"/>
                <a:sym typeface="Calibri"/>
              </a:rPr>
              <a:t> </a:t>
            </a:r>
            <a:r>
              <a:rPr i="1" lang="en-US" sz="1200">
                <a:solidFill>
                  <a:schemeClr val="dk1"/>
                </a:solidFill>
                <a:latin typeface="Calibri"/>
                <a:ea typeface="Calibri"/>
                <a:cs typeface="Calibri"/>
                <a:sym typeface="Calibri"/>
              </a:rPr>
              <a:t>and institutional/systemic barriers in the development of a consolidated entity</a:t>
            </a:r>
            <a:endParaRPr sz="1200">
              <a:solidFill>
                <a:schemeClr val="dk1"/>
              </a:solidFill>
              <a:latin typeface="Calibri"/>
              <a:ea typeface="Calibri"/>
              <a:cs typeface="Calibri"/>
              <a:sym typeface="Calibri"/>
            </a:endParaRPr>
          </a:p>
          <a:p>
            <a:pPr indent="0" lvl="0" marL="0" rtl="0" algn="l">
              <a:lnSpc>
                <a:spcPct val="100000"/>
              </a:lnSpc>
              <a:spcBef>
                <a:spcPts val="0"/>
              </a:spcBef>
              <a:spcAft>
                <a:spcPts val="0"/>
              </a:spcAft>
              <a:buSzPts val="1400"/>
              <a:buNone/>
            </a:pPr>
            <a:r>
              <a:rPr i="1" lang="en-US" sz="1200">
                <a:solidFill>
                  <a:schemeClr val="dk1"/>
                </a:solidFill>
                <a:latin typeface="Calibri"/>
                <a:ea typeface="Calibri"/>
                <a:cs typeface="Calibri"/>
                <a:sym typeface="Calibri"/>
              </a:rPr>
              <a:t>• Ensure ongoing participation with expertise on frail elder mobility needs in the</a:t>
            </a:r>
            <a:r>
              <a:rPr i="0" lang="en-US" sz="1200">
                <a:solidFill>
                  <a:schemeClr val="dk1"/>
                </a:solidFill>
                <a:latin typeface="Calibri"/>
                <a:ea typeface="Calibri"/>
                <a:cs typeface="Calibri"/>
                <a:sym typeface="Calibri"/>
              </a:rPr>
              <a:t> </a:t>
            </a:r>
            <a:r>
              <a:rPr i="1" lang="en-US" sz="1200">
                <a:solidFill>
                  <a:schemeClr val="dk1"/>
                </a:solidFill>
                <a:latin typeface="Calibri"/>
                <a:ea typeface="Calibri"/>
                <a:cs typeface="Calibri"/>
                <a:sym typeface="Calibri"/>
              </a:rPr>
              <a:t>development of partnerships for supportive infrastructure</a:t>
            </a:r>
            <a:endParaRPr sz="1200">
              <a:solidFill>
                <a:schemeClr val="dk1"/>
              </a:solidFill>
              <a:latin typeface="Calibri"/>
              <a:ea typeface="Calibri"/>
              <a:cs typeface="Calibri"/>
              <a:sym typeface="Calibri"/>
            </a:endParaRPr>
          </a:p>
          <a:p>
            <a:pPr indent="0" lvl="0" marL="0" rtl="0" algn="l">
              <a:lnSpc>
                <a:spcPct val="100000"/>
              </a:lnSpc>
              <a:spcBef>
                <a:spcPts val="0"/>
              </a:spcBef>
              <a:spcAft>
                <a:spcPts val="0"/>
              </a:spcAft>
              <a:buSzPts val="1400"/>
              <a:buNone/>
            </a:pPr>
            <a:r>
              <a:rPr i="1" lang="en-US" sz="1200">
                <a:solidFill>
                  <a:schemeClr val="dk1"/>
                </a:solidFill>
                <a:latin typeface="Calibri"/>
                <a:ea typeface="Calibri"/>
                <a:cs typeface="Calibri"/>
                <a:sym typeface="Calibri"/>
              </a:rPr>
              <a:t>• Increase options for those needing door through door assistance to and from programs</a:t>
            </a:r>
            <a:endParaRPr sz="1200">
              <a:solidFill>
                <a:schemeClr val="dk1"/>
              </a:solidFill>
              <a:latin typeface="Calibri"/>
              <a:ea typeface="Calibri"/>
              <a:cs typeface="Calibri"/>
              <a:sym typeface="Calibri"/>
            </a:endParaRPr>
          </a:p>
          <a:p>
            <a:pPr indent="0" lvl="0" marL="0" rtl="0" algn="l">
              <a:lnSpc>
                <a:spcPct val="100000"/>
              </a:lnSpc>
              <a:spcBef>
                <a:spcPts val="0"/>
              </a:spcBef>
              <a:spcAft>
                <a:spcPts val="0"/>
              </a:spcAft>
              <a:buSzPts val="1400"/>
              <a:buNone/>
            </a:pPr>
            <a:r>
              <a:rPr i="1" lang="en-US" sz="1200">
                <a:solidFill>
                  <a:schemeClr val="dk1"/>
                </a:solidFill>
                <a:latin typeface="Calibri"/>
                <a:ea typeface="Calibri"/>
                <a:cs typeface="Calibri"/>
                <a:sym typeface="Calibri"/>
              </a:rPr>
              <a:t>• Increase options for those needing door through door assistance with shopping</a:t>
            </a:r>
            <a:endParaRPr sz="1200">
              <a:solidFill>
                <a:schemeClr val="dk1"/>
              </a:solidFill>
              <a:latin typeface="Calibri"/>
              <a:ea typeface="Calibri"/>
              <a:cs typeface="Calibri"/>
              <a:sym typeface="Calibri"/>
            </a:endParaRPr>
          </a:p>
          <a:p>
            <a:pPr indent="0" lvl="0" marL="0" rtl="0" algn="l">
              <a:lnSpc>
                <a:spcPct val="100000"/>
              </a:lnSpc>
              <a:spcBef>
                <a:spcPts val="0"/>
              </a:spcBef>
              <a:spcAft>
                <a:spcPts val="0"/>
              </a:spcAft>
              <a:buSzPts val="1400"/>
              <a:buNone/>
            </a:pPr>
            <a:r>
              <a:rPr i="1" lang="en-US" sz="1200">
                <a:solidFill>
                  <a:schemeClr val="dk1"/>
                </a:solidFill>
                <a:latin typeface="Calibri"/>
                <a:ea typeface="Calibri"/>
                <a:cs typeface="Calibri"/>
                <a:sym typeface="Calibri"/>
              </a:rPr>
              <a:t>• Expand the circle of services to those living outside the ADA mandated service areas</a:t>
            </a:r>
            <a:endParaRPr sz="1200">
              <a:solidFill>
                <a:schemeClr val="dk1"/>
              </a:solidFill>
              <a:latin typeface="Calibri"/>
              <a:ea typeface="Calibri"/>
              <a:cs typeface="Calibri"/>
              <a:sym typeface="Calibri"/>
            </a:endParaRPr>
          </a:p>
          <a:p>
            <a:pPr indent="0" lvl="0" marL="0" rtl="0" algn="l">
              <a:lnSpc>
                <a:spcPct val="100000"/>
              </a:lnSpc>
              <a:spcBef>
                <a:spcPts val="0"/>
              </a:spcBef>
              <a:spcAft>
                <a:spcPts val="0"/>
              </a:spcAft>
              <a:buSzPts val="1400"/>
              <a:buNone/>
            </a:pPr>
            <a:r>
              <a:rPr i="1" lang="en-US" sz="1200">
                <a:solidFill>
                  <a:schemeClr val="dk1"/>
                </a:solidFill>
                <a:latin typeface="Calibri"/>
                <a:ea typeface="Calibri"/>
                <a:cs typeface="Calibri"/>
                <a:sym typeface="Calibri"/>
              </a:rPr>
              <a:t>• Ensure ongoing coordination among providers of services</a:t>
            </a:r>
            <a:endParaRPr sz="1200">
              <a:solidFill>
                <a:schemeClr val="dk1"/>
              </a:solidFill>
              <a:latin typeface="Calibri"/>
              <a:ea typeface="Calibri"/>
              <a:cs typeface="Calibri"/>
              <a:sym typeface="Calibri"/>
            </a:endParaRPr>
          </a:p>
          <a:p>
            <a:pPr indent="0" lvl="0" marL="0" rtl="0" algn="l">
              <a:lnSpc>
                <a:spcPct val="100000"/>
              </a:lnSpc>
              <a:spcBef>
                <a:spcPts val="0"/>
              </a:spcBef>
              <a:spcAft>
                <a:spcPts val="0"/>
              </a:spcAft>
              <a:buSzPts val="1400"/>
              <a:buNone/>
            </a:pPr>
            <a:r>
              <a:rPr i="1" lang="en-US" sz="1200">
                <a:solidFill>
                  <a:schemeClr val="dk1"/>
                </a:solidFill>
                <a:latin typeface="Calibri"/>
                <a:ea typeface="Calibri"/>
                <a:cs typeface="Calibri"/>
                <a:sym typeface="Calibri"/>
              </a:rPr>
              <a:t>• Add to the entities which will increase awareness about mobility options.</a:t>
            </a:r>
            <a:endParaRPr sz="1200">
              <a:solidFill>
                <a:schemeClr val="dk1"/>
              </a:solidFill>
              <a:latin typeface="Calibri"/>
              <a:ea typeface="Calibri"/>
              <a:cs typeface="Calibri"/>
              <a:sym typeface="Calibri"/>
            </a:endParaRPr>
          </a:p>
          <a:p>
            <a:pPr indent="0" lvl="0" marL="0" rtl="0" algn="l">
              <a:lnSpc>
                <a:spcPct val="100000"/>
              </a:lnSpc>
              <a:spcBef>
                <a:spcPts val="0"/>
              </a:spcBef>
              <a:spcAft>
                <a:spcPts val="0"/>
              </a:spcAft>
              <a:buSzPts val="1400"/>
              <a:buNone/>
            </a:pPr>
            <a:r>
              <a:t/>
            </a:r>
            <a:endParaRPr i="0" sz="1200">
              <a:solidFill>
                <a:schemeClr val="dk1"/>
              </a:solidFill>
              <a:latin typeface="Calibri"/>
              <a:ea typeface="Calibri"/>
              <a:cs typeface="Calibri"/>
              <a:sym typeface="Calibri"/>
            </a:endParaRPr>
          </a:p>
          <a:p>
            <a:pPr indent="0" lvl="0" marL="0" rtl="0" algn="l">
              <a:lnSpc>
                <a:spcPct val="100000"/>
              </a:lnSpc>
              <a:spcBef>
                <a:spcPts val="0"/>
              </a:spcBef>
              <a:spcAft>
                <a:spcPts val="0"/>
              </a:spcAft>
              <a:buSzPts val="1400"/>
              <a:buNone/>
            </a:pPr>
            <a:r>
              <a:t/>
            </a:r>
            <a:endParaRPr/>
          </a:p>
        </p:txBody>
      </p:sp>
      <p:sp>
        <p:nvSpPr>
          <p:cNvPr id="189" name="Google Shape;189;p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showMasterSp="0" type="blank">
  <p:cSld name="BLANK">
    <p:spTree>
      <p:nvGrpSpPr>
        <p:cNvPr id="18" name="Shape 18"/>
        <p:cNvGrpSpPr/>
        <p:nvPr/>
      </p:nvGrpSpPr>
      <p:grpSpPr>
        <a:xfrm>
          <a:off x="0" y="0"/>
          <a:ext cx="0" cy="0"/>
          <a:chOff x="0" y="0"/>
          <a:chExt cx="0" cy="0"/>
        </a:xfrm>
      </p:grpSpPr>
      <p:sp>
        <p:nvSpPr>
          <p:cNvPr id="19" name="Google Shape;19;p8"/>
          <p:cNvSpPr/>
          <p:nvPr/>
        </p:nvSpPr>
        <p:spPr>
          <a:xfrm>
            <a:off x="3175" y="6400800"/>
            <a:ext cx="12188825" cy="457200"/>
          </a:xfrm>
          <a:prstGeom prst="rect">
            <a:avLst/>
          </a:pr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 name="Google Shape;20;p8"/>
          <p:cNvSpPr/>
          <p:nvPr/>
        </p:nvSpPr>
        <p:spPr>
          <a:xfrm>
            <a:off x="15" y="6334316"/>
            <a:ext cx="12188825" cy="64008"/>
          </a:xfrm>
          <a:prstGeom prst="rect">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 name="Google Shape;21;p8"/>
          <p:cNvSpPr txBox="1"/>
          <p:nvPr>
            <p:ph idx="10" type="dt"/>
          </p:nvPr>
        </p:nvSpPr>
        <p:spPr>
          <a:xfrm>
            <a:off x="1097280" y="6459785"/>
            <a:ext cx="2472271"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2" name="Google Shape;22;p8"/>
          <p:cNvSpPr txBox="1"/>
          <p:nvPr>
            <p:ph idx="11" type="ftr"/>
          </p:nvPr>
        </p:nvSpPr>
        <p:spPr>
          <a:xfrm>
            <a:off x="3686185" y="6459785"/>
            <a:ext cx="4822804"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solidFill>
                  <a:srgbClr val="FFFFFF"/>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3" name="Google Shape;23;p8"/>
          <p:cNvSpPr txBox="1"/>
          <p:nvPr>
            <p:ph idx="12" type="sldNum"/>
          </p:nvPr>
        </p:nvSpPr>
        <p:spPr>
          <a:xfrm>
            <a:off x="9900458" y="6459785"/>
            <a:ext cx="1312025"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050"/>
              <a:buFont typeface="Arial"/>
              <a:buNone/>
              <a:defRPr b="0" i="0" sz="1050" u="none" cap="none" strike="noStrike">
                <a:solidFill>
                  <a:srgbClr val="FFFFFF"/>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050"/>
              <a:buFont typeface="Arial"/>
              <a:buNone/>
              <a:defRPr b="0" i="0" sz="1050" u="none" cap="none" strike="noStrike">
                <a:solidFill>
                  <a:srgbClr val="FFFFFF"/>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050"/>
              <a:buFont typeface="Arial"/>
              <a:buNone/>
              <a:defRPr b="0" i="0" sz="1050" u="none" cap="none" strike="noStrike">
                <a:solidFill>
                  <a:srgbClr val="FFFFFF"/>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050"/>
              <a:buFont typeface="Arial"/>
              <a:buNone/>
              <a:defRPr b="0" i="0" sz="1050" u="none" cap="none" strike="noStrike">
                <a:solidFill>
                  <a:srgbClr val="FFFFFF"/>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050"/>
              <a:buFont typeface="Arial"/>
              <a:buNone/>
              <a:defRPr b="0" i="0" sz="1050" u="none" cap="none" strike="noStrike">
                <a:solidFill>
                  <a:srgbClr val="FFFFFF"/>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050"/>
              <a:buFont typeface="Arial"/>
              <a:buNone/>
              <a:defRPr b="0" i="0" sz="1050" u="none" cap="none" strike="noStrike">
                <a:solidFill>
                  <a:srgbClr val="FFFFFF"/>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050"/>
              <a:buFont typeface="Arial"/>
              <a:buNone/>
              <a:defRPr b="0" i="0" sz="1050" u="none" cap="none" strike="noStrike">
                <a:solidFill>
                  <a:srgbClr val="FFFFFF"/>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050"/>
              <a:buFont typeface="Arial"/>
              <a:buNone/>
              <a:defRPr b="0" i="0" sz="1050" u="none" cap="none" strike="noStrike">
                <a:solidFill>
                  <a:srgbClr val="FFFFFF"/>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050"/>
              <a:buFont typeface="Arial"/>
              <a:buNone/>
              <a:defRPr b="0" i="0" sz="1050" u="none" cap="none" strike="noStrike">
                <a:solidFill>
                  <a:srgbClr val="FFFFFF"/>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87" name="Shape 87"/>
        <p:cNvGrpSpPr/>
        <p:nvPr/>
      </p:nvGrpSpPr>
      <p:grpSpPr>
        <a:xfrm>
          <a:off x="0" y="0"/>
          <a:ext cx="0" cy="0"/>
          <a:chOff x="0" y="0"/>
          <a:chExt cx="0" cy="0"/>
        </a:xfrm>
      </p:grpSpPr>
      <p:sp>
        <p:nvSpPr>
          <p:cNvPr id="88" name="Google Shape;88;p17"/>
          <p:cNvSpPr txBox="1"/>
          <p:nvPr>
            <p:ph type="title"/>
          </p:nvPr>
        </p:nvSpPr>
        <p:spPr>
          <a:xfrm>
            <a:off x="1097280" y="286603"/>
            <a:ext cx="10058400" cy="1450757"/>
          </a:xfrm>
          <a:prstGeom prst="rect">
            <a:avLst/>
          </a:prstGeom>
          <a:noFill/>
          <a:ln>
            <a:noFill/>
          </a:ln>
        </p:spPr>
        <p:txBody>
          <a:bodyPr anchorCtr="0" anchor="b" bIns="45700" lIns="91425" spcFirstLastPara="1" rIns="91425" wrap="square" tIns="45700">
            <a:normAutofit/>
          </a:bodyPr>
          <a:lstStyle>
            <a:lvl1pPr lvl="0" algn="l">
              <a:lnSpc>
                <a:spcPct val="85000"/>
              </a:lnSpc>
              <a:spcBef>
                <a:spcPts val="0"/>
              </a:spcBef>
              <a:spcAft>
                <a:spcPts val="0"/>
              </a:spcAft>
              <a:buClr>
                <a:srgbClr val="3F3F3F"/>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9" name="Google Shape;89;p17"/>
          <p:cNvSpPr txBox="1"/>
          <p:nvPr>
            <p:ph idx="1" type="body"/>
          </p:nvPr>
        </p:nvSpPr>
        <p:spPr>
          <a:xfrm rot="5400000">
            <a:off x="4114800" y="-1171786"/>
            <a:ext cx="4023360" cy="10058400"/>
          </a:xfrm>
          <a:prstGeom prst="rect">
            <a:avLst/>
          </a:prstGeom>
          <a:noFill/>
          <a:ln>
            <a:noFill/>
          </a:ln>
        </p:spPr>
        <p:txBody>
          <a:bodyPr anchorCtr="0" anchor="t" bIns="0" lIns="45700" spcFirstLastPara="1" rIns="45700" wrap="square" tIns="0">
            <a:normAutofit/>
          </a:bodyPr>
          <a:lstStyle>
            <a:lvl1pPr indent="-342900" lvl="0" marL="457200" algn="l">
              <a:lnSpc>
                <a:spcPct val="90000"/>
              </a:lnSpc>
              <a:spcBef>
                <a:spcPts val="1200"/>
              </a:spcBef>
              <a:spcAft>
                <a:spcPts val="0"/>
              </a:spcAft>
              <a:buSzPts val="1800"/>
              <a:buChar char=" "/>
              <a:defRPr/>
            </a:lvl1pPr>
            <a:lvl2pPr indent="-342900" lvl="1" marL="914400" algn="l">
              <a:lnSpc>
                <a:spcPct val="90000"/>
              </a:lnSpc>
              <a:spcBef>
                <a:spcPts val="200"/>
              </a:spcBef>
              <a:spcAft>
                <a:spcPts val="0"/>
              </a:spcAft>
              <a:buSzPts val="1800"/>
              <a:buChar char="◦"/>
              <a:defRPr/>
            </a:lvl2pPr>
            <a:lvl3pPr indent="-342900" lvl="2" marL="1371600" algn="l">
              <a:lnSpc>
                <a:spcPct val="90000"/>
              </a:lnSpc>
              <a:spcBef>
                <a:spcPts val="400"/>
              </a:spcBef>
              <a:spcAft>
                <a:spcPts val="0"/>
              </a:spcAft>
              <a:buSzPts val="1800"/>
              <a:buChar char="◦"/>
              <a:defRPr/>
            </a:lvl3pPr>
            <a:lvl4pPr indent="-342900" lvl="3" marL="1828800" algn="l">
              <a:lnSpc>
                <a:spcPct val="90000"/>
              </a:lnSpc>
              <a:spcBef>
                <a:spcPts val="400"/>
              </a:spcBef>
              <a:spcAft>
                <a:spcPts val="0"/>
              </a:spcAft>
              <a:buSzPts val="1800"/>
              <a:buChar char="◦"/>
              <a:defRPr/>
            </a:lvl4pPr>
            <a:lvl5pPr indent="-342900" lvl="4" marL="2286000" algn="l">
              <a:lnSpc>
                <a:spcPct val="90000"/>
              </a:lnSpc>
              <a:spcBef>
                <a:spcPts val="400"/>
              </a:spcBef>
              <a:spcAft>
                <a:spcPts val="0"/>
              </a:spcAft>
              <a:buSzPts val="1800"/>
              <a:buChar char="◦"/>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90" name="Google Shape;90;p17"/>
          <p:cNvSpPr txBox="1"/>
          <p:nvPr>
            <p:ph idx="10" type="dt"/>
          </p:nvPr>
        </p:nvSpPr>
        <p:spPr>
          <a:xfrm>
            <a:off x="1097280" y="6459785"/>
            <a:ext cx="2472271"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1" name="Google Shape;91;p17"/>
          <p:cNvSpPr txBox="1"/>
          <p:nvPr>
            <p:ph idx="11" type="ftr"/>
          </p:nvPr>
        </p:nvSpPr>
        <p:spPr>
          <a:xfrm>
            <a:off x="3686185" y="6459785"/>
            <a:ext cx="4822804"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2" name="Google Shape;92;p17"/>
          <p:cNvSpPr txBox="1"/>
          <p:nvPr>
            <p:ph idx="12" type="sldNum"/>
          </p:nvPr>
        </p:nvSpPr>
        <p:spPr>
          <a:xfrm>
            <a:off x="9900458" y="6459785"/>
            <a:ext cx="1312025"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050"/>
              <a:buFont typeface="Arial"/>
              <a:buNone/>
              <a:defRPr b="0" i="0" sz="1050" u="none" cap="none" strike="noStrike">
                <a:solidFill>
                  <a:srgbClr val="FFFFFF"/>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050"/>
              <a:buFont typeface="Arial"/>
              <a:buNone/>
              <a:defRPr b="0" i="0" sz="1050" u="none" cap="none" strike="noStrike">
                <a:solidFill>
                  <a:srgbClr val="FFFFFF"/>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050"/>
              <a:buFont typeface="Arial"/>
              <a:buNone/>
              <a:defRPr b="0" i="0" sz="1050" u="none" cap="none" strike="noStrike">
                <a:solidFill>
                  <a:srgbClr val="FFFFFF"/>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050"/>
              <a:buFont typeface="Arial"/>
              <a:buNone/>
              <a:defRPr b="0" i="0" sz="1050" u="none" cap="none" strike="noStrike">
                <a:solidFill>
                  <a:srgbClr val="FFFFFF"/>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050"/>
              <a:buFont typeface="Arial"/>
              <a:buNone/>
              <a:defRPr b="0" i="0" sz="1050" u="none" cap="none" strike="noStrike">
                <a:solidFill>
                  <a:srgbClr val="FFFFFF"/>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050"/>
              <a:buFont typeface="Arial"/>
              <a:buNone/>
              <a:defRPr b="0" i="0" sz="1050" u="none" cap="none" strike="noStrike">
                <a:solidFill>
                  <a:srgbClr val="FFFFFF"/>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050"/>
              <a:buFont typeface="Arial"/>
              <a:buNone/>
              <a:defRPr b="0" i="0" sz="1050" u="none" cap="none" strike="noStrike">
                <a:solidFill>
                  <a:srgbClr val="FFFFFF"/>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050"/>
              <a:buFont typeface="Arial"/>
              <a:buNone/>
              <a:defRPr b="0" i="0" sz="1050" u="none" cap="none" strike="noStrike">
                <a:solidFill>
                  <a:srgbClr val="FFFFFF"/>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050"/>
              <a:buFont typeface="Arial"/>
              <a:buNone/>
              <a:defRPr b="0" i="0" sz="1050" u="none" cap="none" strike="noStrike">
                <a:solidFill>
                  <a:srgbClr val="FFFFFF"/>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showMasterSp="0" type="vertTitleAndTx">
  <p:cSld name="VERTICAL_TITLE_AND_VERTICAL_TEXT">
    <p:spTree>
      <p:nvGrpSpPr>
        <p:cNvPr id="93" name="Shape 93"/>
        <p:cNvGrpSpPr/>
        <p:nvPr/>
      </p:nvGrpSpPr>
      <p:grpSpPr>
        <a:xfrm>
          <a:off x="0" y="0"/>
          <a:ext cx="0" cy="0"/>
          <a:chOff x="0" y="0"/>
          <a:chExt cx="0" cy="0"/>
        </a:xfrm>
      </p:grpSpPr>
      <p:sp>
        <p:nvSpPr>
          <p:cNvPr id="94" name="Google Shape;94;p18"/>
          <p:cNvSpPr/>
          <p:nvPr/>
        </p:nvSpPr>
        <p:spPr>
          <a:xfrm>
            <a:off x="3175" y="6400800"/>
            <a:ext cx="12188825" cy="457200"/>
          </a:xfrm>
          <a:prstGeom prst="rect">
            <a:avLst/>
          </a:pr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5" name="Google Shape;95;p18"/>
          <p:cNvSpPr/>
          <p:nvPr/>
        </p:nvSpPr>
        <p:spPr>
          <a:xfrm>
            <a:off x="15" y="6334316"/>
            <a:ext cx="12188825" cy="64008"/>
          </a:xfrm>
          <a:prstGeom prst="rect">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6" name="Google Shape;96;p18"/>
          <p:cNvSpPr txBox="1"/>
          <p:nvPr>
            <p:ph type="title"/>
          </p:nvPr>
        </p:nvSpPr>
        <p:spPr>
          <a:xfrm rot="5400000">
            <a:off x="7160640" y="1979039"/>
            <a:ext cx="5757421" cy="2628900"/>
          </a:xfrm>
          <a:prstGeom prst="rect">
            <a:avLst/>
          </a:prstGeom>
          <a:noFill/>
          <a:ln>
            <a:noFill/>
          </a:ln>
        </p:spPr>
        <p:txBody>
          <a:bodyPr anchorCtr="0" anchor="b" bIns="45700" lIns="91425" spcFirstLastPara="1" rIns="91425" wrap="square" tIns="45700">
            <a:normAutofit/>
          </a:bodyPr>
          <a:lstStyle>
            <a:lvl1pPr lvl="0" algn="l">
              <a:lnSpc>
                <a:spcPct val="85000"/>
              </a:lnSpc>
              <a:spcBef>
                <a:spcPts val="0"/>
              </a:spcBef>
              <a:spcAft>
                <a:spcPts val="0"/>
              </a:spcAft>
              <a:buClr>
                <a:srgbClr val="3F3F3F"/>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7" name="Google Shape;97;p18"/>
          <p:cNvSpPr txBox="1"/>
          <p:nvPr>
            <p:ph idx="1" type="body"/>
          </p:nvPr>
        </p:nvSpPr>
        <p:spPr>
          <a:xfrm rot="5400000">
            <a:off x="1826639" y="-573661"/>
            <a:ext cx="5757422" cy="7734300"/>
          </a:xfrm>
          <a:prstGeom prst="rect">
            <a:avLst/>
          </a:prstGeom>
          <a:noFill/>
          <a:ln>
            <a:noFill/>
          </a:ln>
        </p:spPr>
        <p:txBody>
          <a:bodyPr anchorCtr="0" anchor="t" bIns="0" lIns="45700" spcFirstLastPara="1" rIns="45700" wrap="square" tIns="0">
            <a:normAutofit/>
          </a:bodyPr>
          <a:lstStyle>
            <a:lvl1pPr indent="-342900" lvl="0" marL="457200" algn="l">
              <a:lnSpc>
                <a:spcPct val="90000"/>
              </a:lnSpc>
              <a:spcBef>
                <a:spcPts val="1200"/>
              </a:spcBef>
              <a:spcAft>
                <a:spcPts val="0"/>
              </a:spcAft>
              <a:buSzPts val="1800"/>
              <a:buChar char=" "/>
              <a:defRPr/>
            </a:lvl1pPr>
            <a:lvl2pPr indent="-342900" lvl="1" marL="914400" algn="l">
              <a:lnSpc>
                <a:spcPct val="90000"/>
              </a:lnSpc>
              <a:spcBef>
                <a:spcPts val="200"/>
              </a:spcBef>
              <a:spcAft>
                <a:spcPts val="0"/>
              </a:spcAft>
              <a:buSzPts val="1800"/>
              <a:buChar char="◦"/>
              <a:defRPr/>
            </a:lvl2pPr>
            <a:lvl3pPr indent="-342900" lvl="2" marL="1371600" algn="l">
              <a:lnSpc>
                <a:spcPct val="90000"/>
              </a:lnSpc>
              <a:spcBef>
                <a:spcPts val="400"/>
              </a:spcBef>
              <a:spcAft>
                <a:spcPts val="0"/>
              </a:spcAft>
              <a:buSzPts val="1800"/>
              <a:buChar char="◦"/>
              <a:defRPr/>
            </a:lvl3pPr>
            <a:lvl4pPr indent="-342900" lvl="3" marL="1828800" algn="l">
              <a:lnSpc>
                <a:spcPct val="90000"/>
              </a:lnSpc>
              <a:spcBef>
                <a:spcPts val="400"/>
              </a:spcBef>
              <a:spcAft>
                <a:spcPts val="0"/>
              </a:spcAft>
              <a:buSzPts val="1800"/>
              <a:buChar char="◦"/>
              <a:defRPr/>
            </a:lvl4pPr>
            <a:lvl5pPr indent="-342900" lvl="4" marL="2286000" algn="l">
              <a:lnSpc>
                <a:spcPct val="90000"/>
              </a:lnSpc>
              <a:spcBef>
                <a:spcPts val="400"/>
              </a:spcBef>
              <a:spcAft>
                <a:spcPts val="0"/>
              </a:spcAft>
              <a:buSzPts val="1800"/>
              <a:buChar char="◦"/>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98" name="Google Shape;98;p18"/>
          <p:cNvSpPr txBox="1"/>
          <p:nvPr>
            <p:ph idx="10" type="dt"/>
          </p:nvPr>
        </p:nvSpPr>
        <p:spPr>
          <a:xfrm>
            <a:off x="1097280" y="6459785"/>
            <a:ext cx="2472271"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9" name="Google Shape;99;p18"/>
          <p:cNvSpPr txBox="1"/>
          <p:nvPr>
            <p:ph idx="11" type="ftr"/>
          </p:nvPr>
        </p:nvSpPr>
        <p:spPr>
          <a:xfrm>
            <a:off x="3686185" y="6459785"/>
            <a:ext cx="4822804"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0" name="Google Shape;100;p18"/>
          <p:cNvSpPr txBox="1"/>
          <p:nvPr>
            <p:ph idx="12" type="sldNum"/>
          </p:nvPr>
        </p:nvSpPr>
        <p:spPr>
          <a:xfrm>
            <a:off x="9900458" y="6459785"/>
            <a:ext cx="1312025"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050"/>
              <a:buFont typeface="Arial"/>
              <a:buNone/>
              <a:defRPr b="0" i="0" sz="1050" u="none" cap="none" strike="noStrike">
                <a:solidFill>
                  <a:srgbClr val="FFFFFF"/>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050"/>
              <a:buFont typeface="Arial"/>
              <a:buNone/>
              <a:defRPr b="0" i="0" sz="1050" u="none" cap="none" strike="noStrike">
                <a:solidFill>
                  <a:srgbClr val="FFFFFF"/>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050"/>
              <a:buFont typeface="Arial"/>
              <a:buNone/>
              <a:defRPr b="0" i="0" sz="1050" u="none" cap="none" strike="noStrike">
                <a:solidFill>
                  <a:srgbClr val="FFFFFF"/>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050"/>
              <a:buFont typeface="Arial"/>
              <a:buNone/>
              <a:defRPr b="0" i="0" sz="1050" u="none" cap="none" strike="noStrike">
                <a:solidFill>
                  <a:srgbClr val="FFFFFF"/>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050"/>
              <a:buFont typeface="Arial"/>
              <a:buNone/>
              <a:defRPr b="0" i="0" sz="1050" u="none" cap="none" strike="noStrike">
                <a:solidFill>
                  <a:srgbClr val="FFFFFF"/>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050"/>
              <a:buFont typeface="Arial"/>
              <a:buNone/>
              <a:defRPr b="0" i="0" sz="1050" u="none" cap="none" strike="noStrike">
                <a:solidFill>
                  <a:srgbClr val="FFFFFF"/>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050"/>
              <a:buFont typeface="Arial"/>
              <a:buNone/>
              <a:defRPr b="0" i="0" sz="1050" u="none" cap="none" strike="noStrike">
                <a:solidFill>
                  <a:srgbClr val="FFFFFF"/>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050"/>
              <a:buFont typeface="Arial"/>
              <a:buNone/>
              <a:defRPr b="0" i="0" sz="1050" u="none" cap="none" strike="noStrike">
                <a:solidFill>
                  <a:srgbClr val="FFFFFF"/>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050"/>
              <a:buFont typeface="Arial"/>
              <a:buNone/>
              <a:defRPr b="0" i="0" sz="1050" u="none" cap="none" strike="noStrike">
                <a:solidFill>
                  <a:srgbClr val="FFFFFF"/>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showMasterSp="0" type="title">
  <p:cSld name="TITLE">
    <p:spTree>
      <p:nvGrpSpPr>
        <p:cNvPr id="24" name="Shape 24"/>
        <p:cNvGrpSpPr/>
        <p:nvPr/>
      </p:nvGrpSpPr>
      <p:grpSpPr>
        <a:xfrm>
          <a:off x="0" y="0"/>
          <a:ext cx="0" cy="0"/>
          <a:chOff x="0" y="0"/>
          <a:chExt cx="0" cy="0"/>
        </a:xfrm>
      </p:grpSpPr>
      <p:sp>
        <p:nvSpPr>
          <p:cNvPr id="25" name="Google Shape;25;p9"/>
          <p:cNvSpPr/>
          <p:nvPr/>
        </p:nvSpPr>
        <p:spPr>
          <a:xfrm>
            <a:off x="3175" y="6400800"/>
            <a:ext cx="12188825" cy="457200"/>
          </a:xfrm>
          <a:prstGeom prst="rect">
            <a:avLst/>
          </a:pr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 name="Google Shape;26;p9"/>
          <p:cNvSpPr/>
          <p:nvPr/>
        </p:nvSpPr>
        <p:spPr>
          <a:xfrm>
            <a:off x="15" y="6334316"/>
            <a:ext cx="12188825" cy="64008"/>
          </a:xfrm>
          <a:prstGeom prst="rect">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 name="Google Shape;27;p9"/>
          <p:cNvSpPr txBox="1"/>
          <p:nvPr>
            <p:ph type="ctrTitle"/>
          </p:nvPr>
        </p:nvSpPr>
        <p:spPr>
          <a:xfrm>
            <a:off x="1097280" y="758952"/>
            <a:ext cx="10058400" cy="3566160"/>
          </a:xfrm>
          <a:prstGeom prst="rect">
            <a:avLst/>
          </a:prstGeom>
          <a:noFill/>
          <a:ln>
            <a:noFill/>
          </a:ln>
        </p:spPr>
        <p:txBody>
          <a:bodyPr anchorCtr="0" anchor="b" bIns="45700" lIns="91425" spcFirstLastPara="1" rIns="91425" wrap="square" tIns="45700">
            <a:normAutofit/>
          </a:bodyPr>
          <a:lstStyle>
            <a:lvl1pPr lvl="0" algn="l">
              <a:lnSpc>
                <a:spcPct val="85000"/>
              </a:lnSpc>
              <a:spcBef>
                <a:spcPts val="0"/>
              </a:spcBef>
              <a:spcAft>
                <a:spcPts val="0"/>
              </a:spcAft>
              <a:buClr>
                <a:srgbClr val="262626"/>
              </a:buClr>
              <a:buSzPts val="8000"/>
              <a:buFont typeface="Calibri"/>
              <a:buNone/>
              <a:defRPr sz="8000">
                <a:solidFill>
                  <a:srgbClr val="262626"/>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8" name="Google Shape;28;p9"/>
          <p:cNvSpPr txBox="1"/>
          <p:nvPr>
            <p:ph idx="1" type="subTitle"/>
          </p:nvPr>
        </p:nvSpPr>
        <p:spPr>
          <a:xfrm>
            <a:off x="1100051" y="4455620"/>
            <a:ext cx="10058400" cy="1143000"/>
          </a:xfrm>
          <a:prstGeom prst="rect">
            <a:avLst/>
          </a:prstGeom>
          <a:noFill/>
          <a:ln>
            <a:noFill/>
          </a:ln>
        </p:spPr>
        <p:txBody>
          <a:bodyPr anchorCtr="0" anchor="t" bIns="45700" lIns="91425" spcFirstLastPara="1" rIns="91425" wrap="square" tIns="45700">
            <a:normAutofit/>
          </a:bodyPr>
          <a:lstStyle>
            <a:lvl1pPr lvl="0" algn="l">
              <a:lnSpc>
                <a:spcPct val="90000"/>
              </a:lnSpc>
              <a:spcBef>
                <a:spcPts val="1200"/>
              </a:spcBef>
              <a:spcAft>
                <a:spcPts val="0"/>
              </a:spcAft>
              <a:buSzPts val="2400"/>
              <a:buNone/>
              <a:defRPr sz="2400" cap="none">
                <a:solidFill>
                  <a:schemeClr val="dk2"/>
                </a:solidFill>
                <a:latin typeface="Calibri"/>
                <a:ea typeface="Calibri"/>
                <a:cs typeface="Calibri"/>
                <a:sym typeface="Calibri"/>
              </a:defRPr>
            </a:lvl1pPr>
            <a:lvl2pPr lvl="1" algn="ctr">
              <a:lnSpc>
                <a:spcPct val="90000"/>
              </a:lnSpc>
              <a:spcBef>
                <a:spcPts val="200"/>
              </a:spcBef>
              <a:spcAft>
                <a:spcPts val="0"/>
              </a:spcAft>
              <a:buSzPts val="2400"/>
              <a:buNone/>
              <a:defRPr sz="2400"/>
            </a:lvl2pPr>
            <a:lvl3pPr lvl="2" algn="ctr">
              <a:lnSpc>
                <a:spcPct val="90000"/>
              </a:lnSpc>
              <a:spcBef>
                <a:spcPts val="400"/>
              </a:spcBef>
              <a:spcAft>
                <a:spcPts val="0"/>
              </a:spcAft>
              <a:buSzPts val="2400"/>
              <a:buNone/>
              <a:defRPr sz="2400"/>
            </a:lvl3pPr>
            <a:lvl4pPr lvl="3" algn="ctr">
              <a:lnSpc>
                <a:spcPct val="90000"/>
              </a:lnSpc>
              <a:spcBef>
                <a:spcPts val="400"/>
              </a:spcBef>
              <a:spcAft>
                <a:spcPts val="0"/>
              </a:spcAft>
              <a:buSzPts val="2000"/>
              <a:buNone/>
              <a:defRPr sz="2000"/>
            </a:lvl4pPr>
            <a:lvl5pPr lvl="4" algn="ctr">
              <a:lnSpc>
                <a:spcPct val="90000"/>
              </a:lnSpc>
              <a:spcBef>
                <a:spcPts val="400"/>
              </a:spcBef>
              <a:spcAft>
                <a:spcPts val="0"/>
              </a:spcAft>
              <a:buSzPts val="2000"/>
              <a:buNone/>
              <a:defRPr sz="2000"/>
            </a:lvl5pPr>
            <a:lvl6pPr lvl="5" algn="ctr">
              <a:lnSpc>
                <a:spcPct val="90000"/>
              </a:lnSpc>
              <a:spcBef>
                <a:spcPts val="400"/>
              </a:spcBef>
              <a:spcAft>
                <a:spcPts val="0"/>
              </a:spcAft>
              <a:buSzPts val="2000"/>
              <a:buNone/>
              <a:defRPr sz="2000"/>
            </a:lvl6pPr>
            <a:lvl7pPr lvl="6" algn="ctr">
              <a:lnSpc>
                <a:spcPct val="90000"/>
              </a:lnSpc>
              <a:spcBef>
                <a:spcPts val="400"/>
              </a:spcBef>
              <a:spcAft>
                <a:spcPts val="0"/>
              </a:spcAft>
              <a:buSzPts val="2000"/>
              <a:buNone/>
              <a:defRPr sz="2000"/>
            </a:lvl7pPr>
            <a:lvl8pPr lvl="7" algn="ctr">
              <a:lnSpc>
                <a:spcPct val="90000"/>
              </a:lnSpc>
              <a:spcBef>
                <a:spcPts val="400"/>
              </a:spcBef>
              <a:spcAft>
                <a:spcPts val="0"/>
              </a:spcAft>
              <a:buSzPts val="2000"/>
              <a:buNone/>
              <a:defRPr sz="2000"/>
            </a:lvl8pPr>
            <a:lvl9pPr lvl="8" algn="ctr">
              <a:lnSpc>
                <a:spcPct val="90000"/>
              </a:lnSpc>
              <a:spcBef>
                <a:spcPts val="400"/>
              </a:spcBef>
              <a:spcAft>
                <a:spcPts val="400"/>
              </a:spcAft>
              <a:buSzPts val="2000"/>
              <a:buNone/>
              <a:defRPr sz="2000"/>
            </a:lvl9pPr>
          </a:lstStyle>
          <a:p/>
        </p:txBody>
      </p:sp>
      <p:sp>
        <p:nvSpPr>
          <p:cNvPr id="29" name="Google Shape;29;p9"/>
          <p:cNvSpPr txBox="1"/>
          <p:nvPr>
            <p:ph idx="10" type="dt"/>
          </p:nvPr>
        </p:nvSpPr>
        <p:spPr>
          <a:xfrm>
            <a:off x="1097280" y="6459785"/>
            <a:ext cx="2472271"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0" name="Google Shape;30;p9"/>
          <p:cNvSpPr txBox="1"/>
          <p:nvPr>
            <p:ph idx="11" type="ftr"/>
          </p:nvPr>
        </p:nvSpPr>
        <p:spPr>
          <a:xfrm>
            <a:off x="3686185" y="6459785"/>
            <a:ext cx="4822804"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1" name="Google Shape;31;p9"/>
          <p:cNvSpPr txBox="1"/>
          <p:nvPr>
            <p:ph idx="12" type="sldNum"/>
          </p:nvPr>
        </p:nvSpPr>
        <p:spPr>
          <a:xfrm>
            <a:off x="9900458" y="6459785"/>
            <a:ext cx="1312025"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050"/>
              <a:buFont typeface="Arial"/>
              <a:buNone/>
              <a:defRPr b="0" i="0" sz="1050" u="none" cap="none" strike="noStrike">
                <a:solidFill>
                  <a:srgbClr val="FFFFFF"/>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050"/>
              <a:buFont typeface="Arial"/>
              <a:buNone/>
              <a:defRPr b="0" i="0" sz="1050" u="none" cap="none" strike="noStrike">
                <a:solidFill>
                  <a:srgbClr val="FFFFFF"/>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050"/>
              <a:buFont typeface="Arial"/>
              <a:buNone/>
              <a:defRPr b="0" i="0" sz="1050" u="none" cap="none" strike="noStrike">
                <a:solidFill>
                  <a:srgbClr val="FFFFFF"/>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050"/>
              <a:buFont typeface="Arial"/>
              <a:buNone/>
              <a:defRPr b="0" i="0" sz="1050" u="none" cap="none" strike="noStrike">
                <a:solidFill>
                  <a:srgbClr val="FFFFFF"/>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050"/>
              <a:buFont typeface="Arial"/>
              <a:buNone/>
              <a:defRPr b="0" i="0" sz="1050" u="none" cap="none" strike="noStrike">
                <a:solidFill>
                  <a:srgbClr val="FFFFFF"/>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050"/>
              <a:buFont typeface="Arial"/>
              <a:buNone/>
              <a:defRPr b="0" i="0" sz="1050" u="none" cap="none" strike="noStrike">
                <a:solidFill>
                  <a:srgbClr val="FFFFFF"/>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050"/>
              <a:buFont typeface="Arial"/>
              <a:buNone/>
              <a:defRPr b="0" i="0" sz="1050" u="none" cap="none" strike="noStrike">
                <a:solidFill>
                  <a:srgbClr val="FFFFFF"/>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050"/>
              <a:buFont typeface="Arial"/>
              <a:buNone/>
              <a:defRPr b="0" i="0" sz="1050" u="none" cap="none" strike="noStrike">
                <a:solidFill>
                  <a:srgbClr val="FFFFFF"/>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050"/>
              <a:buFont typeface="Arial"/>
              <a:buNone/>
              <a:defRPr b="0" i="0" sz="1050" u="none" cap="none" strike="noStrike">
                <a:solidFill>
                  <a:srgbClr val="FFFFFF"/>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cxnSp>
        <p:nvCxnSpPr>
          <p:cNvPr id="32" name="Google Shape;32;p9"/>
          <p:cNvCxnSpPr/>
          <p:nvPr/>
        </p:nvCxnSpPr>
        <p:spPr>
          <a:xfrm>
            <a:off x="1207658" y="4343400"/>
            <a:ext cx="9875520" cy="0"/>
          </a:xfrm>
          <a:prstGeom prst="straightConnector1">
            <a:avLst/>
          </a:prstGeom>
          <a:noFill/>
          <a:ln cap="flat" cmpd="sng" w="9525">
            <a:solidFill>
              <a:srgbClr val="7F7F7F"/>
            </a:solidFill>
            <a:prstDash val="solid"/>
            <a:round/>
            <a:headEnd len="sm" w="sm" type="none"/>
            <a:tailEnd len="sm" w="sm" type="none"/>
          </a:ln>
        </p:spPr>
      </p:cxn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33" name="Shape 33"/>
        <p:cNvGrpSpPr/>
        <p:nvPr/>
      </p:nvGrpSpPr>
      <p:grpSpPr>
        <a:xfrm>
          <a:off x="0" y="0"/>
          <a:ext cx="0" cy="0"/>
          <a:chOff x="0" y="0"/>
          <a:chExt cx="0" cy="0"/>
        </a:xfrm>
      </p:grpSpPr>
      <p:sp>
        <p:nvSpPr>
          <p:cNvPr id="34" name="Google Shape;34;p10"/>
          <p:cNvSpPr txBox="1"/>
          <p:nvPr>
            <p:ph type="title"/>
          </p:nvPr>
        </p:nvSpPr>
        <p:spPr>
          <a:xfrm>
            <a:off x="1097280" y="286603"/>
            <a:ext cx="10058400" cy="1450757"/>
          </a:xfrm>
          <a:prstGeom prst="rect">
            <a:avLst/>
          </a:prstGeom>
          <a:noFill/>
          <a:ln>
            <a:noFill/>
          </a:ln>
        </p:spPr>
        <p:txBody>
          <a:bodyPr anchorCtr="0" anchor="b" bIns="45700" lIns="91425" spcFirstLastPara="1" rIns="91425" wrap="square" tIns="45700">
            <a:normAutofit/>
          </a:bodyPr>
          <a:lstStyle>
            <a:lvl1pPr lvl="0" algn="l">
              <a:lnSpc>
                <a:spcPct val="85000"/>
              </a:lnSpc>
              <a:spcBef>
                <a:spcPts val="0"/>
              </a:spcBef>
              <a:spcAft>
                <a:spcPts val="0"/>
              </a:spcAft>
              <a:buClr>
                <a:srgbClr val="3F3F3F"/>
              </a:buClr>
              <a:buSzPts val="48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5" name="Google Shape;35;p10"/>
          <p:cNvSpPr txBox="1"/>
          <p:nvPr>
            <p:ph idx="1" type="body"/>
          </p:nvPr>
        </p:nvSpPr>
        <p:spPr>
          <a:xfrm>
            <a:off x="1097280" y="1845734"/>
            <a:ext cx="10058400" cy="4023360"/>
          </a:xfrm>
          <a:prstGeom prst="rect">
            <a:avLst/>
          </a:prstGeom>
          <a:noFill/>
          <a:ln>
            <a:noFill/>
          </a:ln>
        </p:spPr>
        <p:txBody>
          <a:bodyPr anchorCtr="0" anchor="t" bIns="45700" lIns="0" spcFirstLastPara="1" rIns="0" wrap="square" tIns="45700">
            <a:normAutofit/>
          </a:bodyPr>
          <a:lstStyle>
            <a:lvl1pPr indent="-342900" lvl="0" marL="457200" algn="l">
              <a:lnSpc>
                <a:spcPct val="90000"/>
              </a:lnSpc>
              <a:spcBef>
                <a:spcPts val="1200"/>
              </a:spcBef>
              <a:spcAft>
                <a:spcPts val="0"/>
              </a:spcAft>
              <a:buSzPts val="1800"/>
              <a:buChar char=" "/>
              <a:defRPr/>
            </a:lvl1pPr>
            <a:lvl2pPr indent="-342900" lvl="1" marL="914400" algn="l">
              <a:lnSpc>
                <a:spcPct val="90000"/>
              </a:lnSpc>
              <a:spcBef>
                <a:spcPts val="200"/>
              </a:spcBef>
              <a:spcAft>
                <a:spcPts val="0"/>
              </a:spcAft>
              <a:buSzPts val="1800"/>
              <a:buChar char="◦"/>
              <a:defRPr/>
            </a:lvl2pPr>
            <a:lvl3pPr indent="-342900" lvl="2" marL="1371600" algn="l">
              <a:lnSpc>
                <a:spcPct val="90000"/>
              </a:lnSpc>
              <a:spcBef>
                <a:spcPts val="400"/>
              </a:spcBef>
              <a:spcAft>
                <a:spcPts val="0"/>
              </a:spcAft>
              <a:buSzPts val="1800"/>
              <a:buChar char="◦"/>
              <a:defRPr/>
            </a:lvl3pPr>
            <a:lvl4pPr indent="-342900" lvl="3" marL="1828800" algn="l">
              <a:lnSpc>
                <a:spcPct val="90000"/>
              </a:lnSpc>
              <a:spcBef>
                <a:spcPts val="400"/>
              </a:spcBef>
              <a:spcAft>
                <a:spcPts val="0"/>
              </a:spcAft>
              <a:buSzPts val="1800"/>
              <a:buChar char="◦"/>
              <a:defRPr/>
            </a:lvl4pPr>
            <a:lvl5pPr indent="-342900" lvl="4" marL="2286000" algn="l">
              <a:lnSpc>
                <a:spcPct val="90000"/>
              </a:lnSpc>
              <a:spcBef>
                <a:spcPts val="400"/>
              </a:spcBef>
              <a:spcAft>
                <a:spcPts val="0"/>
              </a:spcAft>
              <a:buSzPts val="1800"/>
              <a:buChar char="◦"/>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36" name="Google Shape;36;p10"/>
          <p:cNvSpPr txBox="1"/>
          <p:nvPr>
            <p:ph idx="10" type="dt"/>
          </p:nvPr>
        </p:nvSpPr>
        <p:spPr>
          <a:xfrm>
            <a:off x="1097280" y="6459785"/>
            <a:ext cx="2472271"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7" name="Google Shape;37;p10"/>
          <p:cNvSpPr txBox="1"/>
          <p:nvPr>
            <p:ph idx="11" type="ftr"/>
          </p:nvPr>
        </p:nvSpPr>
        <p:spPr>
          <a:xfrm>
            <a:off x="3686185" y="6459785"/>
            <a:ext cx="4822804"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8" name="Google Shape;38;p10"/>
          <p:cNvSpPr txBox="1"/>
          <p:nvPr>
            <p:ph idx="12" type="sldNum"/>
          </p:nvPr>
        </p:nvSpPr>
        <p:spPr>
          <a:xfrm>
            <a:off x="9900458" y="6459785"/>
            <a:ext cx="1312025"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050"/>
              <a:buFont typeface="Arial"/>
              <a:buNone/>
              <a:defRPr b="0" i="0" sz="1050" u="none" cap="none" strike="noStrike">
                <a:solidFill>
                  <a:srgbClr val="FFFFFF"/>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050"/>
              <a:buFont typeface="Arial"/>
              <a:buNone/>
              <a:defRPr b="0" i="0" sz="1050" u="none" cap="none" strike="noStrike">
                <a:solidFill>
                  <a:srgbClr val="FFFFFF"/>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050"/>
              <a:buFont typeface="Arial"/>
              <a:buNone/>
              <a:defRPr b="0" i="0" sz="1050" u="none" cap="none" strike="noStrike">
                <a:solidFill>
                  <a:srgbClr val="FFFFFF"/>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050"/>
              <a:buFont typeface="Arial"/>
              <a:buNone/>
              <a:defRPr b="0" i="0" sz="1050" u="none" cap="none" strike="noStrike">
                <a:solidFill>
                  <a:srgbClr val="FFFFFF"/>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050"/>
              <a:buFont typeface="Arial"/>
              <a:buNone/>
              <a:defRPr b="0" i="0" sz="1050" u="none" cap="none" strike="noStrike">
                <a:solidFill>
                  <a:srgbClr val="FFFFFF"/>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050"/>
              <a:buFont typeface="Arial"/>
              <a:buNone/>
              <a:defRPr b="0" i="0" sz="1050" u="none" cap="none" strike="noStrike">
                <a:solidFill>
                  <a:srgbClr val="FFFFFF"/>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050"/>
              <a:buFont typeface="Arial"/>
              <a:buNone/>
              <a:defRPr b="0" i="0" sz="1050" u="none" cap="none" strike="noStrike">
                <a:solidFill>
                  <a:srgbClr val="FFFFFF"/>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050"/>
              <a:buFont typeface="Arial"/>
              <a:buNone/>
              <a:defRPr b="0" i="0" sz="1050" u="none" cap="none" strike="noStrike">
                <a:solidFill>
                  <a:srgbClr val="FFFFFF"/>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050"/>
              <a:buFont typeface="Arial"/>
              <a:buNone/>
              <a:defRPr b="0" i="0" sz="1050" u="none" cap="none" strike="noStrike">
                <a:solidFill>
                  <a:srgbClr val="FFFFFF"/>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showMasterSp="0" type="secHead">
  <p:cSld name="SECTION_HEADER">
    <p:bg>
      <p:bgPr>
        <a:solidFill>
          <a:schemeClr val="lt1"/>
        </a:solidFill>
      </p:bgPr>
    </p:bg>
    <p:spTree>
      <p:nvGrpSpPr>
        <p:cNvPr id="39" name="Shape 39"/>
        <p:cNvGrpSpPr/>
        <p:nvPr/>
      </p:nvGrpSpPr>
      <p:grpSpPr>
        <a:xfrm>
          <a:off x="0" y="0"/>
          <a:ext cx="0" cy="0"/>
          <a:chOff x="0" y="0"/>
          <a:chExt cx="0" cy="0"/>
        </a:xfrm>
      </p:grpSpPr>
      <p:sp>
        <p:nvSpPr>
          <p:cNvPr id="40" name="Google Shape;40;p11"/>
          <p:cNvSpPr/>
          <p:nvPr/>
        </p:nvSpPr>
        <p:spPr>
          <a:xfrm>
            <a:off x="3175" y="6400800"/>
            <a:ext cx="12188825" cy="457200"/>
          </a:xfrm>
          <a:prstGeom prst="rect">
            <a:avLst/>
          </a:pr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 name="Google Shape;41;p11"/>
          <p:cNvSpPr/>
          <p:nvPr/>
        </p:nvSpPr>
        <p:spPr>
          <a:xfrm>
            <a:off x="15" y="6334316"/>
            <a:ext cx="12188825" cy="64008"/>
          </a:xfrm>
          <a:prstGeom prst="rect">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 name="Google Shape;42;p11"/>
          <p:cNvSpPr txBox="1"/>
          <p:nvPr>
            <p:ph type="title"/>
          </p:nvPr>
        </p:nvSpPr>
        <p:spPr>
          <a:xfrm>
            <a:off x="1097280" y="758952"/>
            <a:ext cx="10058400" cy="3566160"/>
          </a:xfrm>
          <a:prstGeom prst="rect">
            <a:avLst/>
          </a:prstGeom>
          <a:noFill/>
          <a:ln>
            <a:noFill/>
          </a:ln>
        </p:spPr>
        <p:txBody>
          <a:bodyPr anchorCtr="0" anchor="b" bIns="45700" lIns="91425" spcFirstLastPara="1" rIns="91425" wrap="square" tIns="45700">
            <a:normAutofit/>
          </a:bodyPr>
          <a:lstStyle>
            <a:lvl1pPr lvl="0" algn="l">
              <a:lnSpc>
                <a:spcPct val="85000"/>
              </a:lnSpc>
              <a:spcBef>
                <a:spcPts val="0"/>
              </a:spcBef>
              <a:spcAft>
                <a:spcPts val="0"/>
              </a:spcAft>
              <a:buClr>
                <a:srgbClr val="262626"/>
              </a:buClr>
              <a:buSzPts val="8000"/>
              <a:buFont typeface="Calibri"/>
              <a:buNone/>
              <a:defRPr b="0" sz="8000">
                <a:solidFill>
                  <a:srgbClr val="262626"/>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3" name="Google Shape;43;p11"/>
          <p:cNvSpPr txBox="1"/>
          <p:nvPr>
            <p:ph idx="1" type="body"/>
          </p:nvPr>
        </p:nvSpPr>
        <p:spPr>
          <a:xfrm>
            <a:off x="1097280" y="4453128"/>
            <a:ext cx="10058400" cy="114300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200"/>
              </a:spcBef>
              <a:spcAft>
                <a:spcPts val="0"/>
              </a:spcAft>
              <a:buSzPts val="2400"/>
              <a:buNone/>
              <a:defRPr sz="2400" cap="none">
                <a:solidFill>
                  <a:schemeClr val="dk2"/>
                </a:solidFill>
                <a:latin typeface="Calibri"/>
                <a:ea typeface="Calibri"/>
                <a:cs typeface="Calibri"/>
                <a:sym typeface="Calibri"/>
              </a:defRPr>
            </a:lvl1pPr>
            <a:lvl2pPr indent="-228600" lvl="1" marL="914400" algn="l">
              <a:lnSpc>
                <a:spcPct val="90000"/>
              </a:lnSpc>
              <a:spcBef>
                <a:spcPts val="200"/>
              </a:spcBef>
              <a:spcAft>
                <a:spcPts val="0"/>
              </a:spcAft>
              <a:buSzPts val="1800"/>
              <a:buNone/>
              <a:defRPr sz="1800">
                <a:solidFill>
                  <a:srgbClr val="888888"/>
                </a:solidFill>
              </a:defRPr>
            </a:lvl2pPr>
            <a:lvl3pPr indent="-228600" lvl="2" marL="1371600" algn="l">
              <a:lnSpc>
                <a:spcPct val="90000"/>
              </a:lnSpc>
              <a:spcBef>
                <a:spcPts val="400"/>
              </a:spcBef>
              <a:spcAft>
                <a:spcPts val="0"/>
              </a:spcAft>
              <a:buSzPts val="1600"/>
              <a:buNone/>
              <a:defRPr sz="1600">
                <a:solidFill>
                  <a:srgbClr val="888888"/>
                </a:solidFill>
              </a:defRPr>
            </a:lvl3pPr>
            <a:lvl4pPr indent="-228600" lvl="3" marL="1828800" algn="l">
              <a:lnSpc>
                <a:spcPct val="90000"/>
              </a:lnSpc>
              <a:spcBef>
                <a:spcPts val="400"/>
              </a:spcBef>
              <a:spcAft>
                <a:spcPts val="0"/>
              </a:spcAft>
              <a:buSzPts val="1400"/>
              <a:buNone/>
              <a:defRPr sz="1400">
                <a:solidFill>
                  <a:srgbClr val="888888"/>
                </a:solidFill>
              </a:defRPr>
            </a:lvl4pPr>
            <a:lvl5pPr indent="-228600" lvl="4" marL="2286000" algn="l">
              <a:lnSpc>
                <a:spcPct val="90000"/>
              </a:lnSpc>
              <a:spcBef>
                <a:spcPts val="400"/>
              </a:spcBef>
              <a:spcAft>
                <a:spcPts val="0"/>
              </a:spcAft>
              <a:buSzPts val="1400"/>
              <a:buNone/>
              <a:defRPr sz="1400">
                <a:solidFill>
                  <a:srgbClr val="888888"/>
                </a:solidFill>
              </a:defRPr>
            </a:lvl5pPr>
            <a:lvl6pPr indent="-228600" lvl="5" marL="2743200" algn="l">
              <a:lnSpc>
                <a:spcPct val="90000"/>
              </a:lnSpc>
              <a:spcBef>
                <a:spcPts val="400"/>
              </a:spcBef>
              <a:spcAft>
                <a:spcPts val="0"/>
              </a:spcAft>
              <a:buSzPts val="1400"/>
              <a:buNone/>
              <a:defRPr sz="1400">
                <a:solidFill>
                  <a:srgbClr val="888888"/>
                </a:solidFill>
              </a:defRPr>
            </a:lvl6pPr>
            <a:lvl7pPr indent="-228600" lvl="6" marL="3200400" algn="l">
              <a:lnSpc>
                <a:spcPct val="90000"/>
              </a:lnSpc>
              <a:spcBef>
                <a:spcPts val="400"/>
              </a:spcBef>
              <a:spcAft>
                <a:spcPts val="0"/>
              </a:spcAft>
              <a:buSzPts val="1400"/>
              <a:buNone/>
              <a:defRPr sz="1400">
                <a:solidFill>
                  <a:srgbClr val="888888"/>
                </a:solidFill>
              </a:defRPr>
            </a:lvl7pPr>
            <a:lvl8pPr indent="-228600" lvl="7" marL="3657600" algn="l">
              <a:lnSpc>
                <a:spcPct val="90000"/>
              </a:lnSpc>
              <a:spcBef>
                <a:spcPts val="400"/>
              </a:spcBef>
              <a:spcAft>
                <a:spcPts val="0"/>
              </a:spcAft>
              <a:buSzPts val="1400"/>
              <a:buNone/>
              <a:defRPr sz="1400">
                <a:solidFill>
                  <a:srgbClr val="888888"/>
                </a:solidFill>
              </a:defRPr>
            </a:lvl8pPr>
            <a:lvl9pPr indent="-228600" lvl="8" marL="4114800" algn="l">
              <a:lnSpc>
                <a:spcPct val="90000"/>
              </a:lnSpc>
              <a:spcBef>
                <a:spcPts val="400"/>
              </a:spcBef>
              <a:spcAft>
                <a:spcPts val="400"/>
              </a:spcAft>
              <a:buSzPts val="1400"/>
              <a:buNone/>
              <a:defRPr sz="1400">
                <a:solidFill>
                  <a:srgbClr val="888888"/>
                </a:solidFill>
              </a:defRPr>
            </a:lvl9pPr>
          </a:lstStyle>
          <a:p/>
        </p:txBody>
      </p:sp>
      <p:sp>
        <p:nvSpPr>
          <p:cNvPr id="44" name="Google Shape;44;p11"/>
          <p:cNvSpPr txBox="1"/>
          <p:nvPr>
            <p:ph idx="10" type="dt"/>
          </p:nvPr>
        </p:nvSpPr>
        <p:spPr>
          <a:xfrm>
            <a:off x="1097280" y="6459785"/>
            <a:ext cx="2472271"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5" name="Google Shape;45;p11"/>
          <p:cNvSpPr txBox="1"/>
          <p:nvPr>
            <p:ph idx="11" type="ftr"/>
          </p:nvPr>
        </p:nvSpPr>
        <p:spPr>
          <a:xfrm>
            <a:off x="3686185" y="6459785"/>
            <a:ext cx="4822804"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6" name="Google Shape;46;p11"/>
          <p:cNvSpPr txBox="1"/>
          <p:nvPr>
            <p:ph idx="12" type="sldNum"/>
          </p:nvPr>
        </p:nvSpPr>
        <p:spPr>
          <a:xfrm>
            <a:off x="9900458" y="6459785"/>
            <a:ext cx="1312025"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050"/>
              <a:buFont typeface="Arial"/>
              <a:buNone/>
              <a:defRPr b="0" i="0" sz="1050" u="none" cap="none" strike="noStrike">
                <a:solidFill>
                  <a:srgbClr val="FFFFFF"/>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050"/>
              <a:buFont typeface="Arial"/>
              <a:buNone/>
              <a:defRPr b="0" i="0" sz="1050" u="none" cap="none" strike="noStrike">
                <a:solidFill>
                  <a:srgbClr val="FFFFFF"/>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050"/>
              <a:buFont typeface="Arial"/>
              <a:buNone/>
              <a:defRPr b="0" i="0" sz="1050" u="none" cap="none" strike="noStrike">
                <a:solidFill>
                  <a:srgbClr val="FFFFFF"/>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050"/>
              <a:buFont typeface="Arial"/>
              <a:buNone/>
              <a:defRPr b="0" i="0" sz="1050" u="none" cap="none" strike="noStrike">
                <a:solidFill>
                  <a:srgbClr val="FFFFFF"/>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050"/>
              <a:buFont typeface="Arial"/>
              <a:buNone/>
              <a:defRPr b="0" i="0" sz="1050" u="none" cap="none" strike="noStrike">
                <a:solidFill>
                  <a:srgbClr val="FFFFFF"/>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050"/>
              <a:buFont typeface="Arial"/>
              <a:buNone/>
              <a:defRPr b="0" i="0" sz="1050" u="none" cap="none" strike="noStrike">
                <a:solidFill>
                  <a:srgbClr val="FFFFFF"/>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050"/>
              <a:buFont typeface="Arial"/>
              <a:buNone/>
              <a:defRPr b="0" i="0" sz="1050" u="none" cap="none" strike="noStrike">
                <a:solidFill>
                  <a:srgbClr val="FFFFFF"/>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050"/>
              <a:buFont typeface="Arial"/>
              <a:buNone/>
              <a:defRPr b="0" i="0" sz="1050" u="none" cap="none" strike="noStrike">
                <a:solidFill>
                  <a:srgbClr val="FFFFFF"/>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050"/>
              <a:buFont typeface="Arial"/>
              <a:buNone/>
              <a:defRPr b="0" i="0" sz="1050" u="none" cap="none" strike="noStrike">
                <a:solidFill>
                  <a:srgbClr val="FFFFFF"/>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cxnSp>
        <p:nvCxnSpPr>
          <p:cNvPr id="47" name="Google Shape;47;p11"/>
          <p:cNvCxnSpPr/>
          <p:nvPr/>
        </p:nvCxnSpPr>
        <p:spPr>
          <a:xfrm>
            <a:off x="1207658" y="4343400"/>
            <a:ext cx="9875520" cy="0"/>
          </a:xfrm>
          <a:prstGeom prst="straightConnector1">
            <a:avLst/>
          </a:prstGeom>
          <a:noFill/>
          <a:ln cap="flat" cmpd="sng" w="9525">
            <a:solidFill>
              <a:srgbClr val="7F7F7F"/>
            </a:solidFill>
            <a:prstDash val="solid"/>
            <a:round/>
            <a:headEnd len="sm" w="sm" type="none"/>
            <a:tailEnd len="sm" w="sm" type="none"/>
          </a:ln>
        </p:spPr>
      </p:cxn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48" name="Shape 48"/>
        <p:cNvGrpSpPr/>
        <p:nvPr/>
      </p:nvGrpSpPr>
      <p:grpSpPr>
        <a:xfrm>
          <a:off x="0" y="0"/>
          <a:ext cx="0" cy="0"/>
          <a:chOff x="0" y="0"/>
          <a:chExt cx="0" cy="0"/>
        </a:xfrm>
      </p:grpSpPr>
      <p:sp>
        <p:nvSpPr>
          <p:cNvPr id="49" name="Google Shape;49;p12"/>
          <p:cNvSpPr txBox="1"/>
          <p:nvPr>
            <p:ph type="title"/>
          </p:nvPr>
        </p:nvSpPr>
        <p:spPr>
          <a:xfrm>
            <a:off x="1097280" y="286603"/>
            <a:ext cx="10058400" cy="1450757"/>
          </a:xfrm>
          <a:prstGeom prst="rect">
            <a:avLst/>
          </a:prstGeom>
          <a:noFill/>
          <a:ln>
            <a:noFill/>
          </a:ln>
        </p:spPr>
        <p:txBody>
          <a:bodyPr anchorCtr="0" anchor="b" bIns="45700" lIns="91425" spcFirstLastPara="1" rIns="91425" wrap="square" tIns="45700">
            <a:normAutofit/>
          </a:bodyPr>
          <a:lstStyle>
            <a:lvl1pPr lvl="0" algn="l">
              <a:lnSpc>
                <a:spcPct val="85000"/>
              </a:lnSpc>
              <a:spcBef>
                <a:spcPts val="0"/>
              </a:spcBef>
              <a:spcAft>
                <a:spcPts val="0"/>
              </a:spcAft>
              <a:buClr>
                <a:srgbClr val="3F3F3F"/>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0" name="Google Shape;50;p12"/>
          <p:cNvSpPr txBox="1"/>
          <p:nvPr>
            <p:ph idx="1" type="body"/>
          </p:nvPr>
        </p:nvSpPr>
        <p:spPr>
          <a:xfrm>
            <a:off x="1097279" y="1845734"/>
            <a:ext cx="4937760" cy="4023360"/>
          </a:xfrm>
          <a:prstGeom prst="rect">
            <a:avLst/>
          </a:prstGeom>
          <a:noFill/>
          <a:ln>
            <a:noFill/>
          </a:ln>
        </p:spPr>
        <p:txBody>
          <a:bodyPr anchorCtr="0" anchor="t" bIns="45700" lIns="0" spcFirstLastPara="1" rIns="0" wrap="square" tIns="45700">
            <a:normAutofit/>
          </a:bodyPr>
          <a:lstStyle>
            <a:lvl1pPr indent="-342900" lvl="0" marL="457200" algn="l">
              <a:lnSpc>
                <a:spcPct val="90000"/>
              </a:lnSpc>
              <a:spcBef>
                <a:spcPts val="1200"/>
              </a:spcBef>
              <a:spcAft>
                <a:spcPts val="0"/>
              </a:spcAft>
              <a:buSzPts val="1800"/>
              <a:buChar char=" "/>
              <a:defRPr/>
            </a:lvl1pPr>
            <a:lvl2pPr indent="-342900" lvl="1" marL="914400" algn="l">
              <a:lnSpc>
                <a:spcPct val="90000"/>
              </a:lnSpc>
              <a:spcBef>
                <a:spcPts val="200"/>
              </a:spcBef>
              <a:spcAft>
                <a:spcPts val="0"/>
              </a:spcAft>
              <a:buSzPts val="1800"/>
              <a:buChar char="◦"/>
              <a:defRPr/>
            </a:lvl2pPr>
            <a:lvl3pPr indent="-342900" lvl="2" marL="1371600" algn="l">
              <a:lnSpc>
                <a:spcPct val="90000"/>
              </a:lnSpc>
              <a:spcBef>
                <a:spcPts val="400"/>
              </a:spcBef>
              <a:spcAft>
                <a:spcPts val="0"/>
              </a:spcAft>
              <a:buSzPts val="1800"/>
              <a:buChar char="◦"/>
              <a:defRPr/>
            </a:lvl3pPr>
            <a:lvl4pPr indent="-342900" lvl="3" marL="1828800" algn="l">
              <a:lnSpc>
                <a:spcPct val="90000"/>
              </a:lnSpc>
              <a:spcBef>
                <a:spcPts val="400"/>
              </a:spcBef>
              <a:spcAft>
                <a:spcPts val="0"/>
              </a:spcAft>
              <a:buSzPts val="1800"/>
              <a:buChar char="◦"/>
              <a:defRPr/>
            </a:lvl4pPr>
            <a:lvl5pPr indent="-342900" lvl="4" marL="2286000" algn="l">
              <a:lnSpc>
                <a:spcPct val="90000"/>
              </a:lnSpc>
              <a:spcBef>
                <a:spcPts val="400"/>
              </a:spcBef>
              <a:spcAft>
                <a:spcPts val="0"/>
              </a:spcAft>
              <a:buSzPts val="1800"/>
              <a:buChar char="◦"/>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51" name="Google Shape;51;p12"/>
          <p:cNvSpPr txBox="1"/>
          <p:nvPr>
            <p:ph idx="2" type="body"/>
          </p:nvPr>
        </p:nvSpPr>
        <p:spPr>
          <a:xfrm>
            <a:off x="6217920" y="1845735"/>
            <a:ext cx="4937760" cy="4023360"/>
          </a:xfrm>
          <a:prstGeom prst="rect">
            <a:avLst/>
          </a:prstGeom>
          <a:noFill/>
          <a:ln>
            <a:noFill/>
          </a:ln>
        </p:spPr>
        <p:txBody>
          <a:bodyPr anchorCtr="0" anchor="t" bIns="45700" lIns="0" spcFirstLastPara="1" rIns="0" wrap="square" tIns="45700">
            <a:normAutofit/>
          </a:bodyPr>
          <a:lstStyle>
            <a:lvl1pPr indent="-342900" lvl="0" marL="457200" algn="l">
              <a:lnSpc>
                <a:spcPct val="90000"/>
              </a:lnSpc>
              <a:spcBef>
                <a:spcPts val="1200"/>
              </a:spcBef>
              <a:spcAft>
                <a:spcPts val="0"/>
              </a:spcAft>
              <a:buSzPts val="1800"/>
              <a:buChar char=" "/>
              <a:defRPr/>
            </a:lvl1pPr>
            <a:lvl2pPr indent="-342900" lvl="1" marL="914400" algn="l">
              <a:lnSpc>
                <a:spcPct val="90000"/>
              </a:lnSpc>
              <a:spcBef>
                <a:spcPts val="200"/>
              </a:spcBef>
              <a:spcAft>
                <a:spcPts val="0"/>
              </a:spcAft>
              <a:buSzPts val="1800"/>
              <a:buChar char="◦"/>
              <a:defRPr/>
            </a:lvl2pPr>
            <a:lvl3pPr indent="-342900" lvl="2" marL="1371600" algn="l">
              <a:lnSpc>
                <a:spcPct val="90000"/>
              </a:lnSpc>
              <a:spcBef>
                <a:spcPts val="400"/>
              </a:spcBef>
              <a:spcAft>
                <a:spcPts val="0"/>
              </a:spcAft>
              <a:buSzPts val="1800"/>
              <a:buChar char="◦"/>
              <a:defRPr/>
            </a:lvl3pPr>
            <a:lvl4pPr indent="-342900" lvl="3" marL="1828800" algn="l">
              <a:lnSpc>
                <a:spcPct val="90000"/>
              </a:lnSpc>
              <a:spcBef>
                <a:spcPts val="400"/>
              </a:spcBef>
              <a:spcAft>
                <a:spcPts val="0"/>
              </a:spcAft>
              <a:buSzPts val="1800"/>
              <a:buChar char="◦"/>
              <a:defRPr/>
            </a:lvl4pPr>
            <a:lvl5pPr indent="-342900" lvl="4" marL="2286000" algn="l">
              <a:lnSpc>
                <a:spcPct val="90000"/>
              </a:lnSpc>
              <a:spcBef>
                <a:spcPts val="400"/>
              </a:spcBef>
              <a:spcAft>
                <a:spcPts val="0"/>
              </a:spcAft>
              <a:buSzPts val="1800"/>
              <a:buChar char="◦"/>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52" name="Google Shape;52;p12"/>
          <p:cNvSpPr txBox="1"/>
          <p:nvPr>
            <p:ph idx="10" type="dt"/>
          </p:nvPr>
        </p:nvSpPr>
        <p:spPr>
          <a:xfrm>
            <a:off x="1097280" y="6459785"/>
            <a:ext cx="2472271"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3" name="Google Shape;53;p12"/>
          <p:cNvSpPr txBox="1"/>
          <p:nvPr>
            <p:ph idx="11" type="ftr"/>
          </p:nvPr>
        </p:nvSpPr>
        <p:spPr>
          <a:xfrm>
            <a:off x="3686185" y="6459785"/>
            <a:ext cx="4822804"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4" name="Google Shape;54;p12"/>
          <p:cNvSpPr txBox="1"/>
          <p:nvPr>
            <p:ph idx="12" type="sldNum"/>
          </p:nvPr>
        </p:nvSpPr>
        <p:spPr>
          <a:xfrm>
            <a:off x="9900458" y="6459785"/>
            <a:ext cx="1312025"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050"/>
              <a:buFont typeface="Arial"/>
              <a:buNone/>
              <a:defRPr b="0" i="0" sz="1050" u="none" cap="none" strike="noStrike">
                <a:solidFill>
                  <a:srgbClr val="FFFFFF"/>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050"/>
              <a:buFont typeface="Arial"/>
              <a:buNone/>
              <a:defRPr b="0" i="0" sz="1050" u="none" cap="none" strike="noStrike">
                <a:solidFill>
                  <a:srgbClr val="FFFFFF"/>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050"/>
              <a:buFont typeface="Arial"/>
              <a:buNone/>
              <a:defRPr b="0" i="0" sz="1050" u="none" cap="none" strike="noStrike">
                <a:solidFill>
                  <a:srgbClr val="FFFFFF"/>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050"/>
              <a:buFont typeface="Arial"/>
              <a:buNone/>
              <a:defRPr b="0" i="0" sz="1050" u="none" cap="none" strike="noStrike">
                <a:solidFill>
                  <a:srgbClr val="FFFFFF"/>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050"/>
              <a:buFont typeface="Arial"/>
              <a:buNone/>
              <a:defRPr b="0" i="0" sz="1050" u="none" cap="none" strike="noStrike">
                <a:solidFill>
                  <a:srgbClr val="FFFFFF"/>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050"/>
              <a:buFont typeface="Arial"/>
              <a:buNone/>
              <a:defRPr b="0" i="0" sz="1050" u="none" cap="none" strike="noStrike">
                <a:solidFill>
                  <a:srgbClr val="FFFFFF"/>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050"/>
              <a:buFont typeface="Arial"/>
              <a:buNone/>
              <a:defRPr b="0" i="0" sz="1050" u="none" cap="none" strike="noStrike">
                <a:solidFill>
                  <a:srgbClr val="FFFFFF"/>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050"/>
              <a:buFont typeface="Arial"/>
              <a:buNone/>
              <a:defRPr b="0" i="0" sz="1050" u="none" cap="none" strike="noStrike">
                <a:solidFill>
                  <a:srgbClr val="FFFFFF"/>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050"/>
              <a:buFont typeface="Arial"/>
              <a:buNone/>
              <a:defRPr b="0" i="0" sz="1050" u="none" cap="none" strike="noStrike">
                <a:solidFill>
                  <a:srgbClr val="FFFFFF"/>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55" name="Shape 55"/>
        <p:cNvGrpSpPr/>
        <p:nvPr/>
      </p:nvGrpSpPr>
      <p:grpSpPr>
        <a:xfrm>
          <a:off x="0" y="0"/>
          <a:ext cx="0" cy="0"/>
          <a:chOff x="0" y="0"/>
          <a:chExt cx="0" cy="0"/>
        </a:xfrm>
      </p:grpSpPr>
      <p:sp>
        <p:nvSpPr>
          <p:cNvPr id="56" name="Google Shape;56;p13"/>
          <p:cNvSpPr txBox="1"/>
          <p:nvPr>
            <p:ph type="title"/>
          </p:nvPr>
        </p:nvSpPr>
        <p:spPr>
          <a:xfrm>
            <a:off x="1097280" y="286603"/>
            <a:ext cx="10058400" cy="1450757"/>
          </a:xfrm>
          <a:prstGeom prst="rect">
            <a:avLst/>
          </a:prstGeom>
          <a:noFill/>
          <a:ln>
            <a:noFill/>
          </a:ln>
        </p:spPr>
        <p:txBody>
          <a:bodyPr anchorCtr="0" anchor="b" bIns="45700" lIns="91425" spcFirstLastPara="1" rIns="91425" wrap="square" tIns="45700">
            <a:normAutofit/>
          </a:bodyPr>
          <a:lstStyle>
            <a:lvl1pPr lvl="0" algn="l">
              <a:lnSpc>
                <a:spcPct val="85000"/>
              </a:lnSpc>
              <a:spcBef>
                <a:spcPts val="0"/>
              </a:spcBef>
              <a:spcAft>
                <a:spcPts val="0"/>
              </a:spcAft>
              <a:buClr>
                <a:srgbClr val="3F3F3F"/>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7" name="Google Shape;57;p13"/>
          <p:cNvSpPr txBox="1"/>
          <p:nvPr>
            <p:ph idx="1" type="body"/>
          </p:nvPr>
        </p:nvSpPr>
        <p:spPr>
          <a:xfrm>
            <a:off x="1097280" y="1846052"/>
            <a:ext cx="4937760" cy="736282"/>
          </a:xfrm>
          <a:prstGeom prst="rect">
            <a:avLst/>
          </a:prstGeom>
          <a:noFill/>
          <a:ln>
            <a:noFill/>
          </a:ln>
        </p:spPr>
        <p:txBody>
          <a:bodyPr anchorCtr="0" anchor="ctr" bIns="45700" lIns="91425" spcFirstLastPara="1" rIns="91425" wrap="square" tIns="45700">
            <a:normAutofit/>
          </a:bodyPr>
          <a:lstStyle>
            <a:lvl1pPr indent="-228600" lvl="0" marL="457200" algn="l">
              <a:lnSpc>
                <a:spcPct val="90000"/>
              </a:lnSpc>
              <a:spcBef>
                <a:spcPts val="1200"/>
              </a:spcBef>
              <a:spcAft>
                <a:spcPts val="0"/>
              </a:spcAft>
              <a:buSzPts val="2000"/>
              <a:buNone/>
              <a:defRPr b="0" sz="2000" cap="none">
                <a:solidFill>
                  <a:schemeClr val="dk2"/>
                </a:solidFill>
              </a:defRPr>
            </a:lvl1pPr>
            <a:lvl2pPr indent="-228600" lvl="1" marL="914400" algn="l">
              <a:lnSpc>
                <a:spcPct val="90000"/>
              </a:lnSpc>
              <a:spcBef>
                <a:spcPts val="200"/>
              </a:spcBef>
              <a:spcAft>
                <a:spcPts val="0"/>
              </a:spcAft>
              <a:buSzPts val="2000"/>
              <a:buNone/>
              <a:defRPr b="1" sz="2000"/>
            </a:lvl2pPr>
            <a:lvl3pPr indent="-228600" lvl="2" marL="1371600" algn="l">
              <a:lnSpc>
                <a:spcPct val="90000"/>
              </a:lnSpc>
              <a:spcBef>
                <a:spcPts val="400"/>
              </a:spcBef>
              <a:spcAft>
                <a:spcPts val="0"/>
              </a:spcAft>
              <a:buSzPts val="1800"/>
              <a:buNone/>
              <a:defRPr b="1" sz="1800"/>
            </a:lvl3pPr>
            <a:lvl4pPr indent="-228600" lvl="3" marL="1828800" algn="l">
              <a:lnSpc>
                <a:spcPct val="90000"/>
              </a:lnSpc>
              <a:spcBef>
                <a:spcPts val="400"/>
              </a:spcBef>
              <a:spcAft>
                <a:spcPts val="0"/>
              </a:spcAft>
              <a:buSzPts val="1600"/>
              <a:buNone/>
              <a:defRPr b="1" sz="1600"/>
            </a:lvl4pPr>
            <a:lvl5pPr indent="-228600" lvl="4" marL="2286000" algn="l">
              <a:lnSpc>
                <a:spcPct val="90000"/>
              </a:lnSpc>
              <a:spcBef>
                <a:spcPts val="400"/>
              </a:spcBef>
              <a:spcAft>
                <a:spcPts val="0"/>
              </a:spcAft>
              <a:buSzPts val="1600"/>
              <a:buNone/>
              <a:defRPr b="1" sz="1600"/>
            </a:lvl5pPr>
            <a:lvl6pPr indent="-228600" lvl="5" marL="2743200" algn="l">
              <a:lnSpc>
                <a:spcPct val="90000"/>
              </a:lnSpc>
              <a:spcBef>
                <a:spcPts val="400"/>
              </a:spcBef>
              <a:spcAft>
                <a:spcPts val="0"/>
              </a:spcAft>
              <a:buSzPts val="1600"/>
              <a:buNone/>
              <a:defRPr b="1" sz="1600"/>
            </a:lvl6pPr>
            <a:lvl7pPr indent="-228600" lvl="6" marL="3200400" algn="l">
              <a:lnSpc>
                <a:spcPct val="90000"/>
              </a:lnSpc>
              <a:spcBef>
                <a:spcPts val="400"/>
              </a:spcBef>
              <a:spcAft>
                <a:spcPts val="0"/>
              </a:spcAft>
              <a:buSzPts val="1600"/>
              <a:buNone/>
              <a:defRPr b="1" sz="1600"/>
            </a:lvl7pPr>
            <a:lvl8pPr indent="-228600" lvl="7" marL="3657600" algn="l">
              <a:lnSpc>
                <a:spcPct val="90000"/>
              </a:lnSpc>
              <a:spcBef>
                <a:spcPts val="400"/>
              </a:spcBef>
              <a:spcAft>
                <a:spcPts val="0"/>
              </a:spcAft>
              <a:buSzPts val="1600"/>
              <a:buNone/>
              <a:defRPr b="1" sz="1600"/>
            </a:lvl8pPr>
            <a:lvl9pPr indent="-228600" lvl="8" marL="4114800" algn="l">
              <a:lnSpc>
                <a:spcPct val="90000"/>
              </a:lnSpc>
              <a:spcBef>
                <a:spcPts val="400"/>
              </a:spcBef>
              <a:spcAft>
                <a:spcPts val="400"/>
              </a:spcAft>
              <a:buSzPts val="1600"/>
              <a:buNone/>
              <a:defRPr b="1" sz="1600"/>
            </a:lvl9pPr>
          </a:lstStyle>
          <a:p/>
        </p:txBody>
      </p:sp>
      <p:sp>
        <p:nvSpPr>
          <p:cNvPr id="58" name="Google Shape;58;p13"/>
          <p:cNvSpPr txBox="1"/>
          <p:nvPr>
            <p:ph idx="2" type="body"/>
          </p:nvPr>
        </p:nvSpPr>
        <p:spPr>
          <a:xfrm>
            <a:off x="1097280" y="2582334"/>
            <a:ext cx="4937760" cy="3378200"/>
          </a:xfrm>
          <a:prstGeom prst="rect">
            <a:avLst/>
          </a:prstGeom>
          <a:noFill/>
          <a:ln>
            <a:noFill/>
          </a:ln>
        </p:spPr>
        <p:txBody>
          <a:bodyPr anchorCtr="0" anchor="t" bIns="45700" lIns="0" spcFirstLastPara="1" rIns="0" wrap="square" tIns="45700">
            <a:normAutofit/>
          </a:bodyPr>
          <a:lstStyle>
            <a:lvl1pPr indent="-342900" lvl="0" marL="457200" algn="l">
              <a:lnSpc>
                <a:spcPct val="90000"/>
              </a:lnSpc>
              <a:spcBef>
                <a:spcPts val="1200"/>
              </a:spcBef>
              <a:spcAft>
                <a:spcPts val="0"/>
              </a:spcAft>
              <a:buSzPts val="1800"/>
              <a:buChar char=" "/>
              <a:defRPr/>
            </a:lvl1pPr>
            <a:lvl2pPr indent="-342900" lvl="1" marL="914400" algn="l">
              <a:lnSpc>
                <a:spcPct val="90000"/>
              </a:lnSpc>
              <a:spcBef>
                <a:spcPts val="200"/>
              </a:spcBef>
              <a:spcAft>
                <a:spcPts val="0"/>
              </a:spcAft>
              <a:buSzPts val="1800"/>
              <a:buChar char="◦"/>
              <a:defRPr/>
            </a:lvl2pPr>
            <a:lvl3pPr indent="-342900" lvl="2" marL="1371600" algn="l">
              <a:lnSpc>
                <a:spcPct val="90000"/>
              </a:lnSpc>
              <a:spcBef>
                <a:spcPts val="400"/>
              </a:spcBef>
              <a:spcAft>
                <a:spcPts val="0"/>
              </a:spcAft>
              <a:buSzPts val="1800"/>
              <a:buChar char="◦"/>
              <a:defRPr/>
            </a:lvl3pPr>
            <a:lvl4pPr indent="-342900" lvl="3" marL="1828800" algn="l">
              <a:lnSpc>
                <a:spcPct val="90000"/>
              </a:lnSpc>
              <a:spcBef>
                <a:spcPts val="400"/>
              </a:spcBef>
              <a:spcAft>
                <a:spcPts val="0"/>
              </a:spcAft>
              <a:buSzPts val="1800"/>
              <a:buChar char="◦"/>
              <a:defRPr/>
            </a:lvl4pPr>
            <a:lvl5pPr indent="-342900" lvl="4" marL="2286000" algn="l">
              <a:lnSpc>
                <a:spcPct val="90000"/>
              </a:lnSpc>
              <a:spcBef>
                <a:spcPts val="400"/>
              </a:spcBef>
              <a:spcAft>
                <a:spcPts val="0"/>
              </a:spcAft>
              <a:buSzPts val="1800"/>
              <a:buChar char="◦"/>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59" name="Google Shape;59;p13"/>
          <p:cNvSpPr txBox="1"/>
          <p:nvPr>
            <p:ph idx="3" type="body"/>
          </p:nvPr>
        </p:nvSpPr>
        <p:spPr>
          <a:xfrm>
            <a:off x="6217920" y="1846052"/>
            <a:ext cx="4937760" cy="736282"/>
          </a:xfrm>
          <a:prstGeom prst="rect">
            <a:avLst/>
          </a:prstGeom>
          <a:noFill/>
          <a:ln>
            <a:noFill/>
          </a:ln>
        </p:spPr>
        <p:txBody>
          <a:bodyPr anchorCtr="0" anchor="ctr" bIns="45700" lIns="91425" spcFirstLastPara="1" rIns="91425" wrap="square" tIns="45700">
            <a:normAutofit/>
          </a:bodyPr>
          <a:lstStyle>
            <a:lvl1pPr indent="-228600" lvl="0" marL="457200" algn="l">
              <a:lnSpc>
                <a:spcPct val="90000"/>
              </a:lnSpc>
              <a:spcBef>
                <a:spcPts val="1200"/>
              </a:spcBef>
              <a:spcAft>
                <a:spcPts val="0"/>
              </a:spcAft>
              <a:buSzPts val="2000"/>
              <a:buNone/>
              <a:defRPr b="0" sz="2000" cap="none">
                <a:solidFill>
                  <a:schemeClr val="dk2"/>
                </a:solidFill>
              </a:defRPr>
            </a:lvl1pPr>
            <a:lvl2pPr indent="-228600" lvl="1" marL="914400" algn="l">
              <a:lnSpc>
                <a:spcPct val="90000"/>
              </a:lnSpc>
              <a:spcBef>
                <a:spcPts val="200"/>
              </a:spcBef>
              <a:spcAft>
                <a:spcPts val="0"/>
              </a:spcAft>
              <a:buSzPts val="2000"/>
              <a:buNone/>
              <a:defRPr b="1" sz="2000"/>
            </a:lvl2pPr>
            <a:lvl3pPr indent="-228600" lvl="2" marL="1371600" algn="l">
              <a:lnSpc>
                <a:spcPct val="90000"/>
              </a:lnSpc>
              <a:spcBef>
                <a:spcPts val="400"/>
              </a:spcBef>
              <a:spcAft>
                <a:spcPts val="0"/>
              </a:spcAft>
              <a:buSzPts val="1800"/>
              <a:buNone/>
              <a:defRPr b="1" sz="1800"/>
            </a:lvl3pPr>
            <a:lvl4pPr indent="-228600" lvl="3" marL="1828800" algn="l">
              <a:lnSpc>
                <a:spcPct val="90000"/>
              </a:lnSpc>
              <a:spcBef>
                <a:spcPts val="400"/>
              </a:spcBef>
              <a:spcAft>
                <a:spcPts val="0"/>
              </a:spcAft>
              <a:buSzPts val="1600"/>
              <a:buNone/>
              <a:defRPr b="1" sz="1600"/>
            </a:lvl4pPr>
            <a:lvl5pPr indent="-228600" lvl="4" marL="2286000" algn="l">
              <a:lnSpc>
                <a:spcPct val="90000"/>
              </a:lnSpc>
              <a:spcBef>
                <a:spcPts val="400"/>
              </a:spcBef>
              <a:spcAft>
                <a:spcPts val="0"/>
              </a:spcAft>
              <a:buSzPts val="1600"/>
              <a:buNone/>
              <a:defRPr b="1" sz="1600"/>
            </a:lvl5pPr>
            <a:lvl6pPr indent="-228600" lvl="5" marL="2743200" algn="l">
              <a:lnSpc>
                <a:spcPct val="90000"/>
              </a:lnSpc>
              <a:spcBef>
                <a:spcPts val="400"/>
              </a:spcBef>
              <a:spcAft>
                <a:spcPts val="0"/>
              </a:spcAft>
              <a:buSzPts val="1600"/>
              <a:buNone/>
              <a:defRPr b="1" sz="1600"/>
            </a:lvl6pPr>
            <a:lvl7pPr indent="-228600" lvl="6" marL="3200400" algn="l">
              <a:lnSpc>
                <a:spcPct val="90000"/>
              </a:lnSpc>
              <a:spcBef>
                <a:spcPts val="400"/>
              </a:spcBef>
              <a:spcAft>
                <a:spcPts val="0"/>
              </a:spcAft>
              <a:buSzPts val="1600"/>
              <a:buNone/>
              <a:defRPr b="1" sz="1600"/>
            </a:lvl7pPr>
            <a:lvl8pPr indent="-228600" lvl="7" marL="3657600" algn="l">
              <a:lnSpc>
                <a:spcPct val="90000"/>
              </a:lnSpc>
              <a:spcBef>
                <a:spcPts val="400"/>
              </a:spcBef>
              <a:spcAft>
                <a:spcPts val="0"/>
              </a:spcAft>
              <a:buSzPts val="1600"/>
              <a:buNone/>
              <a:defRPr b="1" sz="1600"/>
            </a:lvl8pPr>
            <a:lvl9pPr indent="-228600" lvl="8" marL="4114800" algn="l">
              <a:lnSpc>
                <a:spcPct val="90000"/>
              </a:lnSpc>
              <a:spcBef>
                <a:spcPts val="400"/>
              </a:spcBef>
              <a:spcAft>
                <a:spcPts val="400"/>
              </a:spcAft>
              <a:buSzPts val="1600"/>
              <a:buNone/>
              <a:defRPr b="1" sz="1600"/>
            </a:lvl9pPr>
          </a:lstStyle>
          <a:p/>
        </p:txBody>
      </p:sp>
      <p:sp>
        <p:nvSpPr>
          <p:cNvPr id="60" name="Google Shape;60;p13"/>
          <p:cNvSpPr txBox="1"/>
          <p:nvPr>
            <p:ph idx="4" type="body"/>
          </p:nvPr>
        </p:nvSpPr>
        <p:spPr>
          <a:xfrm>
            <a:off x="6217920" y="2582334"/>
            <a:ext cx="4937760" cy="3378200"/>
          </a:xfrm>
          <a:prstGeom prst="rect">
            <a:avLst/>
          </a:prstGeom>
          <a:noFill/>
          <a:ln>
            <a:noFill/>
          </a:ln>
        </p:spPr>
        <p:txBody>
          <a:bodyPr anchorCtr="0" anchor="t" bIns="45700" lIns="0" spcFirstLastPara="1" rIns="0" wrap="square" tIns="45700">
            <a:normAutofit/>
          </a:bodyPr>
          <a:lstStyle>
            <a:lvl1pPr indent="-342900" lvl="0" marL="457200" algn="l">
              <a:lnSpc>
                <a:spcPct val="90000"/>
              </a:lnSpc>
              <a:spcBef>
                <a:spcPts val="1200"/>
              </a:spcBef>
              <a:spcAft>
                <a:spcPts val="0"/>
              </a:spcAft>
              <a:buSzPts val="1800"/>
              <a:buChar char=" "/>
              <a:defRPr/>
            </a:lvl1pPr>
            <a:lvl2pPr indent="-342900" lvl="1" marL="914400" algn="l">
              <a:lnSpc>
                <a:spcPct val="90000"/>
              </a:lnSpc>
              <a:spcBef>
                <a:spcPts val="200"/>
              </a:spcBef>
              <a:spcAft>
                <a:spcPts val="0"/>
              </a:spcAft>
              <a:buSzPts val="1800"/>
              <a:buChar char="◦"/>
              <a:defRPr/>
            </a:lvl2pPr>
            <a:lvl3pPr indent="-342900" lvl="2" marL="1371600" algn="l">
              <a:lnSpc>
                <a:spcPct val="90000"/>
              </a:lnSpc>
              <a:spcBef>
                <a:spcPts val="400"/>
              </a:spcBef>
              <a:spcAft>
                <a:spcPts val="0"/>
              </a:spcAft>
              <a:buSzPts val="1800"/>
              <a:buChar char="◦"/>
              <a:defRPr/>
            </a:lvl3pPr>
            <a:lvl4pPr indent="-342900" lvl="3" marL="1828800" algn="l">
              <a:lnSpc>
                <a:spcPct val="90000"/>
              </a:lnSpc>
              <a:spcBef>
                <a:spcPts val="400"/>
              </a:spcBef>
              <a:spcAft>
                <a:spcPts val="0"/>
              </a:spcAft>
              <a:buSzPts val="1800"/>
              <a:buChar char="◦"/>
              <a:defRPr/>
            </a:lvl4pPr>
            <a:lvl5pPr indent="-342900" lvl="4" marL="2286000" algn="l">
              <a:lnSpc>
                <a:spcPct val="90000"/>
              </a:lnSpc>
              <a:spcBef>
                <a:spcPts val="400"/>
              </a:spcBef>
              <a:spcAft>
                <a:spcPts val="0"/>
              </a:spcAft>
              <a:buSzPts val="1800"/>
              <a:buChar char="◦"/>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61" name="Google Shape;61;p13"/>
          <p:cNvSpPr txBox="1"/>
          <p:nvPr>
            <p:ph idx="10" type="dt"/>
          </p:nvPr>
        </p:nvSpPr>
        <p:spPr>
          <a:xfrm>
            <a:off x="1097280" y="6459785"/>
            <a:ext cx="2472271"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2" name="Google Shape;62;p13"/>
          <p:cNvSpPr txBox="1"/>
          <p:nvPr>
            <p:ph idx="11" type="ftr"/>
          </p:nvPr>
        </p:nvSpPr>
        <p:spPr>
          <a:xfrm>
            <a:off x="3686185" y="6459785"/>
            <a:ext cx="4822804"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3" name="Google Shape;63;p13"/>
          <p:cNvSpPr txBox="1"/>
          <p:nvPr>
            <p:ph idx="12" type="sldNum"/>
          </p:nvPr>
        </p:nvSpPr>
        <p:spPr>
          <a:xfrm>
            <a:off x="9900458" y="6459785"/>
            <a:ext cx="1312025"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050"/>
              <a:buFont typeface="Arial"/>
              <a:buNone/>
              <a:defRPr b="0" i="0" sz="1050" u="none" cap="none" strike="noStrike">
                <a:solidFill>
                  <a:srgbClr val="FFFFFF"/>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050"/>
              <a:buFont typeface="Arial"/>
              <a:buNone/>
              <a:defRPr b="0" i="0" sz="1050" u="none" cap="none" strike="noStrike">
                <a:solidFill>
                  <a:srgbClr val="FFFFFF"/>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050"/>
              <a:buFont typeface="Arial"/>
              <a:buNone/>
              <a:defRPr b="0" i="0" sz="1050" u="none" cap="none" strike="noStrike">
                <a:solidFill>
                  <a:srgbClr val="FFFFFF"/>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050"/>
              <a:buFont typeface="Arial"/>
              <a:buNone/>
              <a:defRPr b="0" i="0" sz="1050" u="none" cap="none" strike="noStrike">
                <a:solidFill>
                  <a:srgbClr val="FFFFFF"/>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050"/>
              <a:buFont typeface="Arial"/>
              <a:buNone/>
              <a:defRPr b="0" i="0" sz="1050" u="none" cap="none" strike="noStrike">
                <a:solidFill>
                  <a:srgbClr val="FFFFFF"/>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050"/>
              <a:buFont typeface="Arial"/>
              <a:buNone/>
              <a:defRPr b="0" i="0" sz="1050" u="none" cap="none" strike="noStrike">
                <a:solidFill>
                  <a:srgbClr val="FFFFFF"/>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050"/>
              <a:buFont typeface="Arial"/>
              <a:buNone/>
              <a:defRPr b="0" i="0" sz="1050" u="none" cap="none" strike="noStrike">
                <a:solidFill>
                  <a:srgbClr val="FFFFFF"/>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050"/>
              <a:buFont typeface="Arial"/>
              <a:buNone/>
              <a:defRPr b="0" i="0" sz="1050" u="none" cap="none" strike="noStrike">
                <a:solidFill>
                  <a:srgbClr val="FFFFFF"/>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050"/>
              <a:buFont typeface="Arial"/>
              <a:buNone/>
              <a:defRPr b="0" i="0" sz="1050" u="none" cap="none" strike="noStrike">
                <a:solidFill>
                  <a:srgbClr val="FFFFFF"/>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64" name="Shape 64"/>
        <p:cNvGrpSpPr/>
        <p:nvPr/>
      </p:nvGrpSpPr>
      <p:grpSpPr>
        <a:xfrm>
          <a:off x="0" y="0"/>
          <a:ext cx="0" cy="0"/>
          <a:chOff x="0" y="0"/>
          <a:chExt cx="0" cy="0"/>
        </a:xfrm>
      </p:grpSpPr>
      <p:sp>
        <p:nvSpPr>
          <p:cNvPr id="65" name="Google Shape;65;p14"/>
          <p:cNvSpPr txBox="1"/>
          <p:nvPr>
            <p:ph type="title"/>
          </p:nvPr>
        </p:nvSpPr>
        <p:spPr>
          <a:xfrm>
            <a:off x="1097280" y="286603"/>
            <a:ext cx="10058400" cy="1450757"/>
          </a:xfrm>
          <a:prstGeom prst="rect">
            <a:avLst/>
          </a:prstGeom>
          <a:noFill/>
          <a:ln>
            <a:noFill/>
          </a:ln>
        </p:spPr>
        <p:txBody>
          <a:bodyPr anchorCtr="0" anchor="b" bIns="45700" lIns="91425" spcFirstLastPara="1" rIns="91425" wrap="square" tIns="45700">
            <a:normAutofit/>
          </a:bodyPr>
          <a:lstStyle>
            <a:lvl1pPr lvl="0" algn="l">
              <a:lnSpc>
                <a:spcPct val="85000"/>
              </a:lnSpc>
              <a:spcBef>
                <a:spcPts val="0"/>
              </a:spcBef>
              <a:spcAft>
                <a:spcPts val="0"/>
              </a:spcAft>
              <a:buClr>
                <a:srgbClr val="3F3F3F"/>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6" name="Google Shape;66;p14"/>
          <p:cNvSpPr txBox="1"/>
          <p:nvPr>
            <p:ph idx="10" type="dt"/>
          </p:nvPr>
        </p:nvSpPr>
        <p:spPr>
          <a:xfrm>
            <a:off x="1097280" y="6459785"/>
            <a:ext cx="2472271"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7" name="Google Shape;67;p14"/>
          <p:cNvSpPr txBox="1"/>
          <p:nvPr>
            <p:ph idx="11" type="ftr"/>
          </p:nvPr>
        </p:nvSpPr>
        <p:spPr>
          <a:xfrm>
            <a:off x="3686185" y="6459785"/>
            <a:ext cx="4822804"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8" name="Google Shape;68;p14"/>
          <p:cNvSpPr txBox="1"/>
          <p:nvPr>
            <p:ph idx="12" type="sldNum"/>
          </p:nvPr>
        </p:nvSpPr>
        <p:spPr>
          <a:xfrm>
            <a:off x="9900458" y="6459785"/>
            <a:ext cx="1312025"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050"/>
              <a:buFont typeface="Arial"/>
              <a:buNone/>
              <a:defRPr b="0" i="0" sz="1050" u="none" cap="none" strike="noStrike">
                <a:solidFill>
                  <a:srgbClr val="FFFFFF"/>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050"/>
              <a:buFont typeface="Arial"/>
              <a:buNone/>
              <a:defRPr b="0" i="0" sz="1050" u="none" cap="none" strike="noStrike">
                <a:solidFill>
                  <a:srgbClr val="FFFFFF"/>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050"/>
              <a:buFont typeface="Arial"/>
              <a:buNone/>
              <a:defRPr b="0" i="0" sz="1050" u="none" cap="none" strike="noStrike">
                <a:solidFill>
                  <a:srgbClr val="FFFFFF"/>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050"/>
              <a:buFont typeface="Arial"/>
              <a:buNone/>
              <a:defRPr b="0" i="0" sz="1050" u="none" cap="none" strike="noStrike">
                <a:solidFill>
                  <a:srgbClr val="FFFFFF"/>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050"/>
              <a:buFont typeface="Arial"/>
              <a:buNone/>
              <a:defRPr b="0" i="0" sz="1050" u="none" cap="none" strike="noStrike">
                <a:solidFill>
                  <a:srgbClr val="FFFFFF"/>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050"/>
              <a:buFont typeface="Arial"/>
              <a:buNone/>
              <a:defRPr b="0" i="0" sz="1050" u="none" cap="none" strike="noStrike">
                <a:solidFill>
                  <a:srgbClr val="FFFFFF"/>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050"/>
              <a:buFont typeface="Arial"/>
              <a:buNone/>
              <a:defRPr b="0" i="0" sz="1050" u="none" cap="none" strike="noStrike">
                <a:solidFill>
                  <a:srgbClr val="FFFFFF"/>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050"/>
              <a:buFont typeface="Arial"/>
              <a:buNone/>
              <a:defRPr b="0" i="0" sz="1050" u="none" cap="none" strike="noStrike">
                <a:solidFill>
                  <a:srgbClr val="FFFFFF"/>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050"/>
              <a:buFont typeface="Arial"/>
              <a:buNone/>
              <a:defRPr b="0" i="0" sz="1050" u="none" cap="none" strike="noStrike">
                <a:solidFill>
                  <a:srgbClr val="FFFFFF"/>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showMasterSp="0" type="objTx">
  <p:cSld name="OBJECT_WITH_CAPTION_TEXT">
    <p:spTree>
      <p:nvGrpSpPr>
        <p:cNvPr id="69" name="Shape 69"/>
        <p:cNvGrpSpPr/>
        <p:nvPr/>
      </p:nvGrpSpPr>
      <p:grpSpPr>
        <a:xfrm>
          <a:off x="0" y="0"/>
          <a:ext cx="0" cy="0"/>
          <a:chOff x="0" y="0"/>
          <a:chExt cx="0" cy="0"/>
        </a:xfrm>
      </p:grpSpPr>
      <p:sp>
        <p:nvSpPr>
          <p:cNvPr id="70" name="Google Shape;70;p15"/>
          <p:cNvSpPr/>
          <p:nvPr/>
        </p:nvSpPr>
        <p:spPr>
          <a:xfrm>
            <a:off x="16" y="0"/>
            <a:ext cx="4050791" cy="6858000"/>
          </a:xfrm>
          <a:prstGeom prst="rect">
            <a:avLst/>
          </a:pr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 name="Google Shape;71;p15"/>
          <p:cNvSpPr/>
          <p:nvPr/>
        </p:nvSpPr>
        <p:spPr>
          <a:xfrm>
            <a:off x="4040071" y="0"/>
            <a:ext cx="64008" cy="6858000"/>
          </a:xfrm>
          <a:prstGeom prst="rect">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 name="Google Shape;72;p15"/>
          <p:cNvSpPr txBox="1"/>
          <p:nvPr>
            <p:ph type="title"/>
          </p:nvPr>
        </p:nvSpPr>
        <p:spPr>
          <a:xfrm>
            <a:off x="457200" y="594359"/>
            <a:ext cx="3200400" cy="2286000"/>
          </a:xfrm>
          <a:prstGeom prst="rect">
            <a:avLst/>
          </a:prstGeom>
          <a:noFill/>
          <a:ln>
            <a:noFill/>
          </a:ln>
        </p:spPr>
        <p:txBody>
          <a:bodyPr anchorCtr="0" anchor="b" bIns="45700" lIns="91425" spcFirstLastPara="1" rIns="91425" wrap="square" tIns="45700">
            <a:normAutofit/>
          </a:bodyPr>
          <a:lstStyle>
            <a:lvl1pPr lvl="0" algn="l">
              <a:lnSpc>
                <a:spcPct val="85000"/>
              </a:lnSpc>
              <a:spcBef>
                <a:spcPts val="0"/>
              </a:spcBef>
              <a:spcAft>
                <a:spcPts val="0"/>
              </a:spcAft>
              <a:buClr>
                <a:srgbClr val="FFFFFF"/>
              </a:buClr>
              <a:buSzPts val="3600"/>
              <a:buFont typeface="Calibri"/>
              <a:buNone/>
              <a:defRPr b="0" sz="3600">
                <a:solidFill>
                  <a:srgbClr val="FFFFFF"/>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3" name="Google Shape;73;p15"/>
          <p:cNvSpPr txBox="1"/>
          <p:nvPr>
            <p:ph idx="1" type="body"/>
          </p:nvPr>
        </p:nvSpPr>
        <p:spPr>
          <a:xfrm>
            <a:off x="4800600" y="731520"/>
            <a:ext cx="6492240" cy="5257800"/>
          </a:xfrm>
          <a:prstGeom prst="rect">
            <a:avLst/>
          </a:prstGeom>
          <a:noFill/>
          <a:ln>
            <a:noFill/>
          </a:ln>
        </p:spPr>
        <p:txBody>
          <a:bodyPr anchorCtr="0" anchor="t" bIns="45700" lIns="0" spcFirstLastPara="1" rIns="0" wrap="square" tIns="45700">
            <a:normAutofit/>
          </a:bodyPr>
          <a:lstStyle>
            <a:lvl1pPr indent="-342900" lvl="0" marL="457200" algn="l">
              <a:lnSpc>
                <a:spcPct val="90000"/>
              </a:lnSpc>
              <a:spcBef>
                <a:spcPts val="1200"/>
              </a:spcBef>
              <a:spcAft>
                <a:spcPts val="0"/>
              </a:spcAft>
              <a:buSzPts val="1800"/>
              <a:buChar char=" "/>
              <a:defRPr/>
            </a:lvl1pPr>
            <a:lvl2pPr indent="-342900" lvl="1" marL="914400" algn="l">
              <a:lnSpc>
                <a:spcPct val="90000"/>
              </a:lnSpc>
              <a:spcBef>
                <a:spcPts val="200"/>
              </a:spcBef>
              <a:spcAft>
                <a:spcPts val="0"/>
              </a:spcAft>
              <a:buSzPts val="1800"/>
              <a:buChar char="◦"/>
              <a:defRPr/>
            </a:lvl2pPr>
            <a:lvl3pPr indent="-342900" lvl="2" marL="1371600" algn="l">
              <a:lnSpc>
                <a:spcPct val="90000"/>
              </a:lnSpc>
              <a:spcBef>
                <a:spcPts val="400"/>
              </a:spcBef>
              <a:spcAft>
                <a:spcPts val="0"/>
              </a:spcAft>
              <a:buSzPts val="1800"/>
              <a:buChar char="◦"/>
              <a:defRPr/>
            </a:lvl3pPr>
            <a:lvl4pPr indent="-342900" lvl="3" marL="1828800" algn="l">
              <a:lnSpc>
                <a:spcPct val="90000"/>
              </a:lnSpc>
              <a:spcBef>
                <a:spcPts val="400"/>
              </a:spcBef>
              <a:spcAft>
                <a:spcPts val="0"/>
              </a:spcAft>
              <a:buSzPts val="1800"/>
              <a:buChar char="◦"/>
              <a:defRPr/>
            </a:lvl4pPr>
            <a:lvl5pPr indent="-342900" lvl="4" marL="2286000" algn="l">
              <a:lnSpc>
                <a:spcPct val="90000"/>
              </a:lnSpc>
              <a:spcBef>
                <a:spcPts val="400"/>
              </a:spcBef>
              <a:spcAft>
                <a:spcPts val="0"/>
              </a:spcAft>
              <a:buSzPts val="1800"/>
              <a:buChar char="◦"/>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74" name="Google Shape;74;p15"/>
          <p:cNvSpPr txBox="1"/>
          <p:nvPr>
            <p:ph idx="2" type="body"/>
          </p:nvPr>
        </p:nvSpPr>
        <p:spPr>
          <a:xfrm>
            <a:off x="457200" y="2926080"/>
            <a:ext cx="3200400" cy="3379124"/>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200"/>
              </a:spcBef>
              <a:spcAft>
                <a:spcPts val="0"/>
              </a:spcAft>
              <a:buSzPts val="1500"/>
              <a:buNone/>
              <a:defRPr sz="1500">
                <a:solidFill>
                  <a:srgbClr val="FFFFFF"/>
                </a:solidFill>
              </a:defRPr>
            </a:lvl1pPr>
            <a:lvl2pPr indent="-228600" lvl="1" marL="914400" algn="l">
              <a:lnSpc>
                <a:spcPct val="90000"/>
              </a:lnSpc>
              <a:spcBef>
                <a:spcPts val="200"/>
              </a:spcBef>
              <a:spcAft>
                <a:spcPts val="0"/>
              </a:spcAft>
              <a:buSzPts val="1200"/>
              <a:buNone/>
              <a:defRPr sz="1200"/>
            </a:lvl2pPr>
            <a:lvl3pPr indent="-228600" lvl="2" marL="1371600" algn="l">
              <a:lnSpc>
                <a:spcPct val="90000"/>
              </a:lnSpc>
              <a:spcBef>
                <a:spcPts val="400"/>
              </a:spcBef>
              <a:spcAft>
                <a:spcPts val="0"/>
              </a:spcAft>
              <a:buSzPts val="1000"/>
              <a:buNone/>
              <a:defRPr sz="1000"/>
            </a:lvl3pPr>
            <a:lvl4pPr indent="-228600" lvl="3" marL="1828800" algn="l">
              <a:lnSpc>
                <a:spcPct val="90000"/>
              </a:lnSpc>
              <a:spcBef>
                <a:spcPts val="400"/>
              </a:spcBef>
              <a:spcAft>
                <a:spcPts val="0"/>
              </a:spcAft>
              <a:buSzPts val="900"/>
              <a:buNone/>
              <a:defRPr sz="900"/>
            </a:lvl4pPr>
            <a:lvl5pPr indent="-228600" lvl="4" marL="2286000" algn="l">
              <a:lnSpc>
                <a:spcPct val="90000"/>
              </a:lnSpc>
              <a:spcBef>
                <a:spcPts val="400"/>
              </a:spcBef>
              <a:spcAft>
                <a:spcPts val="0"/>
              </a:spcAft>
              <a:buSzPts val="900"/>
              <a:buNone/>
              <a:defRPr sz="900"/>
            </a:lvl5pPr>
            <a:lvl6pPr indent="-228600" lvl="5" marL="2743200" algn="l">
              <a:lnSpc>
                <a:spcPct val="90000"/>
              </a:lnSpc>
              <a:spcBef>
                <a:spcPts val="400"/>
              </a:spcBef>
              <a:spcAft>
                <a:spcPts val="0"/>
              </a:spcAft>
              <a:buSzPts val="900"/>
              <a:buNone/>
              <a:defRPr sz="900"/>
            </a:lvl6pPr>
            <a:lvl7pPr indent="-228600" lvl="6" marL="3200400" algn="l">
              <a:lnSpc>
                <a:spcPct val="90000"/>
              </a:lnSpc>
              <a:spcBef>
                <a:spcPts val="400"/>
              </a:spcBef>
              <a:spcAft>
                <a:spcPts val="0"/>
              </a:spcAft>
              <a:buSzPts val="900"/>
              <a:buNone/>
              <a:defRPr sz="900"/>
            </a:lvl7pPr>
            <a:lvl8pPr indent="-228600" lvl="7" marL="3657600" algn="l">
              <a:lnSpc>
                <a:spcPct val="90000"/>
              </a:lnSpc>
              <a:spcBef>
                <a:spcPts val="400"/>
              </a:spcBef>
              <a:spcAft>
                <a:spcPts val="0"/>
              </a:spcAft>
              <a:buSzPts val="900"/>
              <a:buNone/>
              <a:defRPr sz="900"/>
            </a:lvl8pPr>
            <a:lvl9pPr indent="-228600" lvl="8" marL="4114800" algn="l">
              <a:lnSpc>
                <a:spcPct val="90000"/>
              </a:lnSpc>
              <a:spcBef>
                <a:spcPts val="400"/>
              </a:spcBef>
              <a:spcAft>
                <a:spcPts val="400"/>
              </a:spcAft>
              <a:buSzPts val="900"/>
              <a:buNone/>
              <a:defRPr sz="900"/>
            </a:lvl9pPr>
          </a:lstStyle>
          <a:p/>
        </p:txBody>
      </p:sp>
      <p:sp>
        <p:nvSpPr>
          <p:cNvPr id="75" name="Google Shape;75;p15"/>
          <p:cNvSpPr txBox="1"/>
          <p:nvPr>
            <p:ph idx="10" type="dt"/>
          </p:nvPr>
        </p:nvSpPr>
        <p:spPr>
          <a:xfrm>
            <a:off x="465512" y="6459785"/>
            <a:ext cx="261851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6" name="Google Shape;76;p15"/>
          <p:cNvSpPr txBox="1"/>
          <p:nvPr>
            <p:ph idx="11" type="ftr"/>
          </p:nvPr>
        </p:nvSpPr>
        <p:spPr>
          <a:xfrm>
            <a:off x="4800600" y="6459785"/>
            <a:ext cx="4648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solidFill>
                  <a:schemeClr val="dk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7" name="Google Shape;77;p15"/>
          <p:cNvSpPr txBox="1"/>
          <p:nvPr>
            <p:ph idx="12" type="sldNum"/>
          </p:nvPr>
        </p:nvSpPr>
        <p:spPr>
          <a:xfrm>
            <a:off x="9900458" y="6459785"/>
            <a:ext cx="1312025"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050"/>
              <a:buFont typeface="Arial"/>
              <a:buNone/>
              <a:defRPr b="0" i="0" sz="1050" u="none" cap="none" strike="noStrike">
                <a:solidFill>
                  <a:schemeClr val="dk2"/>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050"/>
              <a:buFont typeface="Arial"/>
              <a:buNone/>
              <a:defRPr b="0" i="0" sz="1050" u="none" cap="none" strike="noStrike">
                <a:solidFill>
                  <a:schemeClr val="dk2"/>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050"/>
              <a:buFont typeface="Arial"/>
              <a:buNone/>
              <a:defRPr b="0" i="0" sz="1050" u="none" cap="none" strike="noStrike">
                <a:solidFill>
                  <a:schemeClr val="dk2"/>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050"/>
              <a:buFont typeface="Arial"/>
              <a:buNone/>
              <a:defRPr b="0" i="0" sz="1050" u="none" cap="none" strike="noStrike">
                <a:solidFill>
                  <a:schemeClr val="dk2"/>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050"/>
              <a:buFont typeface="Arial"/>
              <a:buNone/>
              <a:defRPr b="0" i="0" sz="1050" u="none" cap="none" strike="noStrike">
                <a:solidFill>
                  <a:schemeClr val="dk2"/>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050"/>
              <a:buFont typeface="Arial"/>
              <a:buNone/>
              <a:defRPr b="0" i="0" sz="1050" u="none" cap="none" strike="noStrike">
                <a:solidFill>
                  <a:schemeClr val="dk2"/>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050"/>
              <a:buFont typeface="Arial"/>
              <a:buNone/>
              <a:defRPr b="0" i="0" sz="1050" u="none" cap="none" strike="noStrike">
                <a:solidFill>
                  <a:schemeClr val="dk2"/>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050"/>
              <a:buFont typeface="Arial"/>
              <a:buNone/>
              <a:defRPr b="0" i="0" sz="1050" u="none" cap="none" strike="noStrike">
                <a:solidFill>
                  <a:schemeClr val="dk2"/>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050"/>
              <a:buFont typeface="Arial"/>
              <a:buNone/>
              <a:defRPr b="0" i="0" sz="1050" u="none" cap="none" strike="noStrike">
                <a:solidFill>
                  <a:schemeClr val="dk2"/>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showMasterSp="0" type="picTx">
  <p:cSld name="PICTURE_WITH_CAPTION_TEXT">
    <p:spTree>
      <p:nvGrpSpPr>
        <p:cNvPr id="78" name="Shape 78"/>
        <p:cNvGrpSpPr/>
        <p:nvPr/>
      </p:nvGrpSpPr>
      <p:grpSpPr>
        <a:xfrm>
          <a:off x="0" y="0"/>
          <a:ext cx="0" cy="0"/>
          <a:chOff x="0" y="0"/>
          <a:chExt cx="0" cy="0"/>
        </a:xfrm>
      </p:grpSpPr>
      <p:sp>
        <p:nvSpPr>
          <p:cNvPr id="79" name="Google Shape;79;p16"/>
          <p:cNvSpPr/>
          <p:nvPr/>
        </p:nvSpPr>
        <p:spPr>
          <a:xfrm>
            <a:off x="0" y="4953000"/>
            <a:ext cx="12188825" cy="1905000"/>
          </a:xfrm>
          <a:prstGeom prst="rect">
            <a:avLst/>
          </a:pr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0" name="Google Shape;80;p16"/>
          <p:cNvSpPr/>
          <p:nvPr/>
        </p:nvSpPr>
        <p:spPr>
          <a:xfrm>
            <a:off x="15" y="4915076"/>
            <a:ext cx="12188825" cy="64008"/>
          </a:xfrm>
          <a:prstGeom prst="rect">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 name="Google Shape;81;p16"/>
          <p:cNvSpPr txBox="1"/>
          <p:nvPr>
            <p:ph type="title"/>
          </p:nvPr>
        </p:nvSpPr>
        <p:spPr>
          <a:xfrm>
            <a:off x="1097280" y="5074920"/>
            <a:ext cx="10113264" cy="822960"/>
          </a:xfrm>
          <a:prstGeom prst="rect">
            <a:avLst/>
          </a:prstGeom>
          <a:noFill/>
          <a:ln>
            <a:noFill/>
          </a:ln>
        </p:spPr>
        <p:txBody>
          <a:bodyPr anchorCtr="0" anchor="b" bIns="0" lIns="91425" spcFirstLastPara="1" rIns="91425" wrap="square" tIns="0">
            <a:noAutofit/>
          </a:bodyPr>
          <a:lstStyle>
            <a:lvl1pPr lvl="0" algn="l">
              <a:lnSpc>
                <a:spcPct val="85000"/>
              </a:lnSpc>
              <a:spcBef>
                <a:spcPts val="0"/>
              </a:spcBef>
              <a:spcAft>
                <a:spcPts val="0"/>
              </a:spcAft>
              <a:buClr>
                <a:srgbClr val="FFFFFF"/>
              </a:buClr>
              <a:buSzPts val="3600"/>
              <a:buFont typeface="Calibri"/>
              <a:buNone/>
              <a:defRPr b="0" sz="3600">
                <a:solidFill>
                  <a:srgbClr val="FFFFFF"/>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2" name="Google Shape;82;p16"/>
          <p:cNvSpPr/>
          <p:nvPr>
            <p:ph idx="2" type="pic"/>
          </p:nvPr>
        </p:nvSpPr>
        <p:spPr>
          <a:xfrm>
            <a:off x="15" y="0"/>
            <a:ext cx="12191985" cy="4915076"/>
          </a:xfrm>
          <a:prstGeom prst="rect">
            <a:avLst/>
          </a:prstGeom>
          <a:noFill/>
          <a:ln>
            <a:noFill/>
          </a:ln>
        </p:spPr>
      </p:sp>
      <p:sp>
        <p:nvSpPr>
          <p:cNvPr id="83" name="Google Shape;83;p16"/>
          <p:cNvSpPr txBox="1"/>
          <p:nvPr>
            <p:ph idx="1" type="body"/>
          </p:nvPr>
        </p:nvSpPr>
        <p:spPr>
          <a:xfrm>
            <a:off x="1097280" y="5907023"/>
            <a:ext cx="10113264" cy="594360"/>
          </a:xfrm>
          <a:prstGeom prst="rect">
            <a:avLst/>
          </a:prstGeom>
          <a:noFill/>
          <a:ln>
            <a:noFill/>
          </a:ln>
        </p:spPr>
        <p:txBody>
          <a:bodyPr anchorCtr="0" anchor="t" bIns="0" lIns="91425" spcFirstLastPara="1" rIns="91425" wrap="square" tIns="0">
            <a:normAutofit/>
          </a:bodyPr>
          <a:lstStyle>
            <a:lvl1pPr indent="-228600" lvl="0" marL="457200" algn="l">
              <a:lnSpc>
                <a:spcPct val="90000"/>
              </a:lnSpc>
              <a:spcBef>
                <a:spcPts val="0"/>
              </a:spcBef>
              <a:spcAft>
                <a:spcPts val="0"/>
              </a:spcAft>
              <a:buSzPts val="1500"/>
              <a:buNone/>
              <a:defRPr sz="1500">
                <a:solidFill>
                  <a:srgbClr val="FFFFFF"/>
                </a:solidFill>
              </a:defRPr>
            </a:lvl1pPr>
            <a:lvl2pPr indent="-228600" lvl="1" marL="914400" algn="l">
              <a:lnSpc>
                <a:spcPct val="90000"/>
              </a:lnSpc>
              <a:spcBef>
                <a:spcPts val="600"/>
              </a:spcBef>
              <a:spcAft>
                <a:spcPts val="0"/>
              </a:spcAft>
              <a:buSzPts val="1200"/>
              <a:buNone/>
              <a:defRPr sz="1200"/>
            </a:lvl2pPr>
            <a:lvl3pPr indent="-228600" lvl="2" marL="1371600" algn="l">
              <a:lnSpc>
                <a:spcPct val="90000"/>
              </a:lnSpc>
              <a:spcBef>
                <a:spcPts val="400"/>
              </a:spcBef>
              <a:spcAft>
                <a:spcPts val="0"/>
              </a:spcAft>
              <a:buSzPts val="1000"/>
              <a:buNone/>
              <a:defRPr sz="1000"/>
            </a:lvl3pPr>
            <a:lvl4pPr indent="-228600" lvl="3" marL="1828800" algn="l">
              <a:lnSpc>
                <a:spcPct val="90000"/>
              </a:lnSpc>
              <a:spcBef>
                <a:spcPts val="400"/>
              </a:spcBef>
              <a:spcAft>
                <a:spcPts val="0"/>
              </a:spcAft>
              <a:buSzPts val="900"/>
              <a:buNone/>
              <a:defRPr sz="900"/>
            </a:lvl4pPr>
            <a:lvl5pPr indent="-228600" lvl="4" marL="2286000" algn="l">
              <a:lnSpc>
                <a:spcPct val="90000"/>
              </a:lnSpc>
              <a:spcBef>
                <a:spcPts val="400"/>
              </a:spcBef>
              <a:spcAft>
                <a:spcPts val="0"/>
              </a:spcAft>
              <a:buSzPts val="900"/>
              <a:buNone/>
              <a:defRPr sz="900"/>
            </a:lvl5pPr>
            <a:lvl6pPr indent="-228600" lvl="5" marL="2743200" algn="l">
              <a:lnSpc>
                <a:spcPct val="90000"/>
              </a:lnSpc>
              <a:spcBef>
                <a:spcPts val="400"/>
              </a:spcBef>
              <a:spcAft>
                <a:spcPts val="0"/>
              </a:spcAft>
              <a:buSzPts val="900"/>
              <a:buNone/>
              <a:defRPr sz="900"/>
            </a:lvl6pPr>
            <a:lvl7pPr indent="-228600" lvl="6" marL="3200400" algn="l">
              <a:lnSpc>
                <a:spcPct val="90000"/>
              </a:lnSpc>
              <a:spcBef>
                <a:spcPts val="400"/>
              </a:spcBef>
              <a:spcAft>
                <a:spcPts val="0"/>
              </a:spcAft>
              <a:buSzPts val="900"/>
              <a:buNone/>
              <a:defRPr sz="900"/>
            </a:lvl7pPr>
            <a:lvl8pPr indent="-228600" lvl="7" marL="3657600" algn="l">
              <a:lnSpc>
                <a:spcPct val="90000"/>
              </a:lnSpc>
              <a:spcBef>
                <a:spcPts val="400"/>
              </a:spcBef>
              <a:spcAft>
                <a:spcPts val="0"/>
              </a:spcAft>
              <a:buSzPts val="900"/>
              <a:buNone/>
              <a:defRPr sz="900"/>
            </a:lvl8pPr>
            <a:lvl9pPr indent="-228600" lvl="8" marL="4114800" algn="l">
              <a:lnSpc>
                <a:spcPct val="90000"/>
              </a:lnSpc>
              <a:spcBef>
                <a:spcPts val="400"/>
              </a:spcBef>
              <a:spcAft>
                <a:spcPts val="400"/>
              </a:spcAft>
              <a:buSzPts val="900"/>
              <a:buNone/>
              <a:defRPr sz="900"/>
            </a:lvl9pPr>
          </a:lstStyle>
          <a:p/>
        </p:txBody>
      </p:sp>
      <p:sp>
        <p:nvSpPr>
          <p:cNvPr id="84" name="Google Shape;84;p16"/>
          <p:cNvSpPr txBox="1"/>
          <p:nvPr>
            <p:ph idx="10" type="dt"/>
          </p:nvPr>
        </p:nvSpPr>
        <p:spPr>
          <a:xfrm>
            <a:off x="1097280" y="6459785"/>
            <a:ext cx="2472271"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5" name="Google Shape;85;p16"/>
          <p:cNvSpPr txBox="1"/>
          <p:nvPr>
            <p:ph idx="11" type="ftr"/>
          </p:nvPr>
        </p:nvSpPr>
        <p:spPr>
          <a:xfrm>
            <a:off x="3686185" y="6459785"/>
            <a:ext cx="4822804"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6" name="Google Shape;86;p16"/>
          <p:cNvSpPr txBox="1"/>
          <p:nvPr>
            <p:ph idx="12" type="sldNum"/>
          </p:nvPr>
        </p:nvSpPr>
        <p:spPr>
          <a:xfrm>
            <a:off x="9900458" y="6459785"/>
            <a:ext cx="1312025"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050"/>
              <a:buFont typeface="Arial"/>
              <a:buNone/>
              <a:defRPr b="0" i="0" sz="1050" u="none" cap="none" strike="noStrike">
                <a:solidFill>
                  <a:srgbClr val="FFFFFF"/>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050"/>
              <a:buFont typeface="Arial"/>
              <a:buNone/>
              <a:defRPr b="0" i="0" sz="1050" u="none" cap="none" strike="noStrike">
                <a:solidFill>
                  <a:srgbClr val="FFFFFF"/>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050"/>
              <a:buFont typeface="Arial"/>
              <a:buNone/>
              <a:defRPr b="0" i="0" sz="1050" u="none" cap="none" strike="noStrike">
                <a:solidFill>
                  <a:srgbClr val="FFFFFF"/>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050"/>
              <a:buFont typeface="Arial"/>
              <a:buNone/>
              <a:defRPr b="0" i="0" sz="1050" u="none" cap="none" strike="noStrike">
                <a:solidFill>
                  <a:srgbClr val="FFFFFF"/>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050"/>
              <a:buFont typeface="Arial"/>
              <a:buNone/>
              <a:defRPr b="0" i="0" sz="1050" u="none" cap="none" strike="noStrike">
                <a:solidFill>
                  <a:srgbClr val="FFFFFF"/>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050"/>
              <a:buFont typeface="Arial"/>
              <a:buNone/>
              <a:defRPr b="0" i="0" sz="1050" u="none" cap="none" strike="noStrike">
                <a:solidFill>
                  <a:srgbClr val="FFFFFF"/>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050"/>
              <a:buFont typeface="Arial"/>
              <a:buNone/>
              <a:defRPr b="0" i="0" sz="1050" u="none" cap="none" strike="noStrike">
                <a:solidFill>
                  <a:srgbClr val="FFFFFF"/>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050"/>
              <a:buFont typeface="Arial"/>
              <a:buNone/>
              <a:defRPr b="0" i="0" sz="1050" u="none" cap="none" strike="noStrike">
                <a:solidFill>
                  <a:srgbClr val="FFFFFF"/>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050"/>
              <a:buFont typeface="Arial"/>
              <a:buNone/>
              <a:defRPr b="0" i="0" sz="1050" u="none" cap="none" strike="noStrike">
                <a:solidFill>
                  <a:srgbClr val="FFFFFF"/>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7"/>
          <p:cNvSpPr/>
          <p:nvPr/>
        </p:nvSpPr>
        <p:spPr>
          <a:xfrm>
            <a:off x="1" y="6400800"/>
            <a:ext cx="12192000" cy="457200"/>
          </a:xfrm>
          <a:prstGeom prst="rect">
            <a:avLst/>
          </a:pr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 name="Google Shape;11;p7"/>
          <p:cNvSpPr/>
          <p:nvPr/>
        </p:nvSpPr>
        <p:spPr>
          <a:xfrm>
            <a:off x="0" y="6334316"/>
            <a:ext cx="12192001" cy="65998"/>
          </a:xfrm>
          <a:prstGeom prst="rect">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 name="Google Shape;12;p7"/>
          <p:cNvSpPr txBox="1"/>
          <p:nvPr>
            <p:ph type="title"/>
          </p:nvPr>
        </p:nvSpPr>
        <p:spPr>
          <a:xfrm>
            <a:off x="1097280" y="286603"/>
            <a:ext cx="10058400" cy="1450757"/>
          </a:xfrm>
          <a:prstGeom prst="rect">
            <a:avLst/>
          </a:prstGeom>
          <a:noFill/>
          <a:ln>
            <a:noFill/>
          </a:ln>
        </p:spPr>
        <p:txBody>
          <a:bodyPr anchorCtr="0" anchor="b" bIns="45700" lIns="91425" spcFirstLastPara="1" rIns="91425" wrap="square" tIns="45700">
            <a:normAutofit/>
          </a:bodyPr>
          <a:lstStyle>
            <a:lvl1pPr lvl="0" marR="0" rtl="0" algn="l">
              <a:lnSpc>
                <a:spcPct val="85000"/>
              </a:lnSpc>
              <a:spcBef>
                <a:spcPts val="0"/>
              </a:spcBef>
              <a:spcAft>
                <a:spcPts val="0"/>
              </a:spcAft>
              <a:buClr>
                <a:srgbClr val="3F3F3F"/>
              </a:buClr>
              <a:buSzPts val="4800"/>
              <a:buFont typeface="Calibri"/>
              <a:buNone/>
              <a:defRPr b="0" i="0" sz="4800" u="none" cap="none" strike="noStrike">
                <a:solidFill>
                  <a:srgbClr val="3F3F3F"/>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3" name="Google Shape;13;p7"/>
          <p:cNvSpPr txBox="1"/>
          <p:nvPr>
            <p:ph idx="1" type="body"/>
          </p:nvPr>
        </p:nvSpPr>
        <p:spPr>
          <a:xfrm>
            <a:off x="1097280" y="1845734"/>
            <a:ext cx="10058400" cy="4023360"/>
          </a:xfrm>
          <a:prstGeom prst="rect">
            <a:avLst/>
          </a:prstGeom>
          <a:noFill/>
          <a:ln>
            <a:noFill/>
          </a:ln>
        </p:spPr>
        <p:txBody>
          <a:bodyPr anchorCtr="0" anchor="t" bIns="45700" lIns="0" spcFirstLastPara="1" rIns="0" wrap="square" tIns="45700">
            <a:normAutofit/>
          </a:bodyPr>
          <a:lstStyle>
            <a:lvl1pPr indent="-355600" lvl="0" marL="457200" marR="0" rtl="0" algn="l">
              <a:lnSpc>
                <a:spcPct val="90000"/>
              </a:lnSpc>
              <a:spcBef>
                <a:spcPts val="1200"/>
              </a:spcBef>
              <a:spcAft>
                <a:spcPts val="0"/>
              </a:spcAft>
              <a:buClr>
                <a:schemeClr val="accent1"/>
              </a:buClr>
              <a:buSzPts val="2000"/>
              <a:buFont typeface="Calibri"/>
              <a:buChar char=" "/>
              <a:defRPr b="0" i="0" sz="2000" u="none" cap="none" strike="noStrike">
                <a:solidFill>
                  <a:srgbClr val="3F3F3F"/>
                </a:solidFill>
                <a:latin typeface="Calibri"/>
                <a:ea typeface="Calibri"/>
                <a:cs typeface="Calibri"/>
                <a:sym typeface="Calibri"/>
              </a:defRPr>
            </a:lvl1pPr>
            <a:lvl2pPr indent="-342900" lvl="1" marL="914400" marR="0" rtl="0" algn="l">
              <a:lnSpc>
                <a:spcPct val="90000"/>
              </a:lnSpc>
              <a:spcBef>
                <a:spcPts val="200"/>
              </a:spcBef>
              <a:spcAft>
                <a:spcPts val="0"/>
              </a:spcAft>
              <a:buClr>
                <a:schemeClr val="accent1"/>
              </a:buClr>
              <a:buSzPts val="1800"/>
              <a:buFont typeface="Calibri"/>
              <a:buChar char="◦"/>
              <a:defRPr b="0" i="0" sz="1800" u="none" cap="none" strike="noStrike">
                <a:solidFill>
                  <a:srgbClr val="3F3F3F"/>
                </a:solidFill>
                <a:latin typeface="Calibri"/>
                <a:ea typeface="Calibri"/>
                <a:cs typeface="Calibri"/>
                <a:sym typeface="Calibri"/>
              </a:defRPr>
            </a:lvl2pPr>
            <a:lvl3pPr indent="-317500" lvl="2" marL="1371600" marR="0" rtl="0" algn="l">
              <a:lnSpc>
                <a:spcPct val="90000"/>
              </a:lnSpc>
              <a:spcBef>
                <a:spcPts val="400"/>
              </a:spcBef>
              <a:spcAft>
                <a:spcPts val="0"/>
              </a:spcAft>
              <a:buClr>
                <a:schemeClr val="accent1"/>
              </a:buClr>
              <a:buSzPts val="1400"/>
              <a:buFont typeface="Calibri"/>
              <a:buChar char="◦"/>
              <a:defRPr b="0" i="0" sz="1400" u="none" cap="none" strike="noStrike">
                <a:solidFill>
                  <a:srgbClr val="3F3F3F"/>
                </a:solidFill>
                <a:latin typeface="Calibri"/>
                <a:ea typeface="Calibri"/>
                <a:cs typeface="Calibri"/>
                <a:sym typeface="Calibri"/>
              </a:defRPr>
            </a:lvl3pPr>
            <a:lvl4pPr indent="-317500" lvl="3" marL="1828800" marR="0" rtl="0" algn="l">
              <a:lnSpc>
                <a:spcPct val="90000"/>
              </a:lnSpc>
              <a:spcBef>
                <a:spcPts val="400"/>
              </a:spcBef>
              <a:spcAft>
                <a:spcPts val="0"/>
              </a:spcAft>
              <a:buClr>
                <a:schemeClr val="accent1"/>
              </a:buClr>
              <a:buSzPts val="1400"/>
              <a:buFont typeface="Calibri"/>
              <a:buChar char="◦"/>
              <a:defRPr b="0" i="0" sz="1400" u="none" cap="none" strike="noStrike">
                <a:solidFill>
                  <a:srgbClr val="3F3F3F"/>
                </a:solidFill>
                <a:latin typeface="Calibri"/>
                <a:ea typeface="Calibri"/>
                <a:cs typeface="Calibri"/>
                <a:sym typeface="Calibri"/>
              </a:defRPr>
            </a:lvl4pPr>
            <a:lvl5pPr indent="-317500" lvl="4" marL="2286000" marR="0" rtl="0" algn="l">
              <a:lnSpc>
                <a:spcPct val="90000"/>
              </a:lnSpc>
              <a:spcBef>
                <a:spcPts val="400"/>
              </a:spcBef>
              <a:spcAft>
                <a:spcPts val="0"/>
              </a:spcAft>
              <a:buClr>
                <a:schemeClr val="accent1"/>
              </a:buClr>
              <a:buSzPts val="1400"/>
              <a:buFont typeface="Calibri"/>
              <a:buChar char="◦"/>
              <a:defRPr b="0" i="0" sz="1400" u="none" cap="none" strike="noStrike">
                <a:solidFill>
                  <a:srgbClr val="3F3F3F"/>
                </a:solidFill>
                <a:latin typeface="Calibri"/>
                <a:ea typeface="Calibri"/>
                <a:cs typeface="Calibri"/>
                <a:sym typeface="Calibri"/>
              </a:defRPr>
            </a:lvl5pPr>
            <a:lvl6pPr indent="-317500" lvl="5" marL="2743200" marR="0" rtl="0" algn="l">
              <a:lnSpc>
                <a:spcPct val="90000"/>
              </a:lnSpc>
              <a:spcBef>
                <a:spcPts val="400"/>
              </a:spcBef>
              <a:spcAft>
                <a:spcPts val="0"/>
              </a:spcAft>
              <a:buClr>
                <a:schemeClr val="accent1"/>
              </a:buClr>
              <a:buSzPts val="1400"/>
              <a:buFont typeface="Calibri"/>
              <a:buChar char="◦"/>
              <a:defRPr b="0" i="0" sz="1400" u="none" cap="none" strike="noStrike">
                <a:solidFill>
                  <a:srgbClr val="3F3F3F"/>
                </a:solidFill>
                <a:latin typeface="Calibri"/>
                <a:ea typeface="Calibri"/>
                <a:cs typeface="Calibri"/>
                <a:sym typeface="Calibri"/>
              </a:defRPr>
            </a:lvl6pPr>
            <a:lvl7pPr indent="-317500" lvl="6" marL="3200400" marR="0" rtl="0" algn="l">
              <a:lnSpc>
                <a:spcPct val="90000"/>
              </a:lnSpc>
              <a:spcBef>
                <a:spcPts val="400"/>
              </a:spcBef>
              <a:spcAft>
                <a:spcPts val="0"/>
              </a:spcAft>
              <a:buClr>
                <a:schemeClr val="accent1"/>
              </a:buClr>
              <a:buSzPts val="1400"/>
              <a:buFont typeface="Calibri"/>
              <a:buChar char="◦"/>
              <a:defRPr b="0" i="0" sz="1400" u="none" cap="none" strike="noStrike">
                <a:solidFill>
                  <a:srgbClr val="3F3F3F"/>
                </a:solidFill>
                <a:latin typeface="Calibri"/>
                <a:ea typeface="Calibri"/>
                <a:cs typeface="Calibri"/>
                <a:sym typeface="Calibri"/>
              </a:defRPr>
            </a:lvl7pPr>
            <a:lvl8pPr indent="-317500" lvl="7" marL="3657600" marR="0" rtl="0" algn="l">
              <a:lnSpc>
                <a:spcPct val="90000"/>
              </a:lnSpc>
              <a:spcBef>
                <a:spcPts val="400"/>
              </a:spcBef>
              <a:spcAft>
                <a:spcPts val="0"/>
              </a:spcAft>
              <a:buClr>
                <a:schemeClr val="accent1"/>
              </a:buClr>
              <a:buSzPts val="1400"/>
              <a:buFont typeface="Calibri"/>
              <a:buChar char="◦"/>
              <a:defRPr b="0" i="0" sz="1400" u="none" cap="none" strike="noStrike">
                <a:solidFill>
                  <a:srgbClr val="3F3F3F"/>
                </a:solidFill>
                <a:latin typeface="Calibri"/>
                <a:ea typeface="Calibri"/>
                <a:cs typeface="Calibri"/>
                <a:sym typeface="Calibri"/>
              </a:defRPr>
            </a:lvl8pPr>
            <a:lvl9pPr indent="-317500" lvl="8" marL="4114800" marR="0" rtl="0" algn="l">
              <a:lnSpc>
                <a:spcPct val="90000"/>
              </a:lnSpc>
              <a:spcBef>
                <a:spcPts val="400"/>
              </a:spcBef>
              <a:spcAft>
                <a:spcPts val="400"/>
              </a:spcAft>
              <a:buClr>
                <a:schemeClr val="accent1"/>
              </a:buClr>
              <a:buSzPts val="1400"/>
              <a:buFont typeface="Calibri"/>
              <a:buChar char="◦"/>
              <a:defRPr b="0" i="0" sz="1400" u="none" cap="none" strike="noStrike">
                <a:solidFill>
                  <a:srgbClr val="3F3F3F"/>
                </a:solidFill>
                <a:latin typeface="Calibri"/>
                <a:ea typeface="Calibri"/>
                <a:cs typeface="Calibri"/>
                <a:sym typeface="Calibri"/>
              </a:defRPr>
            </a:lvl9pPr>
          </a:lstStyle>
          <a:p/>
        </p:txBody>
      </p:sp>
      <p:sp>
        <p:nvSpPr>
          <p:cNvPr id="14" name="Google Shape;14;p7"/>
          <p:cNvSpPr txBox="1"/>
          <p:nvPr>
            <p:ph idx="10" type="dt"/>
          </p:nvPr>
        </p:nvSpPr>
        <p:spPr>
          <a:xfrm>
            <a:off x="1097280" y="6459785"/>
            <a:ext cx="2472271"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900" u="none" cap="none" strike="noStrike">
                <a:solidFill>
                  <a:srgbClr val="FFFFFF"/>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5" name="Google Shape;15;p7"/>
          <p:cNvSpPr txBox="1"/>
          <p:nvPr>
            <p:ph idx="11" type="ftr"/>
          </p:nvPr>
        </p:nvSpPr>
        <p:spPr>
          <a:xfrm>
            <a:off x="3686185" y="6459785"/>
            <a:ext cx="4822804"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900" u="none" cap="none" strike="noStrike">
                <a:solidFill>
                  <a:srgbClr val="FFFFFF"/>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6" name="Google Shape;16;p7"/>
          <p:cNvSpPr txBox="1"/>
          <p:nvPr>
            <p:ph idx="12" type="sldNum"/>
          </p:nvPr>
        </p:nvSpPr>
        <p:spPr>
          <a:xfrm>
            <a:off x="9900458" y="6459785"/>
            <a:ext cx="1312025"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050"/>
              <a:buFont typeface="Arial"/>
              <a:buNone/>
              <a:defRPr b="0" i="0" sz="1050" u="none" cap="none" strike="noStrike">
                <a:solidFill>
                  <a:srgbClr val="FFFFFF"/>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050"/>
              <a:buFont typeface="Arial"/>
              <a:buNone/>
              <a:defRPr b="0" i="0" sz="1050" u="none" cap="none" strike="noStrike">
                <a:solidFill>
                  <a:srgbClr val="FFFFFF"/>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050"/>
              <a:buFont typeface="Arial"/>
              <a:buNone/>
              <a:defRPr b="0" i="0" sz="1050" u="none" cap="none" strike="noStrike">
                <a:solidFill>
                  <a:srgbClr val="FFFFFF"/>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050"/>
              <a:buFont typeface="Arial"/>
              <a:buNone/>
              <a:defRPr b="0" i="0" sz="1050" u="none" cap="none" strike="noStrike">
                <a:solidFill>
                  <a:srgbClr val="FFFFFF"/>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050"/>
              <a:buFont typeface="Arial"/>
              <a:buNone/>
              <a:defRPr b="0" i="0" sz="1050" u="none" cap="none" strike="noStrike">
                <a:solidFill>
                  <a:srgbClr val="FFFFFF"/>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050"/>
              <a:buFont typeface="Arial"/>
              <a:buNone/>
              <a:defRPr b="0" i="0" sz="1050" u="none" cap="none" strike="noStrike">
                <a:solidFill>
                  <a:srgbClr val="FFFFFF"/>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050"/>
              <a:buFont typeface="Arial"/>
              <a:buNone/>
              <a:defRPr b="0" i="0" sz="1050" u="none" cap="none" strike="noStrike">
                <a:solidFill>
                  <a:srgbClr val="FFFFFF"/>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050"/>
              <a:buFont typeface="Arial"/>
              <a:buNone/>
              <a:defRPr b="0" i="0" sz="1050" u="none" cap="none" strike="noStrike">
                <a:solidFill>
                  <a:srgbClr val="FFFFFF"/>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050"/>
              <a:buFont typeface="Arial"/>
              <a:buNone/>
              <a:defRPr b="0" i="0" sz="1050" u="none" cap="none" strike="noStrike">
                <a:solidFill>
                  <a:srgbClr val="FFFFFF"/>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cxnSp>
        <p:nvCxnSpPr>
          <p:cNvPr id="17" name="Google Shape;17;p7"/>
          <p:cNvCxnSpPr/>
          <p:nvPr/>
        </p:nvCxnSpPr>
        <p:spPr>
          <a:xfrm>
            <a:off x="1193532" y="1737845"/>
            <a:ext cx="9966960" cy="0"/>
          </a:xfrm>
          <a:prstGeom prst="straightConnector1">
            <a:avLst/>
          </a:prstGeom>
          <a:noFill/>
          <a:ln cap="flat" cmpd="sng" w="9525">
            <a:solidFill>
              <a:srgbClr val="7F7F7F"/>
            </a:solidFill>
            <a:prstDash val="solid"/>
            <a:round/>
            <a:headEnd len="sm" w="sm" type="none"/>
            <a:tailEnd len="sm" w="sm" type="none"/>
          </a:ln>
        </p:spPr>
      </p:cxn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6.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4.png"/><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3.png"/><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6.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4.png"/><Relationship Id="rId4" Type="http://schemas.openxmlformats.org/officeDocument/2006/relationships/image" Target="../media/image17.png"/><Relationship Id="rId9" Type="http://schemas.openxmlformats.org/officeDocument/2006/relationships/image" Target="../media/image7.png"/><Relationship Id="rId5" Type="http://schemas.openxmlformats.org/officeDocument/2006/relationships/image" Target="../media/image19.png"/><Relationship Id="rId6" Type="http://schemas.openxmlformats.org/officeDocument/2006/relationships/image" Target="../media/image23.png"/><Relationship Id="rId7" Type="http://schemas.openxmlformats.org/officeDocument/2006/relationships/image" Target="../media/image24.png"/><Relationship Id="rId8" Type="http://schemas.openxmlformats.org/officeDocument/2006/relationships/image" Target="../media/image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4.png"/><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4.png"/><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13.png"/><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4.png"/><Relationship Id="rId4" Type="http://schemas.openxmlformats.org/officeDocument/2006/relationships/image" Target="../media/image17.png"/><Relationship Id="rId9" Type="http://schemas.openxmlformats.org/officeDocument/2006/relationships/image" Target="../media/image7.png"/><Relationship Id="rId5" Type="http://schemas.openxmlformats.org/officeDocument/2006/relationships/image" Target="../media/image19.png"/><Relationship Id="rId6" Type="http://schemas.openxmlformats.org/officeDocument/2006/relationships/image" Target="../media/image23.png"/><Relationship Id="rId7" Type="http://schemas.openxmlformats.org/officeDocument/2006/relationships/image" Target="../media/image24.png"/><Relationship Id="rId8" Type="http://schemas.openxmlformats.org/officeDocument/2006/relationships/image" Target="../media/image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4.png"/><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 name="Shape 105"/>
        <p:cNvGrpSpPr/>
        <p:nvPr/>
      </p:nvGrpSpPr>
      <p:grpSpPr>
        <a:xfrm>
          <a:off x="0" y="0"/>
          <a:ext cx="0" cy="0"/>
          <a:chOff x="0" y="0"/>
          <a:chExt cx="0" cy="0"/>
        </a:xfrm>
      </p:grpSpPr>
      <p:pic>
        <p:nvPicPr>
          <p:cNvPr id="106" name="Google Shape;106;p1"/>
          <p:cNvPicPr preferRelativeResize="0"/>
          <p:nvPr/>
        </p:nvPicPr>
        <p:blipFill rotWithShape="1">
          <a:blip r:embed="rId3">
            <a:alphaModFix/>
          </a:blip>
          <a:srcRect b="0" l="3787" r="11989" t="5662"/>
          <a:stretch/>
        </p:blipFill>
        <p:spPr>
          <a:xfrm>
            <a:off x="395305" y="1177329"/>
            <a:ext cx="6664421" cy="4029671"/>
          </a:xfrm>
          <a:prstGeom prst="rect">
            <a:avLst/>
          </a:prstGeom>
          <a:noFill/>
          <a:ln>
            <a:noFill/>
          </a:ln>
        </p:spPr>
      </p:pic>
      <p:sp>
        <p:nvSpPr>
          <p:cNvPr id="107" name="Google Shape;107;p1"/>
          <p:cNvSpPr txBox="1"/>
          <p:nvPr/>
        </p:nvSpPr>
        <p:spPr>
          <a:xfrm>
            <a:off x="7278716" y="2400745"/>
            <a:ext cx="4746178" cy="1582837"/>
          </a:xfrm>
          <a:prstGeom prst="rect">
            <a:avLst/>
          </a:prstGeom>
          <a:noFill/>
          <a:ln>
            <a:noFill/>
          </a:ln>
        </p:spPr>
        <p:txBody>
          <a:bodyPr anchorCtr="0" anchor="t" bIns="0" lIns="0" spcFirstLastPara="1" rIns="0" wrap="square" tIns="11900">
            <a:spAutoFit/>
          </a:bodyPr>
          <a:lstStyle/>
          <a:p>
            <a:pPr indent="0" lvl="0" marL="11906" marR="0" rtl="0" algn="ctr">
              <a:lnSpc>
                <a:spcPct val="100000"/>
              </a:lnSpc>
              <a:spcBef>
                <a:spcPts val="0"/>
              </a:spcBef>
              <a:spcAft>
                <a:spcPts val="0"/>
              </a:spcAft>
              <a:buClr>
                <a:srgbClr val="000000"/>
              </a:buClr>
              <a:buSzPts val="5062"/>
              <a:buFont typeface="Arial"/>
              <a:buNone/>
            </a:pPr>
            <a:r>
              <a:rPr b="1" i="0" lang="en-US" sz="5062" u="none" cap="none" strike="noStrike">
                <a:solidFill>
                  <a:srgbClr val="65356D"/>
                </a:solidFill>
                <a:latin typeface="Bookman Old Style"/>
                <a:ea typeface="Bookman Old Style"/>
                <a:cs typeface="Bookman Old Style"/>
                <a:sym typeface="Bookman Old Style"/>
              </a:rPr>
              <a:t>Mt. Diablo </a:t>
            </a:r>
            <a:endParaRPr b="1" i="0" sz="5062" u="none" cap="none" strike="noStrike">
              <a:solidFill>
                <a:srgbClr val="65356D"/>
              </a:solidFill>
              <a:latin typeface="Bookman Old Style"/>
              <a:ea typeface="Bookman Old Style"/>
              <a:cs typeface="Bookman Old Style"/>
              <a:sym typeface="Bookman Old Style"/>
            </a:endParaRPr>
          </a:p>
          <a:p>
            <a:pPr indent="0" lvl="0" marL="11906" marR="0" rtl="0" algn="ctr">
              <a:lnSpc>
                <a:spcPct val="100000"/>
              </a:lnSpc>
              <a:spcBef>
                <a:spcPts val="94"/>
              </a:spcBef>
              <a:spcAft>
                <a:spcPts val="0"/>
              </a:spcAft>
              <a:buClr>
                <a:srgbClr val="000000"/>
              </a:buClr>
              <a:buSzPts val="5062"/>
              <a:buFont typeface="Arial"/>
              <a:buNone/>
            </a:pPr>
            <a:r>
              <a:rPr b="1" i="0" lang="en-US" sz="5062" u="none" cap="none" strike="noStrike">
                <a:solidFill>
                  <a:srgbClr val="65356D"/>
                </a:solidFill>
                <a:latin typeface="Bookman Old Style"/>
                <a:ea typeface="Bookman Old Style"/>
                <a:cs typeface="Bookman Old Style"/>
                <a:sym typeface="Bookman Old Style"/>
              </a:rPr>
              <a:t>Mobilizer</a:t>
            </a:r>
            <a:endParaRPr b="1" i="0" sz="5062" u="none" cap="none" strike="noStrike">
              <a:solidFill>
                <a:srgbClr val="65356D"/>
              </a:solidFill>
              <a:latin typeface="Bookman Old Style"/>
              <a:ea typeface="Bookman Old Style"/>
              <a:cs typeface="Bookman Old Style"/>
              <a:sym typeface="Bookman Old Style"/>
            </a:endParaRPr>
          </a:p>
        </p:txBody>
      </p:sp>
      <p:sp>
        <p:nvSpPr>
          <p:cNvPr id="108" name="Google Shape;108;p1"/>
          <p:cNvSpPr txBox="1"/>
          <p:nvPr/>
        </p:nvSpPr>
        <p:spPr>
          <a:xfrm>
            <a:off x="202038" y="5833827"/>
            <a:ext cx="5647200" cy="948600"/>
          </a:xfrm>
          <a:prstGeom prst="rect">
            <a:avLst/>
          </a:prstGeom>
          <a:noFill/>
          <a:ln>
            <a:noFill/>
          </a:ln>
        </p:spPr>
        <p:txBody>
          <a:bodyPr anchorCtr="0" anchor="t" bIns="0" lIns="0" spcFirstLastPara="1" rIns="0" wrap="square" tIns="109525">
            <a:spAutoFit/>
          </a:bodyPr>
          <a:lstStyle/>
          <a:p>
            <a:pPr indent="0" lvl="0" marL="11906" marR="0" rtl="0" algn="l">
              <a:lnSpc>
                <a:spcPct val="100000"/>
              </a:lnSpc>
              <a:spcBef>
                <a:spcPts val="0"/>
              </a:spcBef>
              <a:spcAft>
                <a:spcPts val="0"/>
              </a:spcAft>
              <a:buClr>
                <a:srgbClr val="000000"/>
              </a:buClr>
              <a:buSzPts val="2400"/>
              <a:buFont typeface="Arial"/>
              <a:buNone/>
            </a:pPr>
            <a:r>
              <a:rPr b="0" i="0" lang="en-US" sz="2400" u="none" cap="none" strike="noStrike">
                <a:solidFill>
                  <a:srgbClr val="65356D"/>
                </a:solidFill>
                <a:latin typeface="Bookman Old Style"/>
                <a:ea typeface="Bookman Old Style"/>
                <a:cs typeface="Bookman Old Style"/>
                <a:sym typeface="Bookman Old Style"/>
              </a:rPr>
              <a:t>TRANSPAC Board Meeting</a:t>
            </a:r>
            <a:endParaRPr b="0" i="0" sz="1400" u="none" cap="none" strike="noStrike">
              <a:solidFill>
                <a:srgbClr val="000000"/>
              </a:solidFill>
              <a:latin typeface="Arial"/>
              <a:ea typeface="Arial"/>
              <a:cs typeface="Arial"/>
              <a:sym typeface="Arial"/>
            </a:endParaRPr>
          </a:p>
          <a:p>
            <a:pPr indent="0" lvl="0" marL="24407" marR="0" rtl="0" algn="l">
              <a:lnSpc>
                <a:spcPct val="100000"/>
              </a:lnSpc>
              <a:spcBef>
                <a:spcPts val="773"/>
              </a:spcBef>
              <a:spcAft>
                <a:spcPts val="0"/>
              </a:spcAft>
              <a:buClr>
                <a:srgbClr val="000000"/>
              </a:buClr>
              <a:buSzPts val="2400"/>
              <a:buFont typeface="Arial"/>
              <a:buNone/>
            </a:pPr>
            <a:r>
              <a:rPr b="0" i="0" lang="en-US" sz="2400" u="none" cap="none" strike="noStrike">
                <a:solidFill>
                  <a:srgbClr val="65356D"/>
                </a:solidFill>
                <a:latin typeface="Bookman Old Style"/>
                <a:ea typeface="Bookman Old Style"/>
                <a:cs typeface="Bookman Old Style"/>
                <a:sym typeface="Bookman Old Style"/>
              </a:rPr>
              <a:t>April 11, 2024</a:t>
            </a:r>
            <a:endParaRPr b="0" i="0" sz="1400" u="none" cap="none" strike="noStrike">
              <a:solidFill>
                <a:srgbClr val="000000"/>
              </a:solidFill>
              <a:latin typeface="Arial"/>
              <a:ea typeface="Arial"/>
              <a:cs typeface="Arial"/>
              <a:sym typeface="Arial"/>
            </a:endParaRPr>
          </a:p>
        </p:txBody>
      </p:sp>
      <p:pic>
        <p:nvPicPr>
          <p:cNvPr id="109" name="Google Shape;109;p1"/>
          <p:cNvPicPr preferRelativeResize="0"/>
          <p:nvPr/>
        </p:nvPicPr>
        <p:blipFill rotWithShape="1">
          <a:blip r:embed="rId4">
            <a:alphaModFix/>
          </a:blip>
          <a:srcRect b="0" l="0" r="0" t="0"/>
          <a:stretch/>
        </p:blipFill>
        <p:spPr>
          <a:xfrm>
            <a:off x="8636000" y="5584016"/>
            <a:ext cx="3388894" cy="1174573"/>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1" name="Shape 201"/>
        <p:cNvGrpSpPr/>
        <p:nvPr/>
      </p:nvGrpSpPr>
      <p:grpSpPr>
        <a:xfrm>
          <a:off x="0" y="0"/>
          <a:ext cx="0" cy="0"/>
          <a:chOff x="0" y="0"/>
          <a:chExt cx="0" cy="0"/>
        </a:xfrm>
      </p:grpSpPr>
      <p:sp>
        <p:nvSpPr>
          <p:cNvPr id="202" name="Google Shape;202;p4"/>
          <p:cNvSpPr txBox="1"/>
          <p:nvPr/>
        </p:nvSpPr>
        <p:spPr>
          <a:xfrm>
            <a:off x="195925" y="5798674"/>
            <a:ext cx="5647200" cy="1071600"/>
          </a:xfrm>
          <a:prstGeom prst="rect">
            <a:avLst/>
          </a:prstGeom>
          <a:noFill/>
          <a:ln>
            <a:noFill/>
          </a:ln>
        </p:spPr>
        <p:txBody>
          <a:bodyPr anchorCtr="0" anchor="t" bIns="0" lIns="0" spcFirstLastPara="1" rIns="0" wrap="square" tIns="109525">
            <a:spAutoFit/>
          </a:bodyPr>
          <a:lstStyle/>
          <a:p>
            <a:pPr indent="0" lvl="0" marL="11906" marR="0" rtl="0" algn="l">
              <a:lnSpc>
                <a:spcPct val="100000"/>
              </a:lnSpc>
              <a:spcBef>
                <a:spcPts val="0"/>
              </a:spcBef>
              <a:spcAft>
                <a:spcPts val="0"/>
              </a:spcAft>
              <a:buClr>
                <a:srgbClr val="000000"/>
              </a:buClr>
              <a:buSzPts val="2800"/>
              <a:buFont typeface="Arial"/>
              <a:buNone/>
            </a:pPr>
            <a:r>
              <a:rPr b="0" i="0" lang="en-US" sz="2800" u="none" cap="none" strike="noStrike">
                <a:solidFill>
                  <a:srgbClr val="65356D"/>
                </a:solidFill>
                <a:latin typeface="Bookman Old Style"/>
                <a:ea typeface="Bookman Old Style"/>
                <a:cs typeface="Bookman Old Style"/>
                <a:sym typeface="Bookman Old Style"/>
              </a:rPr>
              <a:t>TRANSPAC Board Meeting</a:t>
            </a:r>
            <a:endParaRPr b="0" i="0" sz="1400" u="none" cap="none" strike="noStrike">
              <a:solidFill>
                <a:srgbClr val="000000"/>
              </a:solidFill>
              <a:latin typeface="Arial"/>
              <a:ea typeface="Arial"/>
              <a:cs typeface="Arial"/>
              <a:sym typeface="Arial"/>
            </a:endParaRPr>
          </a:p>
          <a:p>
            <a:pPr indent="0" lvl="0" marL="24407" marR="0" rtl="0" algn="l">
              <a:lnSpc>
                <a:spcPct val="100000"/>
              </a:lnSpc>
              <a:spcBef>
                <a:spcPts val="773"/>
              </a:spcBef>
              <a:spcAft>
                <a:spcPts val="0"/>
              </a:spcAft>
              <a:buClr>
                <a:srgbClr val="000000"/>
              </a:buClr>
              <a:buSzPts val="2800"/>
              <a:buFont typeface="Arial"/>
              <a:buNone/>
            </a:pPr>
            <a:r>
              <a:rPr b="0" i="0" lang="en-US" sz="2800" u="none" cap="none" strike="noStrike">
                <a:solidFill>
                  <a:srgbClr val="65356D"/>
                </a:solidFill>
                <a:latin typeface="Bookman Old Style"/>
                <a:ea typeface="Bookman Old Style"/>
                <a:cs typeface="Bookman Old Style"/>
                <a:sym typeface="Bookman Old Style"/>
              </a:rPr>
              <a:t>April 11, 2024</a:t>
            </a:r>
            <a:endParaRPr b="0" i="0" sz="2800" u="none" cap="none" strike="noStrike">
              <a:solidFill>
                <a:srgbClr val="65356D"/>
              </a:solidFill>
              <a:latin typeface="Bookman Old Style"/>
              <a:ea typeface="Bookman Old Style"/>
              <a:cs typeface="Bookman Old Style"/>
              <a:sym typeface="Bookman Old Style"/>
            </a:endParaRPr>
          </a:p>
        </p:txBody>
      </p:sp>
      <p:pic>
        <p:nvPicPr>
          <p:cNvPr id="203" name="Google Shape;203;p4"/>
          <p:cNvPicPr preferRelativeResize="0"/>
          <p:nvPr/>
        </p:nvPicPr>
        <p:blipFill rotWithShape="1">
          <a:blip r:embed="rId3">
            <a:alphaModFix/>
          </a:blip>
          <a:srcRect b="0" l="0" r="0" t="0"/>
          <a:stretch/>
        </p:blipFill>
        <p:spPr>
          <a:xfrm>
            <a:off x="8570770" y="5596774"/>
            <a:ext cx="3388894" cy="1174573"/>
          </a:xfrm>
          <a:prstGeom prst="rect">
            <a:avLst/>
          </a:prstGeom>
          <a:noFill/>
          <a:ln>
            <a:noFill/>
          </a:ln>
        </p:spPr>
      </p:pic>
      <p:sp>
        <p:nvSpPr>
          <p:cNvPr id="204" name="Google Shape;204;p4"/>
          <p:cNvSpPr txBox="1"/>
          <p:nvPr/>
        </p:nvSpPr>
        <p:spPr>
          <a:xfrm>
            <a:off x="3199322" y="2478231"/>
            <a:ext cx="6134100" cy="1120200"/>
          </a:xfrm>
          <a:prstGeom prst="rect">
            <a:avLst/>
          </a:prstGeom>
          <a:noFill/>
          <a:ln>
            <a:noFill/>
          </a:ln>
        </p:spPr>
        <p:txBody>
          <a:bodyPr anchorCtr="0" anchor="t" bIns="0" lIns="0" spcFirstLastPara="1" rIns="0" wrap="square" tIns="11900">
            <a:spAutoFit/>
          </a:bodyPr>
          <a:lstStyle/>
          <a:p>
            <a:pPr indent="0" lvl="0" marL="11906" marR="0" rtl="0" algn="ctr">
              <a:lnSpc>
                <a:spcPct val="100000"/>
              </a:lnSpc>
              <a:spcBef>
                <a:spcPts val="0"/>
              </a:spcBef>
              <a:spcAft>
                <a:spcPts val="0"/>
              </a:spcAft>
              <a:buClr>
                <a:srgbClr val="000000"/>
              </a:buClr>
              <a:buSzPts val="7200"/>
              <a:buFont typeface="Arial"/>
              <a:buNone/>
            </a:pPr>
            <a:r>
              <a:t/>
            </a:r>
            <a:endParaRPr b="1" i="0" sz="7200" u="none" cap="none" strike="noStrike">
              <a:solidFill>
                <a:srgbClr val="65356D"/>
              </a:solidFill>
              <a:latin typeface="Bookman Old Style"/>
              <a:ea typeface="Bookman Old Style"/>
              <a:cs typeface="Bookman Old Style"/>
              <a:sym typeface="Bookman Old Style"/>
            </a:endParaRPr>
          </a:p>
        </p:txBody>
      </p:sp>
      <p:pic>
        <p:nvPicPr>
          <p:cNvPr id="205" name="Google Shape;205;p4"/>
          <p:cNvPicPr preferRelativeResize="0"/>
          <p:nvPr/>
        </p:nvPicPr>
        <p:blipFill rotWithShape="1">
          <a:blip r:embed="rId4">
            <a:alphaModFix/>
          </a:blip>
          <a:srcRect b="0" l="0" r="0" t="0"/>
          <a:stretch/>
        </p:blipFill>
        <p:spPr>
          <a:xfrm>
            <a:off x="631400" y="180612"/>
            <a:ext cx="4663599" cy="5618075"/>
          </a:xfrm>
          <a:prstGeom prst="rect">
            <a:avLst/>
          </a:prstGeom>
          <a:noFill/>
          <a:ln>
            <a:noFill/>
          </a:ln>
        </p:spPr>
      </p:pic>
      <p:sp>
        <p:nvSpPr>
          <p:cNvPr id="206" name="Google Shape;206;p4"/>
          <p:cNvSpPr txBox="1"/>
          <p:nvPr/>
        </p:nvSpPr>
        <p:spPr>
          <a:xfrm>
            <a:off x="6183825" y="1486500"/>
            <a:ext cx="5367900" cy="3788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000"/>
              <a:buFont typeface="Arial"/>
              <a:buNone/>
            </a:pPr>
            <a:r>
              <a:rPr b="0" i="0" lang="en-US" sz="2000" u="none" cap="none" strike="noStrike">
                <a:solidFill>
                  <a:srgbClr val="3F3F3F"/>
                </a:solidFill>
                <a:latin typeface="Calibri"/>
                <a:ea typeface="Calibri"/>
                <a:cs typeface="Calibri"/>
                <a:sym typeface="Calibri"/>
              </a:rPr>
              <a:t>“...over the course of the two years their vehicle was participating in this program, this van provided a total of 8,087 trips to their program participants, almost all of whom formerly rode the County Connection LINK service. Not only did this service free up capacity on the LINK vehicles for use by others, it freed up some of the passengers whose trips were very long and arduous, thus providing a more personalized service than LINK could ever provide.”</a:t>
            </a:r>
            <a:endParaRPr b="0" i="0" sz="2000" u="none" cap="none" strike="noStrike">
              <a:solidFill>
                <a:srgbClr val="3F3F3F"/>
              </a:solidFill>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1" name="Shape 211"/>
        <p:cNvGrpSpPr/>
        <p:nvPr/>
      </p:nvGrpSpPr>
      <p:grpSpPr>
        <a:xfrm>
          <a:off x="0" y="0"/>
          <a:ext cx="0" cy="0"/>
          <a:chOff x="0" y="0"/>
          <a:chExt cx="0" cy="0"/>
        </a:xfrm>
      </p:grpSpPr>
      <p:sp>
        <p:nvSpPr>
          <p:cNvPr id="212" name="Google Shape;212;p5"/>
          <p:cNvSpPr txBox="1"/>
          <p:nvPr/>
        </p:nvSpPr>
        <p:spPr>
          <a:xfrm>
            <a:off x="558698" y="418015"/>
            <a:ext cx="5753700" cy="627600"/>
          </a:xfrm>
          <a:prstGeom prst="rect">
            <a:avLst/>
          </a:prstGeom>
          <a:noFill/>
          <a:ln>
            <a:noFill/>
          </a:ln>
        </p:spPr>
        <p:txBody>
          <a:bodyPr anchorCtr="0" anchor="t" bIns="0" lIns="0" spcFirstLastPara="1" rIns="0" wrap="square" tIns="11900">
            <a:spAutoFit/>
          </a:bodyPr>
          <a:lstStyle/>
          <a:p>
            <a:pPr indent="0" lvl="0" marL="11906" marR="0" rtl="0" algn="l">
              <a:lnSpc>
                <a:spcPct val="100000"/>
              </a:lnSpc>
              <a:spcBef>
                <a:spcPts val="0"/>
              </a:spcBef>
              <a:spcAft>
                <a:spcPts val="0"/>
              </a:spcAft>
              <a:buClr>
                <a:srgbClr val="000000"/>
              </a:buClr>
              <a:buSzPts val="4000"/>
              <a:buFont typeface="Arial"/>
              <a:buNone/>
            </a:pPr>
            <a:r>
              <a:rPr b="1" i="0" lang="en-US" sz="4000" u="none" cap="none" strike="noStrike">
                <a:solidFill>
                  <a:srgbClr val="65356D"/>
                </a:solidFill>
                <a:latin typeface="Bookman Old Style"/>
                <a:ea typeface="Bookman Old Style"/>
                <a:cs typeface="Bookman Old Style"/>
                <a:sym typeface="Bookman Old Style"/>
              </a:rPr>
              <a:t>Mt. Diablo Mobilizer</a:t>
            </a:r>
            <a:endParaRPr b="0" i="0" sz="1400" u="none" cap="none" strike="noStrike">
              <a:solidFill>
                <a:srgbClr val="000000"/>
              </a:solidFill>
              <a:latin typeface="Arial"/>
              <a:ea typeface="Arial"/>
              <a:cs typeface="Arial"/>
              <a:sym typeface="Arial"/>
            </a:endParaRPr>
          </a:p>
        </p:txBody>
      </p:sp>
      <p:sp>
        <p:nvSpPr>
          <p:cNvPr id="213" name="Google Shape;213;p5"/>
          <p:cNvSpPr txBox="1"/>
          <p:nvPr/>
        </p:nvSpPr>
        <p:spPr>
          <a:xfrm>
            <a:off x="358794" y="1149939"/>
            <a:ext cx="6324600" cy="4710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rgbClr val="002060"/>
              </a:solidFill>
              <a:latin typeface="Libre Franklin"/>
              <a:ea typeface="Libre Franklin"/>
              <a:cs typeface="Libre Franklin"/>
              <a:sym typeface="Libre Franklin"/>
            </a:endParaRPr>
          </a:p>
          <a:p>
            <a:pPr indent="-285750" lvl="0" marL="285750" marR="0" rtl="0" algn="l">
              <a:lnSpc>
                <a:spcPct val="100000"/>
              </a:lnSpc>
              <a:spcBef>
                <a:spcPts val="0"/>
              </a:spcBef>
              <a:spcAft>
                <a:spcPts val="0"/>
              </a:spcAft>
              <a:buClr>
                <a:srgbClr val="65356D"/>
              </a:buClr>
              <a:buSzPts val="2000"/>
              <a:buFont typeface="Arial"/>
              <a:buChar char="•"/>
            </a:pPr>
            <a:r>
              <a:rPr b="1" i="0" lang="en-US" sz="2000" u="none" cap="none" strike="noStrike">
                <a:solidFill>
                  <a:srgbClr val="65356D"/>
                </a:solidFill>
                <a:latin typeface="Bookman Old Style"/>
                <a:ea typeface="Bookman Old Style"/>
                <a:cs typeface="Bookman Old Style"/>
                <a:sym typeface="Bookman Old Style"/>
              </a:rPr>
              <a:t>Community: </a:t>
            </a:r>
            <a:r>
              <a:rPr b="0" i="0" lang="en-US" sz="2000" u="none" cap="none" strike="noStrike">
                <a:solidFill>
                  <a:srgbClr val="65356D"/>
                </a:solidFill>
                <a:latin typeface="Bookman Old Style"/>
                <a:ea typeface="Bookman Old Style"/>
                <a:cs typeface="Bookman Old Style"/>
                <a:sym typeface="Bookman Old Style"/>
              </a:rPr>
              <a:t>Allows elders and adults with disabilities to engage in day programs, go shopping, make their appointments, all while drastically reducing ride times and providing respite for caregivers </a:t>
            </a:r>
            <a:endParaRPr b="0" i="0" sz="2000" u="none" cap="none" strike="noStrike">
              <a:solidFill>
                <a:srgbClr val="65356D"/>
              </a:solidFill>
              <a:latin typeface="Bookman Old Style"/>
              <a:ea typeface="Bookman Old Style"/>
              <a:cs typeface="Bookman Old Style"/>
              <a:sym typeface="Bookman Old Style"/>
            </a:endParaRPr>
          </a:p>
          <a:p>
            <a:pPr indent="0" lvl="0" marL="0" marR="0" rtl="0" algn="l">
              <a:lnSpc>
                <a:spcPct val="100000"/>
              </a:lnSpc>
              <a:spcBef>
                <a:spcPts val="0"/>
              </a:spcBef>
              <a:spcAft>
                <a:spcPts val="0"/>
              </a:spcAft>
              <a:buClr>
                <a:srgbClr val="000000"/>
              </a:buClr>
              <a:buSzPts val="600"/>
              <a:buFont typeface="Arial"/>
              <a:buNone/>
            </a:pPr>
            <a:r>
              <a:t/>
            </a:r>
            <a:endParaRPr b="0" i="0" sz="600" u="none" cap="none" strike="noStrike">
              <a:solidFill>
                <a:srgbClr val="65356D"/>
              </a:solidFill>
              <a:latin typeface="Bookman Old Style"/>
              <a:ea typeface="Bookman Old Style"/>
              <a:cs typeface="Bookman Old Style"/>
              <a:sym typeface="Bookman Old Style"/>
            </a:endParaRPr>
          </a:p>
          <a:p>
            <a:pPr indent="-285750" lvl="0" marL="285750" marR="0" rtl="0" algn="l">
              <a:lnSpc>
                <a:spcPct val="100000"/>
              </a:lnSpc>
              <a:spcBef>
                <a:spcPts val="0"/>
              </a:spcBef>
              <a:spcAft>
                <a:spcPts val="0"/>
              </a:spcAft>
              <a:buClr>
                <a:srgbClr val="65356D"/>
              </a:buClr>
              <a:buSzPts val="2000"/>
              <a:buFont typeface="Arial"/>
              <a:buChar char="•"/>
            </a:pPr>
            <a:r>
              <a:rPr b="1" i="0" lang="en-US" sz="2000" u="none" cap="none" strike="noStrike">
                <a:solidFill>
                  <a:srgbClr val="65356D"/>
                </a:solidFill>
                <a:latin typeface="Bookman Old Style"/>
                <a:ea typeface="Bookman Old Style"/>
                <a:cs typeface="Bookman Old Style"/>
                <a:sym typeface="Bookman Old Style"/>
              </a:rPr>
              <a:t>Independence: </a:t>
            </a:r>
            <a:r>
              <a:rPr b="0" i="0" lang="en-US" sz="2000" u="none" cap="none" strike="noStrike">
                <a:solidFill>
                  <a:srgbClr val="65356D"/>
                </a:solidFill>
                <a:latin typeface="Bookman Old Style"/>
                <a:ea typeface="Bookman Old Style"/>
                <a:cs typeface="Bookman Old Style"/>
                <a:sym typeface="Bookman Old Style"/>
              </a:rPr>
              <a:t>Ensures our aging and disabled community members are able to get where they need to go quickly and efficiently, supporting dignity and independence </a:t>
            </a:r>
            <a:endParaRPr b="0" i="0" sz="2000" u="none" cap="none" strike="noStrike">
              <a:solidFill>
                <a:srgbClr val="65356D"/>
              </a:solidFill>
              <a:latin typeface="Bookman Old Style"/>
              <a:ea typeface="Bookman Old Style"/>
              <a:cs typeface="Bookman Old Style"/>
              <a:sym typeface="Bookman Old Style"/>
            </a:endParaRPr>
          </a:p>
          <a:p>
            <a:pPr indent="0" lvl="0" marL="0" marR="0" rtl="0" algn="l">
              <a:lnSpc>
                <a:spcPct val="100000"/>
              </a:lnSpc>
              <a:spcBef>
                <a:spcPts val="0"/>
              </a:spcBef>
              <a:spcAft>
                <a:spcPts val="0"/>
              </a:spcAft>
              <a:buClr>
                <a:srgbClr val="000000"/>
              </a:buClr>
              <a:buSzPts val="600"/>
              <a:buFont typeface="Arial"/>
              <a:buNone/>
            </a:pPr>
            <a:r>
              <a:t/>
            </a:r>
            <a:endParaRPr b="0" i="0" sz="600" u="none" cap="none" strike="noStrike">
              <a:solidFill>
                <a:srgbClr val="65356D"/>
              </a:solidFill>
              <a:latin typeface="Bookman Old Style"/>
              <a:ea typeface="Bookman Old Style"/>
              <a:cs typeface="Bookman Old Style"/>
              <a:sym typeface="Bookman Old Style"/>
            </a:endParaRPr>
          </a:p>
          <a:p>
            <a:pPr indent="-285750" lvl="0" marL="285750" marR="0" rtl="0" algn="l">
              <a:lnSpc>
                <a:spcPct val="100000"/>
              </a:lnSpc>
              <a:spcBef>
                <a:spcPts val="0"/>
              </a:spcBef>
              <a:spcAft>
                <a:spcPts val="0"/>
              </a:spcAft>
              <a:buClr>
                <a:srgbClr val="65356D"/>
              </a:buClr>
              <a:buSzPts val="2000"/>
              <a:buFont typeface="Arial"/>
              <a:buChar char="•"/>
            </a:pPr>
            <a:r>
              <a:rPr b="1" i="0" lang="en-US" sz="2000" u="none" cap="none" strike="noStrike">
                <a:solidFill>
                  <a:srgbClr val="65356D"/>
                </a:solidFill>
                <a:latin typeface="Bookman Old Style"/>
                <a:ea typeface="Bookman Old Style"/>
                <a:cs typeface="Bookman Old Style"/>
                <a:sym typeface="Bookman Old Style"/>
              </a:rPr>
              <a:t>Access</a:t>
            </a:r>
            <a:r>
              <a:rPr b="0" i="0" lang="en-US" sz="2000" u="none" cap="none" strike="noStrike">
                <a:solidFill>
                  <a:srgbClr val="65356D"/>
                </a:solidFill>
                <a:latin typeface="Bookman Old Style"/>
                <a:ea typeface="Bookman Old Style"/>
                <a:cs typeface="Bookman Old Style"/>
                <a:sym typeface="Bookman Old Style"/>
              </a:rPr>
              <a:t>: Provides culturally appropriate safe and secure </a:t>
            </a:r>
            <a:r>
              <a:rPr b="1" i="1" lang="en-US" sz="2000" u="none" cap="none" strike="noStrike">
                <a:solidFill>
                  <a:srgbClr val="65356D"/>
                </a:solidFill>
                <a:latin typeface="Bookman Old Style"/>
                <a:ea typeface="Bookman Old Style"/>
                <a:cs typeface="Bookman Old Style"/>
                <a:sym typeface="Bookman Old Style"/>
              </a:rPr>
              <a:t>door-through-door </a:t>
            </a:r>
            <a:r>
              <a:rPr b="0" i="0" lang="en-US" sz="2000" u="none" cap="none" strike="noStrike">
                <a:solidFill>
                  <a:srgbClr val="65356D"/>
                </a:solidFill>
                <a:latin typeface="Bookman Old Style"/>
                <a:ea typeface="Bookman Old Style"/>
                <a:cs typeface="Bookman Old Style"/>
                <a:sym typeface="Bookman Old Style"/>
              </a:rPr>
              <a:t>access to health, nutritional, and social services, preventing isolation and encouraging socialization</a:t>
            </a:r>
            <a:endParaRPr b="0" i="0" sz="2000" u="none" cap="none" strike="noStrike">
              <a:solidFill>
                <a:srgbClr val="65356D"/>
              </a:solidFill>
              <a:latin typeface="Bookman Old Style"/>
              <a:ea typeface="Bookman Old Style"/>
              <a:cs typeface="Bookman Old Style"/>
              <a:sym typeface="Bookman Old Style"/>
            </a:endParaRPr>
          </a:p>
        </p:txBody>
      </p:sp>
      <p:sp>
        <p:nvSpPr>
          <p:cNvPr id="214" name="Google Shape;214;p5"/>
          <p:cNvSpPr txBox="1"/>
          <p:nvPr/>
        </p:nvSpPr>
        <p:spPr>
          <a:xfrm>
            <a:off x="195925" y="5798674"/>
            <a:ext cx="5647200" cy="1071600"/>
          </a:xfrm>
          <a:prstGeom prst="rect">
            <a:avLst/>
          </a:prstGeom>
          <a:noFill/>
          <a:ln>
            <a:noFill/>
          </a:ln>
        </p:spPr>
        <p:txBody>
          <a:bodyPr anchorCtr="0" anchor="t" bIns="0" lIns="0" spcFirstLastPara="1" rIns="0" wrap="square" tIns="109525">
            <a:spAutoFit/>
          </a:bodyPr>
          <a:lstStyle/>
          <a:p>
            <a:pPr indent="0" lvl="0" marL="11906" marR="0" rtl="0" algn="l">
              <a:lnSpc>
                <a:spcPct val="100000"/>
              </a:lnSpc>
              <a:spcBef>
                <a:spcPts val="0"/>
              </a:spcBef>
              <a:spcAft>
                <a:spcPts val="0"/>
              </a:spcAft>
              <a:buClr>
                <a:srgbClr val="000000"/>
              </a:buClr>
              <a:buSzPts val="2800"/>
              <a:buFont typeface="Arial"/>
              <a:buNone/>
            </a:pPr>
            <a:r>
              <a:rPr b="0" i="0" lang="en-US" sz="2800" u="none" cap="none" strike="noStrike">
                <a:solidFill>
                  <a:srgbClr val="65356D"/>
                </a:solidFill>
                <a:latin typeface="Bookman Old Style"/>
                <a:ea typeface="Bookman Old Style"/>
                <a:cs typeface="Bookman Old Style"/>
                <a:sym typeface="Bookman Old Style"/>
              </a:rPr>
              <a:t>TRANSPAC Board Meeting</a:t>
            </a:r>
            <a:endParaRPr b="0" i="0" sz="1400" u="none" cap="none" strike="noStrike">
              <a:solidFill>
                <a:srgbClr val="000000"/>
              </a:solidFill>
              <a:latin typeface="Arial"/>
              <a:ea typeface="Arial"/>
              <a:cs typeface="Arial"/>
              <a:sym typeface="Arial"/>
            </a:endParaRPr>
          </a:p>
          <a:p>
            <a:pPr indent="0" lvl="0" marL="24406" marR="0" rtl="0" algn="l">
              <a:lnSpc>
                <a:spcPct val="100000"/>
              </a:lnSpc>
              <a:spcBef>
                <a:spcPts val="773"/>
              </a:spcBef>
              <a:spcAft>
                <a:spcPts val="0"/>
              </a:spcAft>
              <a:buClr>
                <a:srgbClr val="000000"/>
              </a:buClr>
              <a:buSzPts val="2800"/>
              <a:buFont typeface="Arial"/>
              <a:buNone/>
            </a:pPr>
            <a:r>
              <a:rPr b="0" i="0" lang="en-US" sz="2800" u="none" cap="none" strike="noStrike">
                <a:solidFill>
                  <a:srgbClr val="65356D"/>
                </a:solidFill>
                <a:latin typeface="Bookman Old Style"/>
                <a:ea typeface="Bookman Old Style"/>
                <a:cs typeface="Bookman Old Style"/>
                <a:sym typeface="Bookman Old Style"/>
              </a:rPr>
              <a:t>April 11, 2024</a:t>
            </a:r>
            <a:endParaRPr b="0" i="0" sz="2800" u="none" cap="none" strike="noStrike">
              <a:solidFill>
                <a:srgbClr val="65356D"/>
              </a:solidFill>
              <a:latin typeface="Bookman Old Style"/>
              <a:ea typeface="Bookman Old Style"/>
              <a:cs typeface="Bookman Old Style"/>
              <a:sym typeface="Bookman Old Style"/>
            </a:endParaRPr>
          </a:p>
        </p:txBody>
      </p:sp>
      <p:pic>
        <p:nvPicPr>
          <p:cNvPr id="215" name="Google Shape;215;p5"/>
          <p:cNvPicPr preferRelativeResize="0"/>
          <p:nvPr/>
        </p:nvPicPr>
        <p:blipFill rotWithShape="1">
          <a:blip r:embed="rId3">
            <a:alphaModFix/>
          </a:blip>
          <a:srcRect b="0" l="0" r="0" t="0"/>
          <a:stretch/>
        </p:blipFill>
        <p:spPr>
          <a:xfrm>
            <a:off x="6656304" y="479050"/>
            <a:ext cx="5303359" cy="5130424"/>
          </a:xfrm>
          <a:prstGeom prst="rect">
            <a:avLst/>
          </a:prstGeom>
          <a:noFill/>
          <a:ln>
            <a:noFill/>
          </a:ln>
        </p:spPr>
      </p:pic>
      <p:pic>
        <p:nvPicPr>
          <p:cNvPr id="216" name="Google Shape;216;p5"/>
          <p:cNvPicPr preferRelativeResize="0"/>
          <p:nvPr/>
        </p:nvPicPr>
        <p:blipFill rotWithShape="1">
          <a:blip r:embed="rId4">
            <a:alphaModFix/>
          </a:blip>
          <a:srcRect b="0" l="0" r="0" t="0"/>
          <a:stretch/>
        </p:blipFill>
        <p:spPr>
          <a:xfrm>
            <a:off x="8570770" y="5596774"/>
            <a:ext cx="3388895" cy="1174574"/>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1" name="Shape 221"/>
        <p:cNvGrpSpPr/>
        <p:nvPr/>
      </p:nvGrpSpPr>
      <p:grpSpPr>
        <a:xfrm>
          <a:off x="0" y="0"/>
          <a:ext cx="0" cy="0"/>
          <a:chOff x="0" y="0"/>
          <a:chExt cx="0" cy="0"/>
        </a:xfrm>
      </p:grpSpPr>
      <p:sp>
        <p:nvSpPr>
          <p:cNvPr id="222" name="Google Shape;222;p6"/>
          <p:cNvSpPr txBox="1"/>
          <p:nvPr/>
        </p:nvSpPr>
        <p:spPr>
          <a:xfrm>
            <a:off x="195925" y="5798674"/>
            <a:ext cx="5647200" cy="1071600"/>
          </a:xfrm>
          <a:prstGeom prst="rect">
            <a:avLst/>
          </a:prstGeom>
          <a:noFill/>
          <a:ln>
            <a:noFill/>
          </a:ln>
        </p:spPr>
        <p:txBody>
          <a:bodyPr anchorCtr="0" anchor="t" bIns="0" lIns="0" spcFirstLastPara="1" rIns="0" wrap="square" tIns="109525">
            <a:spAutoFit/>
          </a:bodyPr>
          <a:lstStyle/>
          <a:p>
            <a:pPr indent="0" lvl="0" marL="11906" marR="0" rtl="0" algn="l">
              <a:lnSpc>
                <a:spcPct val="100000"/>
              </a:lnSpc>
              <a:spcBef>
                <a:spcPts val="0"/>
              </a:spcBef>
              <a:spcAft>
                <a:spcPts val="0"/>
              </a:spcAft>
              <a:buClr>
                <a:srgbClr val="000000"/>
              </a:buClr>
              <a:buSzPts val="2800"/>
              <a:buFont typeface="Arial"/>
              <a:buNone/>
            </a:pPr>
            <a:r>
              <a:rPr b="0" i="0" lang="en-US" sz="2800" u="none" cap="none" strike="noStrike">
                <a:solidFill>
                  <a:srgbClr val="65356D"/>
                </a:solidFill>
                <a:latin typeface="Bookman Old Style"/>
                <a:ea typeface="Bookman Old Style"/>
                <a:cs typeface="Bookman Old Style"/>
                <a:sym typeface="Bookman Old Style"/>
              </a:rPr>
              <a:t>TRANSPAC Board Meeting</a:t>
            </a:r>
            <a:endParaRPr b="0" i="0" sz="1400" u="none" cap="none" strike="noStrike">
              <a:solidFill>
                <a:srgbClr val="000000"/>
              </a:solidFill>
              <a:latin typeface="Arial"/>
              <a:ea typeface="Arial"/>
              <a:cs typeface="Arial"/>
              <a:sym typeface="Arial"/>
            </a:endParaRPr>
          </a:p>
          <a:p>
            <a:pPr indent="0" lvl="0" marL="24406" marR="0" rtl="0" algn="l">
              <a:lnSpc>
                <a:spcPct val="100000"/>
              </a:lnSpc>
              <a:spcBef>
                <a:spcPts val="773"/>
              </a:spcBef>
              <a:spcAft>
                <a:spcPts val="0"/>
              </a:spcAft>
              <a:buClr>
                <a:srgbClr val="000000"/>
              </a:buClr>
              <a:buSzPts val="2800"/>
              <a:buFont typeface="Arial"/>
              <a:buNone/>
            </a:pPr>
            <a:r>
              <a:rPr b="0" i="0" lang="en-US" sz="2800" u="none" cap="none" strike="noStrike">
                <a:solidFill>
                  <a:srgbClr val="65356D"/>
                </a:solidFill>
                <a:latin typeface="Bookman Old Style"/>
                <a:ea typeface="Bookman Old Style"/>
                <a:cs typeface="Bookman Old Style"/>
                <a:sym typeface="Bookman Old Style"/>
              </a:rPr>
              <a:t>April 11, 2024</a:t>
            </a:r>
            <a:endParaRPr b="0" i="0" sz="2800" u="none" cap="none" strike="noStrike">
              <a:solidFill>
                <a:srgbClr val="65356D"/>
              </a:solidFill>
              <a:latin typeface="Bookman Old Style"/>
              <a:ea typeface="Bookman Old Style"/>
              <a:cs typeface="Bookman Old Style"/>
              <a:sym typeface="Bookman Old Style"/>
            </a:endParaRPr>
          </a:p>
        </p:txBody>
      </p:sp>
      <p:pic>
        <p:nvPicPr>
          <p:cNvPr id="223" name="Google Shape;223;p6"/>
          <p:cNvPicPr preferRelativeResize="0"/>
          <p:nvPr/>
        </p:nvPicPr>
        <p:blipFill rotWithShape="1">
          <a:blip r:embed="rId3">
            <a:alphaModFix/>
          </a:blip>
          <a:srcRect b="0" l="0" r="0" t="0"/>
          <a:stretch/>
        </p:blipFill>
        <p:spPr>
          <a:xfrm>
            <a:off x="8570770" y="5596774"/>
            <a:ext cx="3388895" cy="1174574"/>
          </a:xfrm>
          <a:prstGeom prst="rect">
            <a:avLst/>
          </a:prstGeom>
          <a:noFill/>
          <a:ln>
            <a:noFill/>
          </a:ln>
        </p:spPr>
      </p:pic>
      <p:sp>
        <p:nvSpPr>
          <p:cNvPr id="224" name="Google Shape;224;p6"/>
          <p:cNvSpPr txBox="1"/>
          <p:nvPr/>
        </p:nvSpPr>
        <p:spPr>
          <a:xfrm>
            <a:off x="3199322" y="2478231"/>
            <a:ext cx="6134100" cy="1120200"/>
          </a:xfrm>
          <a:prstGeom prst="rect">
            <a:avLst/>
          </a:prstGeom>
          <a:noFill/>
          <a:ln>
            <a:noFill/>
          </a:ln>
        </p:spPr>
        <p:txBody>
          <a:bodyPr anchorCtr="0" anchor="t" bIns="0" lIns="0" spcFirstLastPara="1" rIns="0" wrap="square" tIns="11900">
            <a:spAutoFit/>
          </a:bodyPr>
          <a:lstStyle/>
          <a:p>
            <a:pPr indent="0" lvl="0" marL="11906" marR="0" rtl="0" algn="ctr">
              <a:lnSpc>
                <a:spcPct val="100000"/>
              </a:lnSpc>
              <a:spcBef>
                <a:spcPts val="0"/>
              </a:spcBef>
              <a:spcAft>
                <a:spcPts val="0"/>
              </a:spcAft>
              <a:buClr>
                <a:srgbClr val="000000"/>
              </a:buClr>
              <a:buSzPts val="7200"/>
              <a:buFont typeface="Arial"/>
              <a:buNone/>
            </a:pPr>
            <a:r>
              <a:rPr b="1" i="0" lang="en-US" sz="7200" u="none" cap="none" strike="noStrike">
                <a:solidFill>
                  <a:srgbClr val="65356D"/>
                </a:solidFill>
                <a:latin typeface="Bookman Old Style"/>
                <a:ea typeface="Bookman Old Style"/>
                <a:cs typeface="Bookman Old Style"/>
                <a:sym typeface="Bookman Old Style"/>
              </a:rPr>
              <a:t>Thank you!</a:t>
            </a:r>
            <a:endParaRPr b="1" i="0" sz="7200" u="none" cap="none" strike="noStrike">
              <a:solidFill>
                <a:srgbClr val="65356D"/>
              </a:solidFill>
              <a:latin typeface="Bookman Old Style"/>
              <a:ea typeface="Bookman Old Style"/>
              <a:cs typeface="Bookman Old Style"/>
              <a:sym typeface="Bookman Old Style"/>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4" name="Shape 114"/>
        <p:cNvGrpSpPr/>
        <p:nvPr/>
      </p:nvGrpSpPr>
      <p:grpSpPr>
        <a:xfrm>
          <a:off x="0" y="0"/>
          <a:ext cx="0" cy="0"/>
          <a:chOff x="0" y="0"/>
          <a:chExt cx="0" cy="0"/>
        </a:xfrm>
      </p:grpSpPr>
      <p:pic>
        <p:nvPicPr>
          <p:cNvPr id="115" name="Google Shape;115;g2cb633c994f_1_0"/>
          <p:cNvPicPr preferRelativeResize="0"/>
          <p:nvPr/>
        </p:nvPicPr>
        <p:blipFill rotWithShape="1">
          <a:blip r:embed="rId3">
            <a:alphaModFix/>
          </a:blip>
          <a:srcRect b="0" l="3787" r="11989" t="5662"/>
          <a:stretch/>
        </p:blipFill>
        <p:spPr>
          <a:xfrm>
            <a:off x="395305" y="1177329"/>
            <a:ext cx="6664421" cy="4029671"/>
          </a:xfrm>
          <a:prstGeom prst="rect">
            <a:avLst/>
          </a:prstGeom>
          <a:noFill/>
          <a:ln>
            <a:noFill/>
          </a:ln>
        </p:spPr>
      </p:pic>
      <p:sp>
        <p:nvSpPr>
          <p:cNvPr id="116" name="Google Shape;116;g2cb633c994f_1_0"/>
          <p:cNvSpPr txBox="1"/>
          <p:nvPr/>
        </p:nvSpPr>
        <p:spPr>
          <a:xfrm>
            <a:off x="7278716" y="2400745"/>
            <a:ext cx="4746178" cy="1582837"/>
          </a:xfrm>
          <a:prstGeom prst="rect">
            <a:avLst/>
          </a:prstGeom>
          <a:noFill/>
          <a:ln>
            <a:noFill/>
          </a:ln>
        </p:spPr>
        <p:txBody>
          <a:bodyPr anchorCtr="0" anchor="t" bIns="0" lIns="0" spcFirstLastPara="1" rIns="0" wrap="square" tIns="11900">
            <a:spAutoFit/>
          </a:bodyPr>
          <a:lstStyle/>
          <a:p>
            <a:pPr indent="0" lvl="0" marL="11906" marR="0" rtl="0" algn="ctr">
              <a:lnSpc>
                <a:spcPct val="100000"/>
              </a:lnSpc>
              <a:spcBef>
                <a:spcPts val="0"/>
              </a:spcBef>
              <a:spcAft>
                <a:spcPts val="0"/>
              </a:spcAft>
              <a:buClr>
                <a:srgbClr val="000000"/>
              </a:buClr>
              <a:buSzPts val="5062"/>
              <a:buFont typeface="Arial"/>
              <a:buNone/>
            </a:pPr>
            <a:r>
              <a:rPr b="1" i="0" lang="en-US" sz="5062" u="none" cap="none" strike="noStrike">
                <a:solidFill>
                  <a:srgbClr val="65356D"/>
                </a:solidFill>
                <a:latin typeface="Bookman Old Style"/>
                <a:ea typeface="Bookman Old Style"/>
                <a:cs typeface="Bookman Old Style"/>
                <a:sym typeface="Bookman Old Style"/>
              </a:rPr>
              <a:t>Mt. Diablo </a:t>
            </a:r>
            <a:endParaRPr b="1" i="0" sz="5062" u="none" cap="none" strike="noStrike">
              <a:solidFill>
                <a:srgbClr val="65356D"/>
              </a:solidFill>
              <a:latin typeface="Bookman Old Style"/>
              <a:ea typeface="Bookman Old Style"/>
              <a:cs typeface="Bookman Old Style"/>
              <a:sym typeface="Bookman Old Style"/>
            </a:endParaRPr>
          </a:p>
          <a:p>
            <a:pPr indent="0" lvl="0" marL="11906" marR="0" rtl="0" algn="ctr">
              <a:lnSpc>
                <a:spcPct val="100000"/>
              </a:lnSpc>
              <a:spcBef>
                <a:spcPts val="94"/>
              </a:spcBef>
              <a:spcAft>
                <a:spcPts val="0"/>
              </a:spcAft>
              <a:buClr>
                <a:srgbClr val="000000"/>
              </a:buClr>
              <a:buSzPts val="5062"/>
              <a:buFont typeface="Arial"/>
              <a:buNone/>
            </a:pPr>
            <a:r>
              <a:rPr b="1" i="0" lang="en-US" sz="5062" u="none" cap="none" strike="noStrike">
                <a:solidFill>
                  <a:srgbClr val="65356D"/>
                </a:solidFill>
                <a:latin typeface="Bookman Old Style"/>
                <a:ea typeface="Bookman Old Style"/>
                <a:cs typeface="Bookman Old Style"/>
                <a:sym typeface="Bookman Old Style"/>
              </a:rPr>
              <a:t>Mobilizer</a:t>
            </a:r>
            <a:endParaRPr b="1" i="0" sz="5062" u="none" cap="none" strike="noStrike">
              <a:solidFill>
                <a:srgbClr val="65356D"/>
              </a:solidFill>
              <a:latin typeface="Bookman Old Style"/>
              <a:ea typeface="Bookman Old Style"/>
              <a:cs typeface="Bookman Old Style"/>
              <a:sym typeface="Bookman Old Style"/>
            </a:endParaRPr>
          </a:p>
        </p:txBody>
      </p:sp>
      <p:sp>
        <p:nvSpPr>
          <p:cNvPr id="117" name="Google Shape;117;g2cb633c994f_1_0"/>
          <p:cNvSpPr txBox="1"/>
          <p:nvPr/>
        </p:nvSpPr>
        <p:spPr>
          <a:xfrm>
            <a:off x="202038" y="5833827"/>
            <a:ext cx="5647200" cy="948600"/>
          </a:xfrm>
          <a:prstGeom prst="rect">
            <a:avLst/>
          </a:prstGeom>
          <a:noFill/>
          <a:ln>
            <a:noFill/>
          </a:ln>
        </p:spPr>
        <p:txBody>
          <a:bodyPr anchorCtr="0" anchor="t" bIns="0" lIns="0" spcFirstLastPara="1" rIns="0" wrap="square" tIns="109525">
            <a:spAutoFit/>
          </a:bodyPr>
          <a:lstStyle/>
          <a:p>
            <a:pPr indent="0" lvl="0" marL="11906" marR="0" rtl="0" algn="l">
              <a:lnSpc>
                <a:spcPct val="100000"/>
              </a:lnSpc>
              <a:spcBef>
                <a:spcPts val="0"/>
              </a:spcBef>
              <a:spcAft>
                <a:spcPts val="0"/>
              </a:spcAft>
              <a:buClr>
                <a:srgbClr val="000000"/>
              </a:buClr>
              <a:buSzPts val="2400"/>
              <a:buFont typeface="Arial"/>
              <a:buNone/>
            </a:pPr>
            <a:r>
              <a:rPr b="0" i="0" lang="en-US" sz="2400" u="none" cap="none" strike="noStrike">
                <a:solidFill>
                  <a:srgbClr val="65356D"/>
                </a:solidFill>
                <a:latin typeface="Bookman Old Style"/>
                <a:ea typeface="Bookman Old Style"/>
                <a:cs typeface="Bookman Old Style"/>
                <a:sym typeface="Bookman Old Style"/>
              </a:rPr>
              <a:t>TRANSPAC Board Meeting</a:t>
            </a:r>
            <a:endParaRPr b="0" i="0" sz="1400" u="none" cap="none" strike="noStrike">
              <a:solidFill>
                <a:srgbClr val="000000"/>
              </a:solidFill>
              <a:latin typeface="Arial"/>
              <a:ea typeface="Arial"/>
              <a:cs typeface="Arial"/>
              <a:sym typeface="Arial"/>
            </a:endParaRPr>
          </a:p>
          <a:p>
            <a:pPr indent="0" lvl="0" marL="24407" marR="0" rtl="0" algn="l">
              <a:lnSpc>
                <a:spcPct val="100000"/>
              </a:lnSpc>
              <a:spcBef>
                <a:spcPts val="773"/>
              </a:spcBef>
              <a:spcAft>
                <a:spcPts val="0"/>
              </a:spcAft>
              <a:buClr>
                <a:srgbClr val="000000"/>
              </a:buClr>
              <a:buSzPts val="2400"/>
              <a:buFont typeface="Arial"/>
              <a:buNone/>
            </a:pPr>
            <a:r>
              <a:rPr b="0" i="0" lang="en-US" sz="2400" u="none" cap="none" strike="noStrike">
                <a:solidFill>
                  <a:srgbClr val="65356D"/>
                </a:solidFill>
                <a:latin typeface="Bookman Old Style"/>
                <a:ea typeface="Bookman Old Style"/>
                <a:cs typeface="Bookman Old Style"/>
                <a:sym typeface="Bookman Old Style"/>
              </a:rPr>
              <a:t>April 11, 2024</a:t>
            </a:r>
            <a:endParaRPr b="0" i="0" sz="1400" u="none" cap="none" strike="noStrike">
              <a:solidFill>
                <a:srgbClr val="000000"/>
              </a:solidFill>
              <a:latin typeface="Arial"/>
              <a:ea typeface="Arial"/>
              <a:cs typeface="Arial"/>
              <a:sym typeface="Arial"/>
            </a:endParaRPr>
          </a:p>
        </p:txBody>
      </p:sp>
      <p:pic>
        <p:nvPicPr>
          <p:cNvPr id="118" name="Google Shape;118;g2cb633c994f_1_0"/>
          <p:cNvPicPr preferRelativeResize="0"/>
          <p:nvPr/>
        </p:nvPicPr>
        <p:blipFill rotWithShape="1">
          <a:blip r:embed="rId4">
            <a:alphaModFix/>
          </a:blip>
          <a:srcRect b="0" l="0" r="0" t="0"/>
          <a:stretch/>
        </p:blipFill>
        <p:spPr>
          <a:xfrm>
            <a:off x="8636000" y="5584016"/>
            <a:ext cx="3388894" cy="1174573"/>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3" name="Shape 123"/>
        <p:cNvGrpSpPr/>
        <p:nvPr/>
      </p:nvGrpSpPr>
      <p:grpSpPr>
        <a:xfrm>
          <a:off x="0" y="0"/>
          <a:ext cx="0" cy="0"/>
          <a:chOff x="0" y="0"/>
          <a:chExt cx="0" cy="0"/>
        </a:xfrm>
      </p:grpSpPr>
      <p:sp>
        <p:nvSpPr>
          <p:cNvPr id="124" name="Google Shape;124;g2cb633c994f_1_9"/>
          <p:cNvSpPr txBox="1"/>
          <p:nvPr/>
        </p:nvSpPr>
        <p:spPr>
          <a:xfrm>
            <a:off x="195925" y="5849474"/>
            <a:ext cx="5647200" cy="948600"/>
          </a:xfrm>
          <a:prstGeom prst="rect">
            <a:avLst/>
          </a:prstGeom>
          <a:noFill/>
          <a:ln>
            <a:noFill/>
          </a:ln>
        </p:spPr>
        <p:txBody>
          <a:bodyPr anchorCtr="0" anchor="t" bIns="0" lIns="0" spcFirstLastPara="1" rIns="0" wrap="square" tIns="109525">
            <a:spAutoFit/>
          </a:bodyPr>
          <a:lstStyle/>
          <a:p>
            <a:pPr indent="0" lvl="0" marL="11906" marR="0" rtl="0" algn="l">
              <a:lnSpc>
                <a:spcPct val="100000"/>
              </a:lnSpc>
              <a:spcBef>
                <a:spcPts val="0"/>
              </a:spcBef>
              <a:spcAft>
                <a:spcPts val="0"/>
              </a:spcAft>
              <a:buClr>
                <a:srgbClr val="000000"/>
              </a:buClr>
              <a:buSzPts val="2400"/>
              <a:buFont typeface="Arial"/>
              <a:buNone/>
            </a:pPr>
            <a:r>
              <a:rPr b="0" i="0" lang="en-US" sz="2400" u="none" cap="none" strike="noStrike">
                <a:solidFill>
                  <a:srgbClr val="65356D"/>
                </a:solidFill>
                <a:latin typeface="Bookman Old Style"/>
                <a:ea typeface="Bookman Old Style"/>
                <a:cs typeface="Bookman Old Style"/>
                <a:sym typeface="Bookman Old Style"/>
              </a:rPr>
              <a:t>TRANSPAC Board Meeting</a:t>
            </a:r>
            <a:endParaRPr b="0" i="0" sz="1400" u="none" cap="none" strike="noStrike">
              <a:solidFill>
                <a:srgbClr val="000000"/>
              </a:solidFill>
              <a:latin typeface="Arial"/>
              <a:ea typeface="Arial"/>
              <a:cs typeface="Arial"/>
              <a:sym typeface="Arial"/>
            </a:endParaRPr>
          </a:p>
          <a:p>
            <a:pPr indent="0" lvl="0" marL="24407" marR="0" rtl="0" algn="l">
              <a:lnSpc>
                <a:spcPct val="100000"/>
              </a:lnSpc>
              <a:spcBef>
                <a:spcPts val="773"/>
              </a:spcBef>
              <a:spcAft>
                <a:spcPts val="0"/>
              </a:spcAft>
              <a:buClr>
                <a:srgbClr val="000000"/>
              </a:buClr>
              <a:buSzPts val="2400"/>
              <a:buFont typeface="Arial"/>
              <a:buNone/>
            </a:pPr>
            <a:r>
              <a:rPr b="0" i="0" lang="en-US" sz="2400" u="none" cap="none" strike="noStrike">
                <a:solidFill>
                  <a:srgbClr val="65356D"/>
                </a:solidFill>
                <a:latin typeface="Bookman Old Style"/>
                <a:ea typeface="Bookman Old Style"/>
                <a:cs typeface="Bookman Old Style"/>
                <a:sym typeface="Bookman Old Style"/>
              </a:rPr>
              <a:t>April 11, 2024</a:t>
            </a:r>
            <a:endParaRPr b="0" i="0" sz="2400" u="none" cap="none" strike="noStrike">
              <a:solidFill>
                <a:srgbClr val="65356D"/>
              </a:solidFill>
              <a:latin typeface="Bookman Old Style"/>
              <a:ea typeface="Bookman Old Style"/>
              <a:cs typeface="Bookman Old Style"/>
              <a:sym typeface="Bookman Old Style"/>
            </a:endParaRPr>
          </a:p>
        </p:txBody>
      </p:sp>
      <p:sp>
        <p:nvSpPr>
          <p:cNvPr id="125" name="Google Shape;125;g2cb633c994f_1_9"/>
          <p:cNvSpPr txBox="1"/>
          <p:nvPr/>
        </p:nvSpPr>
        <p:spPr>
          <a:xfrm>
            <a:off x="8432193" y="1613077"/>
            <a:ext cx="3755558" cy="3028233"/>
          </a:xfrm>
          <a:prstGeom prst="rect">
            <a:avLst/>
          </a:prstGeom>
          <a:noFill/>
          <a:ln>
            <a:noFill/>
          </a:ln>
        </p:spPr>
        <p:txBody>
          <a:bodyPr anchorCtr="0" anchor="t" bIns="0" lIns="0" spcFirstLastPara="1" rIns="0" wrap="square" tIns="11900">
            <a:spAutoFit/>
          </a:bodyPr>
          <a:lstStyle/>
          <a:p>
            <a:pPr indent="0" lvl="0" marL="11906" marR="0" rtl="0" algn="l">
              <a:lnSpc>
                <a:spcPct val="100000"/>
              </a:lnSpc>
              <a:spcBef>
                <a:spcPts val="0"/>
              </a:spcBef>
              <a:spcAft>
                <a:spcPts val="0"/>
              </a:spcAft>
              <a:buClr>
                <a:srgbClr val="000000"/>
              </a:buClr>
              <a:buSzPts val="2800"/>
              <a:buFont typeface="Arial"/>
              <a:buNone/>
            </a:pPr>
            <a:r>
              <a:rPr b="0" i="0" lang="en-US" sz="2800" u="none" cap="none" strike="noStrike">
                <a:solidFill>
                  <a:srgbClr val="65356D"/>
                </a:solidFill>
                <a:latin typeface="Bookman Old Style"/>
                <a:ea typeface="Bookman Old Style"/>
                <a:cs typeface="Bookman Old Style"/>
                <a:sym typeface="Bookman Old Style"/>
              </a:rPr>
              <a:t>Our mission is to create opportunities where people can learn, grow, and age independently with dignity in community.</a:t>
            </a:r>
            <a:endParaRPr b="0" i="0" sz="2800" u="none" cap="none" strike="noStrike">
              <a:solidFill>
                <a:srgbClr val="65356D"/>
              </a:solidFill>
              <a:latin typeface="Bookman Old Style"/>
              <a:ea typeface="Bookman Old Style"/>
              <a:cs typeface="Bookman Old Style"/>
              <a:sym typeface="Bookman Old Style"/>
            </a:endParaRPr>
          </a:p>
        </p:txBody>
      </p:sp>
      <p:pic>
        <p:nvPicPr>
          <p:cNvPr id="126" name="Google Shape;126;g2cb633c994f_1_9"/>
          <p:cNvPicPr preferRelativeResize="0"/>
          <p:nvPr/>
        </p:nvPicPr>
        <p:blipFill rotWithShape="1">
          <a:blip r:embed="rId3">
            <a:alphaModFix/>
          </a:blip>
          <a:srcRect b="0" l="0" r="0" t="0"/>
          <a:stretch/>
        </p:blipFill>
        <p:spPr>
          <a:xfrm>
            <a:off x="8615525" y="5606952"/>
            <a:ext cx="3388894" cy="1174573"/>
          </a:xfrm>
          <a:prstGeom prst="rect">
            <a:avLst/>
          </a:prstGeom>
          <a:noFill/>
          <a:ln>
            <a:noFill/>
          </a:ln>
        </p:spPr>
      </p:pic>
      <p:pic>
        <p:nvPicPr>
          <p:cNvPr id="127" name="Google Shape;127;g2cb633c994f_1_9"/>
          <p:cNvPicPr preferRelativeResize="0"/>
          <p:nvPr/>
        </p:nvPicPr>
        <p:blipFill rotWithShape="1">
          <a:blip r:embed="rId4">
            <a:alphaModFix/>
          </a:blip>
          <a:srcRect b="0" l="0" r="0" t="0"/>
          <a:stretch/>
        </p:blipFill>
        <p:spPr>
          <a:xfrm>
            <a:off x="152400" y="152400"/>
            <a:ext cx="2602424" cy="3469899"/>
          </a:xfrm>
          <a:prstGeom prst="rect">
            <a:avLst/>
          </a:prstGeom>
          <a:noFill/>
          <a:ln>
            <a:noFill/>
          </a:ln>
        </p:spPr>
      </p:pic>
      <p:pic>
        <p:nvPicPr>
          <p:cNvPr id="128" name="Google Shape;128;g2cb633c994f_1_9"/>
          <p:cNvPicPr preferRelativeResize="0"/>
          <p:nvPr/>
        </p:nvPicPr>
        <p:blipFill rotWithShape="1">
          <a:blip r:embed="rId5">
            <a:alphaModFix/>
          </a:blip>
          <a:srcRect b="0" l="0" r="0" t="0"/>
          <a:stretch/>
        </p:blipFill>
        <p:spPr>
          <a:xfrm>
            <a:off x="5793300" y="3494575"/>
            <a:ext cx="2227526" cy="2752376"/>
          </a:xfrm>
          <a:prstGeom prst="rect">
            <a:avLst/>
          </a:prstGeom>
          <a:noFill/>
          <a:ln>
            <a:noFill/>
          </a:ln>
        </p:spPr>
      </p:pic>
      <p:pic>
        <p:nvPicPr>
          <p:cNvPr id="129" name="Google Shape;129;g2cb633c994f_1_9"/>
          <p:cNvPicPr preferRelativeResize="0"/>
          <p:nvPr/>
        </p:nvPicPr>
        <p:blipFill rotWithShape="1">
          <a:blip r:embed="rId6">
            <a:alphaModFix/>
          </a:blip>
          <a:srcRect b="0" l="0" r="0" t="0"/>
          <a:stretch/>
        </p:blipFill>
        <p:spPr>
          <a:xfrm>
            <a:off x="5699049" y="152400"/>
            <a:ext cx="2176793" cy="3265987"/>
          </a:xfrm>
          <a:prstGeom prst="rect">
            <a:avLst/>
          </a:prstGeom>
          <a:noFill/>
          <a:ln>
            <a:noFill/>
          </a:ln>
        </p:spPr>
      </p:pic>
      <p:pic>
        <p:nvPicPr>
          <p:cNvPr id="130" name="Google Shape;130;g2cb633c994f_1_9"/>
          <p:cNvPicPr preferRelativeResize="0"/>
          <p:nvPr/>
        </p:nvPicPr>
        <p:blipFill rotWithShape="1">
          <a:blip r:embed="rId7">
            <a:alphaModFix/>
          </a:blip>
          <a:srcRect b="0" l="0" r="0" t="0"/>
          <a:stretch/>
        </p:blipFill>
        <p:spPr>
          <a:xfrm>
            <a:off x="232249" y="3721136"/>
            <a:ext cx="3044992" cy="2029499"/>
          </a:xfrm>
          <a:prstGeom prst="rect">
            <a:avLst/>
          </a:prstGeom>
          <a:noFill/>
          <a:ln>
            <a:noFill/>
          </a:ln>
        </p:spPr>
      </p:pic>
      <p:pic>
        <p:nvPicPr>
          <p:cNvPr id="131" name="Google Shape;131;g2cb633c994f_1_9"/>
          <p:cNvPicPr preferRelativeResize="0"/>
          <p:nvPr/>
        </p:nvPicPr>
        <p:blipFill rotWithShape="1">
          <a:blip r:embed="rId8">
            <a:alphaModFix/>
          </a:blip>
          <a:srcRect b="0" l="0" r="0" t="0"/>
          <a:stretch/>
        </p:blipFill>
        <p:spPr>
          <a:xfrm>
            <a:off x="3045100" y="282449"/>
            <a:ext cx="2284268" cy="2284268"/>
          </a:xfrm>
          <a:prstGeom prst="rect">
            <a:avLst/>
          </a:prstGeom>
          <a:noFill/>
          <a:ln>
            <a:noFill/>
          </a:ln>
        </p:spPr>
      </p:pic>
      <p:pic>
        <p:nvPicPr>
          <p:cNvPr id="132" name="Google Shape;132;g2cb633c994f_1_9"/>
          <p:cNvPicPr preferRelativeResize="0"/>
          <p:nvPr/>
        </p:nvPicPr>
        <p:blipFill rotWithShape="1">
          <a:blip r:embed="rId9">
            <a:alphaModFix/>
          </a:blip>
          <a:srcRect b="0" l="0" r="0" t="0"/>
          <a:stretch/>
        </p:blipFill>
        <p:spPr>
          <a:xfrm>
            <a:off x="3461349" y="2738512"/>
            <a:ext cx="2038576" cy="3058611"/>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7" name="Shape 137"/>
        <p:cNvGrpSpPr/>
        <p:nvPr/>
      </p:nvGrpSpPr>
      <p:grpSpPr>
        <a:xfrm>
          <a:off x="0" y="0"/>
          <a:ext cx="0" cy="0"/>
          <a:chOff x="0" y="0"/>
          <a:chExt cx="0" cy="0"/>
        </a:xfrm>
      </p:grpSpPr>
      <p:sp>
        <p:nvSpPr>
          <p:cNvPr id="138" name="Google Shape;138;g2cb633c994f_1_22"/>
          <p:cNvSpPr txBox="1"/>
          <p:nvPr/>
        </p:nvSpPr>
        <p:spPr>
          <a:xfrm>
            <a:off x="558698" y="418015"/>
            <a:ext cx="5753612" cy="627575"/>
          </a:xfrm>
          <a:prstGeom prst="rect">
            <a:avLst/>
          </a:prstGeom>
          <a:noFill/>
          <a:ln>
            <a:noFill/>
          </a:ln>
        </p:spPr>
        <p:txBody>
          <a:bodyPr anchorCtr="0" anchor="t" bIns="0" lIns="0" spcFirstLastPara="1" rIns="0" wrap="square" tIns="11900">
            <a:spAutoFit/>
          </a:bodyPr>
          <a:lstStyle/>
          <a:p>
            <a:pPr indent="0" lvl="0" marL="11906" marR="0" rtl="0" algn="ctr">
              <a:lnSpc>
                <a:spcPct val="100000"/>
              </a:lnSpc>
              <a:spcBef>
                <a:spcPts val="0"/>
              </a:spcBef>
              <a:spcAft>
                <a:spcPts val="0"/>
              </a:spcAft>
              <a:buClr>
                <a:srgbClr val="000000"/>
              </a:buClr>
              <a:buSzPts val="4000"/>
              <a:buFont typeface="Arial"/>
              <a:buNone/>
            </a:pPr>
            <a:r>
              <a:rPr b="1" i="0" lang="en-US" sz="4000" u="none" cap="none" strike="noStrike">
                <a:solidFill>
                  <a:srgbClr val="65356D"/>
                </a:solidFill>
                <a:latin typeface="Bookman Old Style"/>
                <a:ea typeface="Bookman Old Style"/>
                <a:cs typeface="Bookman Old Style"/>
                <a:sym typeface="Bookman Old Style"/>
              </a:rPr>
              <a:t>Our Why/History</a:t>
            </a:r>
            <a:endParaRPr b="0" i="0" sz="1400" u="none" cap="none" strike="noStrike">
              <a:solidFill>
                <a:srgbClr val="000000"/>
              </a:solidFill>
              <a:latin typeface="Arial"/>
              <a:ea typeface="Arial"/>
              <a:cs typeface="Arial"/>
              <a:sym typeface="Arial"/>
            </a:endParaRPr>
          </a:p>
        </p:txBody>
      </p:sp>
      <p:sp>
        <p:nvSpPr>
          <p:cNvPr id="139" name="Google Shape;139;g2cb633c994f_1_22"/>
          <p:cNvSpPr txBox="1"/>
          <p:nvPr/>
        </p:nvSpPr>
        <p:spPr>
          <a:xfrm>
            <a:off x="358794" y="1149939"/>
            <a:ext cx="6324600" cy="4556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rgbClr val="002060"/>
              </a:solidFill>
              <a:latin typeface="Libre Franklin"/>
              <a:ea typeface="Libre Franklin"/>
              <a:cs typeface="Libre Franklin"/>
              <a:sym typeface="Libre Franklin"/>
            </a:endParaRPr>
          </a:p>
          <a:p>
            <a:pPr indent="-273050" lvl="0" marL="285750" marR="0" rtl="0" algn="l">
              <a:lnSpc>
                <a:spcPct val="100000"/>
              </a:lnSpc>
              <a:spcBef>
                <a:spcPts val="0"/>
              </a:spcBef>
              <a:spcAft>
                <a:spcPts val="0"/>
              </a:spcAft>
              <a:buClr>
                <a:srgbClr val="65356D"/>
              </a:buClr>
              <a:buSzPts val="1800"/>
              <a:buFont typeface="Arial"/>
              <a:buChar char="•"/>
            </a:pPr>
            <a:r>
              <a:rPr b="1" i="0" lang="en-US" sz="1800" u="none" cap="none" strike="noStrike">
                <a:solidFill>
                  <a:srgbClr val="65356D"/>
                </a:solidFill>
                <a:latin typeface="Bookman Old Style"/>
                <a:ea typeface="Bookman Old Style"/>
                <a:cs typeface="Bookman Old Style"/>
                <a:sym typeface="Bookman Old Style"/>
              </a:rPr>
              <a:t>ADA: </a:t>
            </a:r>
            <a:r>
              <a:rPr b="0" i="0" lang="en-US" sz="1800" u="none" cap="none" strike="noStrike">
                <a:solidFill>
                  <a:srgbClr val="65356D"/>
                </a:solidFill>
                <a:latin typeface="Bookman Old Style"/>
                <a:ea typeface="Bookman Old Style"/>
                <a:cs typeface="Bookman Old Style"/>
                <a:sym typeface="Bookman Old Style"/>
              </a:rPr>
              <a:t>The Americans with Disabilities Act created paratransit, but it’s not a one size fits all solution - long ride times, lack of door through door service, no same day service, and mapping to fixed routes makes it unusable for many older adults and people with disabilities.</a:t>
            </a:r>
            <a:r>
              <a:rPr b="1" i="0" lang="en-US" sz="1800" u="none" cap="none" strike="noStrike">
                <a:solidFill>
                  <a:srgbClr val="65356D"/>
                </a:solidFill>
                <a:latin typeface="Bookman Old Style"/>
                <a:ea typeface="Bookman Old Style"/>
                <a:cs typeface="Bookman Old Style"/>
                <a:sym typeface="Bookman Old Style"/>
              </a:rPr>
              <a:t> </a:t>
            </a:r>
            <a:endParaRPr b="1" i="0" sz="1800" u="none" cap="none" strike="noStrike">
              <a:solidFill>
                <a:srgbClr val="65356D"/>
              </a:solidFill>
              <a:latin typeface="Bookman Old Style"/>
              <a:ea typeface="Bookman Old Style"/>
              <a:cs typeface="Bookman Old Style"/>
              <a:sym typeface="Bookman Old Style"/>
            </a:endParaRPr>
          </a:p>
          <a:p>
            <a:pPr indent="0" lvl="0" marL="0" marR="0" rtl="0" algn="l">
              <a:lnSpc>
                <a:spcPct val="100000"/>
              </a:lnSpc>
              <a:spcBef>
                <a:spcPts val="0"/>
              </a:spcBef>
              <a:spcAft>
                <a:spcPts val="0"/>
              </a:spcAft>
              <a:buClr>
                <a:srgbClr val="000000"/>
              </a:buClr>
              <a:buSzPts val="600"/>
              <a:buFont typeface="Arial"/>
              <a:buNone/>
            </a:pPr>
            <a:r>
              <a:t/>
            </a:r>
            <a:endParaRPr b="1" i="0" sz="600" u="none" cap="none" strike="noStrike">
              <a:solidFill>
                <a:srgbClr val="65356D"/>
              </a:solidFill>
              <a:latin typeface="Bookman Old Style"/>
              <a:ea typeface="Bookman Old Style"/>
              <a:cs typeface="Bookman Old Style"/>
              <a:sym typeface="Bookman Old Style"/>
            </a:endParaRPr>
          </a:p>
          <a:p>
            <a:pPr indent="-273050" lvl="0" marL="285750" marR="0" rtl="0" algn="l">
              <a:lnSpc>
                <a:spcPct val="100000"/>
              </a:lnSpc>
              <a:spcBef>
                <a:spcPts val="0"/>
              </a:spcBef>
              <a:spcAft>
                <a:spcPts val="0"/>
              </a:spcAft>
              <a:buClr>
                <a:srgbClr val="65356D"/>
              </a:buClr>
              <a:buSzPts val="1800"/>
              <a:buFont typeface="Arial"/>
              <a:buChar char="•"/>
            </a:pPr>
            <a:r>
              <a:rPr b="1" i="0" lang="en-US" sz="1800" u="none" cap="none" strike="noStrike">
                <a:solidFill>
                  <a:srgbClr val="65356D"/>
                </a:solidFill>
                <a:latin typeface="Bookman Old Style"/>
                <a:ea typeface="Bookman Old Style"/>
                <a:cs typeface="Bookman Old Style"/>
                <a:sym typeface="Bookman Old Style"/>
              </a:rPr>
              <a:t>Advocacy: </a:t>
            </a:r>
            <a:r>
              <a:rPr b="0" i="0" lang="en-US" sz="1800" u="none" cap="none" strike="noStrike">
                <a:solidFill>
                  <a:srgbClr val="65356D"/>
                </a:solidFill>
                <a:latin typeface="Bookman Old Style"/>
                <a:ea typeface="Bookman Old Style"/>
                <a:cs typeface="Bookman Old Style"/>
                <a:sym typeface="Bookman Old Style"/>
              </a:rPr>
              <a:t>We began by leading Seniors &amp; Disabled Stakeholders in 2003 to work on Measure J (then C) reauthorization to dramatically increase funding for paratransit and beyond.</a:t>
            </a:r>
            <a:endParaRPr b="0" i="0" sz="1800" u="none" cap="none" strike="noStrike">
              <a:solidFill>
                <a:srgbClr val="65356D"/>
              </a:solidFill>
              <a:latin typeface="Bookman Old Style"/>
              <a:ea typeface="Bookman Old Style"/>
              <a:cs typeface="Bookman Old Style"/>
              <a:sym typeface="Bookman Old Style"/>
            </a:endParaRPr>
          </a:p>
          <a:p>
            <a:pPr indent="0" lvl="0" marL="0" marR="0" rtl="0" algn="l">
              <a:lnSpc>
                <a:spcPct val="100000"/>
              </a:lnSpc>
              <a:spcBef>
                <a:spcPts val="0"/>
              </a:spcBef>
              <a:spcAft>
                <a:spcPts val="0"/>
              </a:spcAft>
              <a:buClr>
                <a:srgbClr val="000000"/>
              </a:buClr>
              <a:buSzPts val="600"/>
              <a:buFont typeface="Arial"/>
              <a:buNone/>
            </a:pPr>
            <a:r>
              <a:t/>
            </a:r>
            <a:endParaRPr b="0" i="0" sz="600" u="none" cap="none" strike="noStrike">
              <a:solidFill>
                <a:srgbClr val="65356D"/>
              </a:solidFill>
              <a:latin typeface="Bookman Old Style"/>
              <a:ea typeface="Bookman Old Style"/>
              <a:cs typeface="Bookman Old Style"/>
              <a:sym typeface="Bookman Old Style"/>
            </a:endParaRPr>
          </a:p>
          <a:p>
            <a:pPr indent="-273050" lvl="0" marL="285750" marR="0" rtl="0" algn="l">
              <a:lnSpc>
                <a:spcPct val="100000"/>
              </a:lnSpc>
              <a:spcBef>
                <a:spcPts val="0"/>
              </a:spcBef>
              <a:spcAft>
                <a:spcPts val="0"/>
              </a:spcAft>
              <a:buClr>
                <a:srgbClr val="65356D"/>
              </a:buClr>
              <a:buSzPts val="1800"/>
              <a:buFont typeface="Arial"/>
              <a:buChar char="•"/>
            </a:pPr>
            <a:r>
              <a:rPr b="1" i="0" lang="en-US" sz="1800" u="none" cap="none" strike="noStrike">
                <a:solidFill>
                  <a:srgbClr val="65356D"/>
                </a:solidFill>
                <a:latin typeface="Bookman Old Style"/>
                <a:ea typeface="Bookman Old Style"/>
                <a:cs typeface="Bookman Old Style"/>
                <a:sym typeface="Bookman Old Style"/>
              </a:rPr>
              <a:t>Piloted Paratransit Plus: </a:t>
            </a:r>
            <a:r>
              <a:rPr b="0" i="0" lang="en-US" sz="1800" u="none" cap="none" strike="noStrike">
                <a:solidFill>
                  <a:srgbClr val="65356D"/>
                </a:solidFill>
                <a:latin typeface="Bookman Old Style"/>
                <a:ea typeface="Bookman Old Style"/>
                <a:cs typeface="Bookman Old Style"/>
                <a:sym typeface="Bookman Old Style"/>
              </a:rPr>
              <a:t>Launched pilot project in 2006 with County Connection to provide one bus - taking 20 ADA trips daily and lowered overall trip times for Choice in Aging, but also the Link riders at large!</a:t>
            </a:r>
            <a:r>
              <a:rPr b="1" i="0" lang="en-US" sz="1800" u="none" cap="none" strike="noStrike">
                <a:solidFill>
                  <a:srgbClr val="65356D"/>
                </a:solidFill>
                <a:latin typeface="Bookman Old Style"/>
                <a:ea typeface="Bookman Old Style"/>
                <a:cs typeface="Bookman Old Style"/>
                <a:sym typeface="Bookman Old Style"/>
              </a:rPr>
              <a:t> </a:t>
            </a:r>
            <a:endParaRPr b="0" i="0" sz="1800" u="none" cap="none" strike="noStrike">
              <a:solidFill>
                <a:srgbClr val="65356D"/>
              </a:solidFill>
              <a:latin typeface="Bookman Old Style"/>
              <a:ea typeface="Bookman Old Style"/>
              <a:cs typeface="Bookman Old Style"/>
              <a:sym typeface="Bookman Old Style"/>
            </a:endParaRPr>
          </a:p>
        </p:txBody>
      </p:sp>
      <p:sp>
        <p:nvSpPr>
          <p:cNvPr id="140" name="Google Shape;140;g2cb633c994f_1_22"/>
          <p:cNvSpPr txBox="1"/>
          <p:nvPr/>
        </p:nvSpPr>
        <p:spPr>
          <a:xfrm>
            <a:off x="195925" y="5798674"/>
            <a:ext cx="5647200" cy="1071600"/>
          </a:xfrm>
          <a:prstGeom prst="rect">
            <a:avLst/>
          </a:prstGeom>
          <a:noFill/>
          <a:ln>
            <a:noFill/>
          </a:ln>
        </p:spPr>
        <p:txBody>
          <a:bodyPr anchorCtr="0" anchor="t" bIns="0" lIns="0" spcFirstLastPara="1" rIns="0" wrap="square" tIns="109525">
            <a:spAutoFit/>
          </a:bodyPr>
          <a:lstStyle/>
          <a:p>
            <a:pPr indent="0" lvl="0" marL="11906" marR="0" rtl="0" algn="l">
              <a:lnSpc>
                <a:spcPct val="100000"/>
              </a:lnSpc>
              <a:spcBef>
                <a:spcPts val="0"/>
              </a:spcBef>
              <a:spcAft>
                <a:spcPts val="0"/>
              </a:spcAft>
              <a:buClr>
                <a:srgbClr val="000000"/>
              </a:buClr>
              <a:buSzPts val="2800"/>
              <a:buFont typeface="Arial"/>
              <a:buNone/>
            </a:pPr>
            <a:r>
              <a:rPr b="0" i="0" lang="en-US" sz="2800" u="none" cap="none" strike="noStrike">
                <a:solidFill>
                  <a:srgbClr val="65356D"/>
                </a:solidFill>
                <a:latin typeface="Bookman Old Style"/>
                <a:ea typeface="Bookman Old Style"/>
                <a:cs typeface="Bookman Old Style"/>
                <a:sym typeface="Bookman Old Style"/>
              </a:rPr>
              <a:t>TRANSPAC Board Meeting</a:t>
            </a:r>
            <a:endParaRPr b="0" i="0" sz="1400" u="none" cap="none" strike="noStrike">
              <a:solidFill>
                <a:srgbClr val="000000"/>
              </a:solidFill>
              <a:latin typeface="Arial"/>
              <a:ea typeface="Arial"/>
              <a:cs typeface="Arial"/>
              <a:sym typeface="Arial"/>
            </a:endParaRPr>
          </a:p>
          <a:p>
            <a:pPr indent="0" lvl="0" marL="24407" marR="0" rtl="0" algn="l">
              <a:lnSpc>
                <a:spcPct val="100000"/>
              </a:lnSpc>
              <a:spcBef>
                <a:spcPts val="773"/>
              </a:spcBef>
              <a:spcAft>
                <a:spcPts val="0"/>
              </a:spcAft>
              <a:buClr>
                <a:srgbClr val="000000"/>
              </a:buClr>
              <a:buSzPts val="2800"/>
              <a:buFont typeface="Arial"/>
              <a:buNone/>
            </a:pPr>
            <a:r>
              <a:rPr b="0" i="0" lang="en-US" sz="2800" u="none" cap="none" strike="noStrike">
                <a:solidFill>
                  <a:srgbClr val="65356D"/>
                </a:solidFill>
                <a:latin typeface="Bookman Old Style"/>
                <a:ea typeface="Bookman Old Style"/>
                <a:cs typeface="Bookman Old Style"/>
                <a:sym typeface="Bookman Old Style"/>
              </a:rPr>
              <a:t>April 11, 2024</a:t>
            </a:r>
            <a:endParaRPr b="0" i="0" sz="2800" u="none" cap="none" strike="noStrike">
              <a:solidFill>
                <a:srgbClr val="65356D"/>
              </a:solidFill>
              <a:latin typeface="Bookman Old Style"/>
              <a:ea typeface="Bookman Old Style"/>
              <a:cs typeface="Bookman Old Style"/>
              <a:sym typeface="Bookman Old Style"/>
            </a:endParaRPr>
          </a:p>
        </p:txBody>
      </p:sp>
      <p:pic>
        <p:nvPicPr>
          <p:cNvPr id="141" name="Google Shape;141;g2cb633c994f_1_22"/>
          <p:cNvPicPr preferRelativeResize="0"/>
          <p:nvPr/>
        </p:nvPicPr>
        <p:blipFill rotWithShape="1">
          <a:blip r:embed="rId3">
            <a:alphaModFix/>
          </a:blip>
          <a:srcRect b="0" l="0" r="0" t="0"/>
          <a:stretch/>
        </p:blipFill>
        <p:spPr>
          <a:xfrm>
            <a:off x="8570770" y="5596774"/>
            <a:ext cx="3388894" cy="1174573"/>
          </a:xfrm>
          <a:prstGeom prst="rect">
            <a:avLst/>
          </a:prstGeom>
          <a:noFill/>
          <a:ln>
            <a:noFill/>
          </a:ln>
        </p:spPr>
      </p:pic>
      <p:pic>
        <p:nvPicPr>
          <p:cNvPr id="142" name="Google Shape;142;g2cb633c994f_1_22"/>
          <p:cNvPicPr preferRelativeResize="0"/>
          <p:nvPr/>
        </p:nvPicPr>
        <p:blipFill rotWithShape="1">
          <a:blip r:embed="rId4">
            <a:alphaModFix/>
          </a:blip>
          <a:srcRect b="0" l="0" r="0" t="0"/>
          <a:stretch/>
        </p:blipFill>
        <p:spPr>
          <a:xfrm>
            <a:off x="7179200" y="152400"/>
            <a:ext cx="4860401" cy="3237099"/>
          </a:xfrm>
          <a:prstGeom prst="rect">
            <a:avLst/>
          </a:prstGeom>
          <a:noFill/>
          <a:ln>
            <a:noFill/>
          </a:ln>
        </p:spPr>
      </p:pic>
      <p:sp>
        <p:nvSpPr>
          <p:cNvPr id="143" name="Google Shape;143;g2cb633c994f_1_22"/>
          <p:cNvSpPr txBox="1"/>
          <p:nvPr/>
        </p:nvSpPr>
        <p:spPr>
          <a:xfrm>
            <a:off x="7179200" y="3479288"/>
            <a:ext cx="4658700" cy="20277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800"/>
              <a:buFont typeface="Arial"/>
              <a:buNone/>
            </a:pPr>
            <a:r>
              <a:rPr b="1" i="0" lang="en-US" sz="1800" u="none" cap="none" strike="noStrike">
                <a:solidFill>
                  <a:srgbClr val="65356D"/>
                </a:solidFill>
                <a:latin typeface="Bookman Old Style"/>
                <a:ea typeface="Bookman Old Style"/>
                <a:cs typeface="Bookman Old Style"/>
                <a:sym typeface="Bookman Old Style"/>
              </a:rPr>
              <a:t>Who We Serve</a:t>
            </a:r>
            <a:endParaRPr b="1" i="0" sz="1800" u="none" cap="none" strike="noStrike">
              <a:solidFill>
                <a:srgbClr val="65356D"/>
              </a:solidFill>
              <a:latin typeface="Bookman Old Style"/>
              <a:ea typeface="Bookman Old Style"/>
              <a:cs typeface="Bookman Old Style"/>
              <a:sym typeface="Bookman Old Style"/>
            </a:endParaRPr>
          </a:p>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65356D"/>
                </a:solidFill>
                <a:latin typeface="Bookman Old Style"/>
                <a:ea typeface="Bookman Old Style"/>
                <a:cs typeface="Bookman Old Style"/>
                <a:sym typeface="Bookman Old Style"/>
              </a:rPr>
              <a:t>Central County residents who are:</a:t>
            </a:r>
            <a:endParaRPr b="0" i="0" sz="1800" u="none" cap="none" strike="noStrike">
              <a:solidFill>
                <a:srgbClr val="65356D"/>
              </a:solidFill>
              <a:latin typeface="Bookman Old Style"/>
              <a:ea typeface="Bookman Old Style"/>
              <a:cs typeface="Bookman Old Style"/>
              <a:sym typeface="Bookman Old Style"/>
            </a:endParaRPr>
          </a:p>
          <a:p>
            <a:pPr indent="-342900" lvl="0" marL="457200" marR="0" rtl="0" algn="l">
              <a:lnSpc>
                <a:spcPct val="100000"/>
              </a:lnSpc>
              <a:spcBef>
                <a:spcPts val="0"/>
              </a:spcBef>
              <a:spcAft>
                <a:spcPts val="0"/>
              </a:spcAft>
              <a:buClr>
                <a:srgbClr val="65356D"/>
              </a:buClr>
              <a:buSzPts val="1800"/>
              <a:buFont typeface="Bookman Old Style"/>
              <a:buChar char="●"/>
            </a:pPr>
            <a:r>
              <a:rPr b="0" i="0" lang="en-US" sz="1800" u="none" cap="none" strike="noStrike">
                <a:solidFill>
                  <a:srgbClr val="65356D"/>
                </a:solidFill>
                <a:latin typeface="Bookman Old Style"/>
                <a:ea typeface="Bookman Old Style"/>
                <a:cs typeface="Bookman Old Style"/>
                <a:sym typeface="Bookman Old Style"/>
              </a:rPr>
              <a:t>Low-income</a:t>
            </a:r>
            <a:endParaRPr b="0" i="0" sz="1800" u="none" cap="none" strike="noStrike">
              <a:solidFill>
                <a:srgbClr val="65356D"/>
              </a:solidFill>
              <a:latin typeface="Bookman Old Style"/>
              <a:ea typeface="Bookman Old Style"/>
              <a:cs typeface="Bookman Old Style"/>
              <a:sym typeface="Bookman Old Style"/>
            </a:endParaRPr>
          </a:p>
          <a:p>
            <a:pPr indent="-342900" lvl="0" marL="457200" marR="0" rtl="0" algn="l">
              <a:lnSpc>
                <a:spcPct val="100000"/>
              </a:lnSpc>
              <a:spcBef>
                <a:spcPts val="0"/>
              </a:spcBef>
              <a:spcAft>
                <a:spcPts val="0"/>
              </a:spcAft>
              <a:buClr>
                <a:srgbClr val="65356D"/>
              </a:buClr>
              <a:buSzPts val="1800"/>
              <a:buFont typeface="Bookman Old Style"/>
              <a:buChar char="●"/>
            </a:pPr>
            <a:r>
              <a:rPr b="0" i="0" lang="en-US" sz="1800" u="none" cap="none" strike="noStrike">
                <a:solidFill>
                  <a:srgbClr val="65356D"/>
                </a:solidFill>
                <a:latin typeface="Bookman Old Style"/>
                <a:ea typeface="Bookman Old Style"/>
                <a:cs typeface="Bookman Old Style"/>
                <a:sym typeface="Bookman Old Style"/>
              </a:rPr>
              <a:t>Disabled</a:t>
            </a:r>
            <a:endParaRPr b="0" i="0" sz="1800" u="none" cap="none" strike="noStrike">
              <a:solidFill>
                <a:srgbClr val="65356D"/>
              </a:solidFill>
              <a:latin typeface="Bookman Old Style"/>
              <a:ea typeface="Bookman Old Style"/>
              <a:cs typeface="Bookman Old Style"/>
              <a:sym typeface="Bookman Old Style"/>
            </a:endParaRPr>
          </a:p>
          <a:p>
            <a:pPr indent="-342900" lvl="0" marL="457200" marR="0" rtl="0" algn="l">
              <a:lnSpc>
                <a:spcPct val="100000"/>
              </a:lnSpc>
              <a:spcBef>
                <a:spcPts val="0"/>
              </a:spcBef>
              <a:spcAft>
                <a:spcPts val="0"/>
              </a:spcAft>
              <a:buClr>
                <a:srgbClr val="65356D"/>
              </a:buClr>
              <a:buSzPts val="1800"/>
              <a:buFont typeface="Bookman Old Style"/>
              <a:buChar char="●"/>
            </a:pPr>
            <a:r>
              <a:rPr b="0" i="0" lang="en-US" sz="1800" u="none" cap="none" strike="noStrike">
                <a:solidFill>
                  <a:srgbClr val="65356D"/>
                </a:solidFill>
                <a:latin typeface="Bookman Old Style"/>
                <a:ea typeface="Bookman Old Style"/>
                <a:cs typeface="Bookman Old Style"/>
                <a:sym typeface="Bookman Old Style"/>
              </a:rPr>
              <a:t>Elderly with chronic conditions</a:t>
            </a:r>
            <a:endParaRPr b="0" i="0" sz="1800" u="none" cap="none" strike="noStrike">
              <a:solidFill>
                <a:srgbClr val="65356D"/>
              </a:solidFill>
              <a:latin typeface="Bookman Old Style"/>
              <a:ea typeface="Bookman Old Style"/>
              <a:cs typeface="Bookman Old Style"/>
              <a:sym typeface="Bookman Old Style"/>
            </a:endParaRPr>
          </a:p>
          <a:p>
            <a:pPr indent="-342900" lvl="0" marL="457200" marR="0" rtl="0" algn="l">
              <a:lnSpc>
                <a:spcPct val="100000"/>
              </a:lnSpc>
              <a:spcBef>
                <a:spcPts val="0"/>
              </a:spcBef>
              <a:spcAft>
                <a:spcPts val="0"/>
              </a:spcAft>
              <a:buClr>
                <a:srgbClr val="65356D"/>
              </a:buClr>
              <a:buSzPts val="1800"/>
              <a:buFont typeface="Bookman Old Style"/>
              <a:buChar char="●"/>
            </a:pPr>
            <a:r>
              <a:rPr b="0" i="0" lang="en-US" sz="1800" u="none" cap="none" strike="noStrike">
                <a:solidFill>
                  <a:srgbClr val="65356D"/>
                </a:solidFill>
                <a:latin typeface="Bookman Old Style"/>
                <a:ea typeface="Bookman Old Style"/>
                <a:cs typeface="Bookman Old Style"/>
                <a:sym typeface="Bookman Old Style"/>
              </a:rPr>
              <a:t>Refugees/Non-English speaking</a:t>
            </a:r>
            <a:endParaRPr b="0" i="0" sz="1800" u="none" cap="none" strike="noStrike">
              <a:solidFill>
                <a:srgbClr val="65356D"/>
              </a:solidFill>
              <a:latin typeface="Bookman Old Style"/>
              <a:ea typeface="Bookman Old Style"/>
              <a:cs typeface="Bookman Old Style"/>
              <a:sym typeface="Bookman Old Style"/>
            </a:endParaRPr>
          </a:p>
          <a:p>
            <a:pPr indent="-342900" lvl="0" marL="457200" marR="0" rtl="0" algn="l">
              <a:lnSpc>
                <a:spcPct val="100000"/>
              </a:lnSpc>
              <a:spcBef>
                <a:spcPts val="0"/>
              </a:spcBef>
              <a:spcAft>
                <a:spcPts val="0"/>
              </a:spcAft>
              <a:buClr>
                <a:srgbClr val="65356D"/>
              </a:buClr>
              <a:buSzPts val="1800"/>
              <a:buFont typeface="Bookman Old Style"/>
              <a:buChar char="●"/>
            </a:pPr>
            <a:r>
              <a:rPr b="0" i="0" lang="en-US" sz="1800" u="none" cap="none" strike="noStrike">
                <a:solidFill>
                  <a:srgbClr val="65356D"/>
                </a:solidFill>
                <a:latin typeface="Bookman Old Style"/>
                <a:ea typeface="Bookman Old Style"/>
                <a:cs typeface="Bookman Old Style"/>
                <a:sym typeface="Bookman Old Style"/>
              </a:rPr>
              <a:t>Need above and beyond ADA support</a:t>
            </a:r>
            <a:endParaRPr b="0" i="0" sz="1600" u="none" cap="none" strike="noStrike">
              <a:solidFill>
                <a:srgbClr val="3F3F3F"/>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8" name="Shape 148"/>
        <p:cNvGrpSpPr/>
        <p:nvPr/>
      </p:nvGrpSpPr>
      <p:grpSpPr>
        <a:xfrm>
          <a:off x="0" y="0"/>
          <a:ext cx="0" cy="0"/>
          <a:chOff x="0" y="0"/>
          <a:chExt cx="0" cy="0"/>
        </a:xfrm>
      </p:grpSpPr>
      <p:sp>
        <p:nvSpPr>
          <p:cNvPr id="149" name="Google Shape;149;g2cb633c994f_1_32"/>
          <p:cNvSpPr txBox="1"/>
          <p:nvPr/>
        </p:nvSpPr>
        <p:spPr>
          <a:xfrm>
            <a:off x="195925" y="5798674"/>
            <a:ext cx="5647200" cy="1071600"/>
          </a:xfrm>
          <a:prstGeom prst="rect">
            <a:avLst/>
          </a:prstGeom>
          <a:noFill/>
          <a:ln>
            <a:noFill/>
          </a:ln>
        </p:spPr>
        <p:txBody>
          <a:bodyPr anchorCtr="0" anchor="t" bIns="0" lIns="0" spcFirstLastPara="1" rIns="0" wrap="square" tIns="109525">
            <a:spAutoFit/>
          </a:bodyPr>
          <a:lstStyle/>
          <a:p>
            <a:pPr indent="0" lvl="0" marL="11906" marR="0" rtl="0" algn="l">
              <a:lnSpc>
                <a:spcPct val="100000"/>
              </a:lnSpc>
              <a:spcBef>
                <a:spcPts val="0"/>
              </a:spcBef>
              <a:spcAft>
                <a:spcPts val="0"/>
              </a:spcAft>
              <a:buClr>
                <a:srgbClr val="000000"/>
              </a:buClr>
              <a:buSzPts val="2800"/>
              <a:buFont typeface="Arial"/>
              <a:buNone/>
            </a:pPr>
            <a:r>
              <a:rPr b="0" i="0" lang="en-US" sz="2800" u="none" cap="none" strike="noStrike">
                <a:solidFill>
                  <a:srgbClr val="65356D"/>
                </a:solidFill>
                <a:latin typeface="Bookman Old Style"/>
                <a:ea typeface="Bookman Old Style"/>
                <a:cs typeface="Bookman Old Style"/>
                <a:sym typeface="Bookman Old Style"/>
              </a:rPr>
              <a:t>TRANSPAC Board Meeting</a:t>
            </a:r>
            <a:endParaRPr b="0" i="0" sz="1400" u="none" cap="none" strike="noStrike">
              <a:solidFill>
                <a:srgbClr val="000000"/>
              </a:solidFill>
              <a:latin typeface="Arial"/>
              <a:ea typeface="Arial"/>
              <a:cs typeface="Arial"/>
              <a:sym typeface="Arial"/>
            </a:endParaRPr>
          </a:p>
          <a:p>
            <a:pPr indent="0" lvl="0" marL="24407" marR="0" rtl="0" algn="l">
              <a:lnSpc>
                <a:spcPct val="100000"/>
              </a:lnSpc>
              <a:spcBef>
                <a:spcPts val="773"/>
              </a:spcBef>
              <a:spcAft>
                <a:spcPts val="0"/>
              </a:spcAft>
              <a:buClr>
                <a:srgbClr val="000000"/>
              </a:buClr>
              <a:buSzPts val="2800"/>
              <a:buFont typeface="Arial"/>
              <a:buNone/>
            </a:pPr>
            <a:r>
              <a:rPr b="0" i="0" lang="en-US" sz="2800" u="none" cap="none" strike="noStrike">
                <a:solidFill>
                  <a:srgbClr val="65356D"/>
                </a:solidFill>
                <a:latin typeface="Bookman Old Style"/>
                <a:ea typeface="Bookman Old Style"/>
                <a:cs typeface="Bookman Old Style"/>
                <a:sym typeface="Bookman Old Style"/>
              </a:rPr>
              <a:t>April 11, 2024</a:t>
            </a:r>
            <a:endParaRPr b="0" i="0" sz="2800" u="none" cap="none" strike="noStrike">
              <a:solidFill>
                <a:srgbClr val="65356D"/>
              </a:solidFill>
              <a:latin typeface="Bookman Old Style"/>
              <a:ea typeface="Bookman Old Style"/>
              <a:cs typeface="Bookman Old Style"/>
              <a:sym typeface="Bookman Old Style"/>
            </a:endParaRPr>
          </a:p>
        </p:txBody>
      </p:sp>
      <p:pic>
        <p:nvPicPr>
          <p:cNvPr id="150" name="Google Shape;150;g2cb633c994f_1_32"/>
          <p:cNvPicPr preferRelativeResize="0"/>
          <p:nvPr/>
        </p:nvPicPr>
        <p:blipFill rotWithShape="1">
          <a:blip r:embed="rId3">
            <a:alphaModFix/>
          </a:blip>
          <a:srcRect b="0" l="0" r="0" t="0"/>
          <a:stretch/>
        </p:blipFill>
        <p:spPr>
          <a:xfrm>
            <a:off x="8570770" y="5596774"/>
            <a:ext cx="3388894" cy="1174573"/>
          </a:xfrm>
          <a:prstGeom prst="rect">
            <a:avLst/>
          </a:prstGeom>
          <a:noFill/>
          <a:ln>
            <a:noFill/>
          </a:ln>
        </p:spPr>
      </p:pic>
      <p:sp>
        <p:nvSpPr>
          <p:cNvPr id="151" name="Google Shape;151;g2cb633c994f_1_32"/>
          <p:cNvSpPr txBox="1"/>
          <p:nvPr/>
        </p:nvSpPr>
        <p:spPr>
          <a:xfrm>
            <a:off x="3199322" y="2478231"/>
            <a:ext cx="6134100" cy="1120200"/>
          </a:xfrm>
          <a:prstGeom prst="rect">
            <a:avLst/>
          </a:prstGeom>
          <a:noFill/>
          <a:ln>
            <a:noFill/>
          </a:ln>
        </p:spPr>
        <p:txBody>
          <a:bodyPr anchorCtr="0" anchor="t" bIns="0" lIns="0" spcFirstLastPara="1" rIns="0" wrap="square" tIns="11900">
            <a:spAutoFit/>
          </a:bodyPr>
          <a:lstStyle/>
          <a:p>
            <a:pPr indent="0" lvl="0" marL="11906" marR="0" rtl="0" algn="ctr">
              <a:lnSpc>
                <a:spcPct val="100000"/>
              </a:lnSpc>
              <a:spcBef>
                <a:spcPts val="0"/>
              </a:spcBef>
              <a:spcAft>
                <a:spcPts val="0"/>
              </a:spcAft>
              <a:buClr>
                <a:srgbClr val="000000"/>
              </a:buClr>
              <a:buSzPts val="7200"/>
              <a:buFont typeface="Arial"/>
              <a:buNone/>
            </a:pPr>
            <a:r>
              <a:t/>
            </a:r>
            <a:endParaRPr b="1" i="0" sz="7200" u="none" cap="none" strike="noStrike">
              <a:solidFill>
                <a:srgbClr val="65356D"/>
              </a:solidFill>
              <a:latin typeface="Bookman Old Style"/>
              <a:ea typeface="Bookman Old Style"/>
              <a:cs typeface="Bookman Old Style"/>
              <a:sym typeface="Bookman Old Style"/>
            </a:endParaRPr>
          </a:p>
        </p:txBody>
      </p:sp>
      <p:pic>
        <p:nvPicPr>
          <p:cNvPr id="152" name="Google Shape;152;g2cb633c994f_1_32"/>
          <p:cNvPicPr preferRelativeResize="0"/>
          <p:nvPr/>
        </p:nvPicPr>
        <p:blipFill rotWithShape="1">
          <a:blip r:embed="rId4">
            <a:alphaModFix/>
          </a:blip>
          <a:srcRect b="0" l="0" r="0" t="0"/>
          <a:stretch/>
        </p:blipFill>
        <p:spPr>
          <a:xfrm>
            <a:off x="631400" y="180612"/>
            <a:ext cx="4663599" cy="5618075"/>
          </a:xfrm>
          <a:prstGeom prst="rect">
            <a:avLst/>
          </a:prstGeom>
          <a:noFill/>
          <a:ln>
            <a:noFill/>
          </a:ln>
        </p:spPr>
      </p:pic>
      <p:sp>
        <p:nvSpPr>
          <p:cNvPr id="153" name="Google Shape;153;g2cb633c994f_1_32"/>
          <p:cNvSpPr txBox="1"/>
          <p:nvPr/>
        </p:nvSpPr>
        <p:spPr>
          <a:xfrm>
            <a:off x="6183825" y="1486500"/>
            <a:ext cx="5367900" cy="3788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000"/>
              <a:buFont typeface="Arial"/>
              <a:buNone/>
            </a:pPr>
            <a:r>
              <a:rPr b="0" i="0" lang="en-US" sz="2000" u="none" cap="none" strike="noStrike">
                <a:solidFill>
                  <a:srgbClr val="3F3F3F"/>
                </a:solidFill>
                <a:latin typeface="Calibri"/>
                <a:ea typeface="Calibri"/>
                <a:cs typeface="Calibri"/>
                <a:sym typeface="Calibri"/>
              </a:rPr>
              <a:t>“...over the course of the two years their vehicle was participating in this program, this van provided a total of 8,087 trips to their program participants, almost all of whom formerly rode the County Connection LINK service. Not only did this service free up capacity on the LINK vehicles for use by others, it freed up some of the passengers whose trips were very long and arduous, thus providing a more personalized service than LINK could ever provide.”</a:t>
            </a:r>
            <a:endParaRPr b="0" i="0" sz="2000" u="none" cap="none" strike="noStrike">
              <a:solidFill>
                <a:srgbClr val="3F3F3F"/>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8" name="Shape 158"/>
        <p:cNvGrpSpPr/>
        <p:nvPr/>
      </p:nvGrpSpPr>
      <p:grpSpPr>
        <a:xfrm>
          <a:off x="0" y="0"/>
          <a:ext cx="0" cy="0"/>
          <a:chOff x="0" y="0"/>
          <a:chExt cx="0" cy="0"/>
        </a:xfrm>
      </p:grpSpPr>
      <p:sp>
        <p:nvSpPr>
          <p:cNvPr id="159" name="Google Shape;159;g2cb633c994f_1_41"/>
          <p:cNvSpPr txBox="1"/>
          <p:nvPr/>
        </p:nvSpPr>
        <p:spPr>
          <a:xfrm>
            <a:off x="558698" y="418015"/>
            <a:ext cx="5753700" cy="627600"/>
          </a:xfrm>
          <a:prstGeom prst="rect">
            <a:avLst/>
          </a:prstGeom>
          <a:noFill/>
          <a:ln>
            <a:noFill/>
          </a:ln>
        </p:spPr>
        <p:txBody>
          <a:bodyPr anchorCtr="0" anchor="t" bIns="0" lIns="0" spcFirstLastPara="1" rIns="0" wrap="square" tIns="11900">
            <a:spAutoFit/>
          </a:bodyPr>
          <a:lstStyle/>
          <a:p>
            <a:pPr indent="0" lvl="0" marL="11906" marR="0" rtl="0" algn="l">
              <a:lnSpc>
                <a:spcPct val="100000"/>
              </a:lnSpc>
              <a:spcBef>
                <a:spcPts val="0"/>
              </a:spcBef>
              <a:spcAft>
                <a:spcPts val="0"/>
              </a:spcAft>
              <a:buClr>
                <a:srgbClr val="000000"/>
              </a:buClr>
              <a:buSzPts val="4000"/>
              <a:buFont typeface="Arial"/>
              <a:buNone/>
            </a:pPr>
            <a:r>
              <a:rPr b="1" i="0" lang="en-US" sz="4000" u="none" cap="none" strike="noStrike">
                <a:solidFill>
                  <a:srgbClr val="65356D"/>
                </a:solidFill>
                <a:latin typeface="Bookman Old Style"/>
                <a:ea typeface="Bookman Old Style"/>
                <a:cs typeface="Bookman Old Style"/>
                <a:sym typeface="Bookman Old Style"/>
              </a:rPr>
              <a:t>Mt. Diablo Mobilizer</a:t>
            </a:r>
            <a:endParaRPr b="0" i="0" sz="1400" u="none" cap="none" strike="noStrike">
              <a:solidFill>
                <a:srgbClr val="000000"/>
              </a:solidFill>
              <a:latin typeface="Arial"/>
              <a:ea typeface="Arial"/>
              <a:cs typeface="Arial"/>
              <a:sym typeface="Arial"/>
            </a:endParaRPr>
          </a:p>
        </p:txBody>
      </p:sp>
      <p:sp>
        <p:nvSpPr>
          <p:cNvPr id="160" name="Google Shape;160;g2cb633c994f_1_41"/>
          <p:cNvSpPr txBox="1"/>
          <p:nvPr/>
        </p:nvSpPr>
        <p:spPr>
          <a:xfrm>
            <a:off x="358794" y="1149939"/>
            <a:ext cx="6324600" cy="4710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rgbClr val="002060"/>
              </a:solidFill>
              <a:latin typeface="Libre Franklin"/>
              <a:ea typeface="Libre Franklin"/>
              <a:cs typeface="Libre Franklin"/>
              <a:sym typeface="Libre Franklin"/>
            </a:endParaRPr>
          </a:p>
          <a:p>
            <a:pPr indent="-285750" lvl="0" marL="285750" marR="0" rtl="0" algn="l">
              <a:lnSpc>
                <a:spcPct val="100000"/>
              </a:lnSpc>
              <a:spcBef>
                <a:spcPts val="0"/>
              </a:spcBef>
              <a:spcAft>
                <a:spcPts val="0"/>
              </a:spcAft>
              <a:buClr>
                <a:srgbClr val="65356D"/>
              </a:buClr>
              <a:buSzPts val="2000"/>
              <a:buFont typeface="Arial"/>
              <a:buChar char="•"/>
            </a:pPr>
            <a:r>
              <a:rPr b="1" i="0" lang="en-US" sz="2000" u="none" cap="none" strike="noStrike">
                <a:solidFill>
                  <a:srgbClr val="65356D"/>
                </a:solidFill>
                <a:latin typeface="Bookman Old Style"/>
                <a:ea typeface="Bookman Old Style"/>
                <a:cs typeface="Bookman Old Style"/>
                <a:sym typeface="Bookman Old Style"/>
              </a:rPr>
              <a:t>Community: </a:t>
            </a:r>
            <a:r>
              <a:rPr b="0" i="0" lang="en-US" sz="2000" u="none" cap="none" strike="noStrike">
                <a:solidFill>
                  <a:srgbClr val="65356D"/>
                </a:solidFill>
                <a:latin typeface="Bookman Old Style"/>
                <a:ea typeface="Bookman Old Style"/>
                <a:cs typeface="Bookman Old Style"/>
                <a:sym typeface="Bookman Old Style"/>
              </a:rPr>
              <a:t>Allows elders and adults with disabilities to engage in day programs, go shopping, make their appointments, all while drastically reducing ride times and providing respite for caregivers </a:t>
            </a:r>
            <a:endParaRPr b="0" i="0" sz="2000" u="none" cap="none" strike="noStrike">
              <a:solidFill>
                <a:srgbClr val="65356D"/>
              </a:solidFill>
              <a:latin typeface="Bookman Old Style"/>
              <a:ea typeface="Bookman Old Style"/>
              <a:cs typeface="Bookman Old Style"/>
              <a:sym typeface="Bookman Old Style"/>
            </a:endParaRPr>
          </a:p>
          <a:p>
            <a:pPr indent="0" lvl="0" marL="0" marR="0" rtl="0" algn="l">
              <a:lnSpc>
                <a:spcPct val="100000"/>
              </a:lnSpc>
              <a:spcBef>
                <a:spcPts val="0"/>
              </a:spcBef>
              <a:spcAft>
                <a:spcPts val="0"/>
              </a:spcAft>
              <a:buClr>
                <a:srgbClr val="000000"/>
              </a:buClr>
              <a:buSzPts val="600"/>
              <a:buFont typeface="Arial"/>
              <a:buNone/>
            </a:pPr>
            <a:r>
              <a:t/>
            </a:r>
            <a:endParaRPr b="0" i="0" sz="600" u="none" cap="none" strike="noStrike">
              <a:solidFill>
                <a:srgbClr val="65356D"/>
              </a:solidFill>
              <a:latin typeface="Bookman Old Style"/>
              <a:ea typeface="Bookman Old Style"/>
              <a:cs typeface="Bookman Old Style"/>
              <a:sym typeface="Bookman Old Style"/>
            </a:endParaRPr>
          </a:p>
          <a:p>
            <a:pPr indent="-285750" lvl="0" marL="285750" marR="0" rtl="0" algn="l">
              <a:lnSpc>
                <a:spcPct val="100000"/>
              </a:lnSpc>
              <a:spcBef>
                <a:spcPts val="0"/>
              </a:spcBef>
              <a:spcAft>
                <a:spcPts val="0"/>
              </a:spcAft>
              <a:buClr>
                <a:srgbClr val="65356D"/>
              </a:buClr>
              <a:buSzPts val="2000"/>
              <a:buFont typeface="Arial"/>
              <a:buChar char="•"/>
            </a:pPr>
            <a:r>
              <a:rPr b="1" i="0" lang="en-US" sz="2000" u="none" cap="none" strike="noStrike">
                <a:solidFill>
                  <a:srgbClr val="65356D"/>
                </a:solidFill>
                <a:latin typeface="Bookman Old Style"/>
                <a:ea typeface="Bookman Old Style"/>
                <a:cs typeface="Bookman Old Style"/>
                <a:sym typeface="Bookman Old Style"/>
              </a:rPr>
              <a:t>Independence: </a:t>
            </a:r>
            <a:r>
              <a:rPr b="0" i="0" lang="en-US" sz="2000" u="none" cap="none" strike="noStrike">
                <a:solidFill>
                  <a:srgbClr val="65356D"/>
                </a:solidFill>
                <a:latin typeface="Bookman Old Style"/>
                <a:ea typeface="Bookman Old Style"/>
                <a:cs typeface="Bookman Old Style"/>
                <a:sym typeface="Bookman Old Style"/>
              </a:rPr>
              <a:t>Ensures our aging and disabled community members are able to get where they need to go quickly and efficiently, supporting dignity and independence </a:t>
            </a:r>
            <a:endParaRPr b="0" i="0" sz="2000" u="none" cap="none" strike="noStrike">
              <a:solidFill>
                <a:srgbClr val="65356D"/>
              </a:solidFill>
              <a:latin typeface="Bookman Old Style"/>
              <a:ea typeface="Bookman Old Style"/>
              <a:cs typeface="Bookman Old Style"/>
              <a:sym typeface="Bookman Old Style"/>
            </a:endParaRPr>
          </a:p>
          <a:p>
            <a:pPr indent="0" lvl="0" marL="0" marR="0" rtl="0" algn="l">
              <a:lnSpc>
                <a:spcPct val="100000"/>
              </a:lnSpc>
              <a:spcBef>
                <a:spcPts val="0"/>
              </a:spcBef>
              <a:spcAft>
                <a:spcPts val="0"/>
              </a:spcAft>
              <a:buClr>
                <a:srgbClr val="000000"/>
              </a:buClr>
              <a:buSzPts val="600"/>
              <a:buFont typeface="Arial"/>
              <a:buNone/>
            </a:pPr>
            <a:r>
              <a:t/>
            </a:r>
            <a:endParaRPr b="0" i="0" sz="600" u="none" cap="none" strike="noStrike">
              <a:solidFill>
                <a:srgbClr val="65356D"/>
              </a:solidFill>
              <a:latin typeface="Bookman Old Style"/>
              <a:ea typeface="Bookman Old Style"/>
              <a:cs typeface="Bookman Old Style"/>
              <a:sym typeface="Bookman Old Style"/>
            </a:endParaRPr>
          </a:p>
          <a:p>
            <a:pPr indent="-285750" lvl="0" marL="285750" marR="0" rtl="0" algn="l">
              <a:lnSpc>
                <a:spcPct val="100000"/>
              </a:lnSpc>
              <a:spcBef>
                <a:spcPts val="0"/>
              </a:spcBef>
              <a:spcAft>
                <a:spcPts val="0"/>
              </a:spcAft>
              <a:buClr>
                <a:srgbClr val="65356D"/>
              </a:buClr>
              <a:buSzPts val="2000"/>
              <a:buFont typeface="Arial"/>
              <a:buChar char="•"/>
            </a:pPr>
            <a:r>
              <a:rPr b="1" i="0" lang="en-US" sz="2000" u="none" cap="none" strike="noStrike">
                <a:solidFill>
                  <a:srgbClr val="65356D"/>
                </a:solidFill>
                <a:latin typeface="Bookman Old Style"/>
                <a:ea typeface="Bookman Old Style"/>
                <a:cs typeface="Bookman Old Style"/>
                <a:sym typeface="Bookman Old Style"/>
              </a:rPr>
              <a:t>Access</a:t>
            </a:r>
            <a:r>
              <a:rPr b="0" i="0" lang="en-US" sz="2000" u="none" cap="none" strike="noStrike">
                <a:solidFill>
                  <a:srgbClr val="65356D"/>
                </a:solidFill>
                <a:latin typeface="Bookman Old Style"/>
                <a:ea typeface="Bookman Old Style"/>
                <a:cs typeface="Bookman Old Style"/>
                <a:sym typeface="Bookman Old Style"/>
              </a:rPr>
              <a:t>: Provides culturally appropriate safe and secure </a:t>
            </a:r>
            <a:r>
              <a:rPr b="1" i="1" lang="en-US" sz="2000" u="none" cap="none" strike="noStrike">
                <a:solidFill>
                  <a:srgbClr val="65356D"/>
                </a:solidFill>
                <a:latin typeface="Bookman Old Style"/>
                <a:ea typeface="Bookman Old Style"/>
                <a:cs typeface="Bookman Old Style"/>
                <a:sym typeface="Bookman Old Style"/>
              </a:rPr>
              <a:t>door-through-door </a:t>
            </a:r>
            <a:r>
              <a:rPr b="0" i="0" lang="en-US" sz="2000" u="none" cap="none" strike="noStrike">
                <a:solidFill>
                  <a:srgbClr val="65356D"/>
                </a:solidFill>
                <a:latin typeface="Bookman Old Style"/>
                <a:ea typeface="Bookman Old Style"/>
                <a:cs typeface="Bookman Old Style"/>
                <a:sym typeface="Bookman Old Style"/>
              </a:rPr>
              <a:t>access to health, nutritional, and social services, preventing isolation and encouraging socialization</a:t>
            </a:r>
            <a:endParaRPr b="0" i="0" sz="2000" u="none" cap="none" strike="noStrike">
              <a:solidFill>
                <a:srgbClr val="65356D"/>
              </a:solidFill>
              <a:latin typeface="Bookman Old Style"/>
              <a:ea typeface="Bookman Old Style"/>
              <a:cs typeface="Bookman Old Style"/>
              <a:sym typeface="Bookman Old Style"/>
            </a:endParaRPr>
          </a:p>
        </p:txBody>
      </p:sp>
      <p:sp>
        <p:nvSpPr>
          <p:cNvPr id="161" name="Google Shape;161;g2cb633c994f_1_41"/>
          <p:cNvSpPr txBox="1"/>
          <p:nvPr/>
        </p:nvSpPr>
        <p:spPr>
          <a:xfrm>
            <a:off x="195925" y="5798674"/>
            <a:ext cx="5647200" cy="1071600"/>
          </a:xfrm>
          <a:prstGeom prst="rect">
            <a:avLst/>
          </a:prstGeom>
          <a:noFill/>
          <a:ln>
            <a:noFill/>
          </a:ln>
        </p:spPr>
        <p:txBody>
          <a:bodyPr anchorCtr="0" anchor="t" bIns="0" lIns="0" spcFirstLastPara="1" rIns="0" wrap="square" tIns="109525">
            <a:spAutoFit/>
          </a:bodyPr>
          <a:lstStyle/>
          <a:p>
            <a:pPr indent="0" lvl="0" marL="11906" marR="0" rtl="0" algn="l">
              <a:lnSpc>
                <a:spcPct val="100000"/>
              </a:lnSpc>
              <a:spcBef>
                <a:spcPts val="0"/>
              </a:spcBef>
              <a:spcAft>
                <a:spcPts val="0"/>
              </a:spcAft>
              <a:buClr>
                <a:srgbClr val="000000"/>
              </a:buClr>
              <a:buSzPts val="2800"/>
              <a:buFont typeface="Arial"/>
              <a:buNone/>
            </a:pPr>
            <a:r>
              <a:rPr b="0" i="0" lang="en-US" sz="2800" u="none" cap="none" strike="noStrike">
                <a:solidFill>
                  <a:srgbClr val="65356D"/>
                </a:solidFill>
                <a:latin typeface="Bookman Old Style"/>
                <a:ea typeface="Bookman Old Style"/>
                <a:cs typeface="Bookman Old Style"/>
                <a:sym typeface="Bookman Old Style"/>
              </a:rPr>
              <a:t>TRANSPAC Board Meeting</a:t>
            </a:r>
            <a:endParaRPr b="0" i="0" sz="1400" u="none" cap="none" strike="noStrike">
              <a:solidFill>
                <a:srgbClr val="000000"/>
              </a:solidFill>
              <a:latin typeface="Arial"/>
              <a:ea typeface="Arial"/>
              <a:cs typeface="Arial"/>
              <a:sym typeface="Arial"/>
            </a:endParaRPr>
          </a:p>
          <a:p>
            <a:pPr indent="0" lvl="0" marL="24406" marR="0" rtl="0" algn="l">
              <a:lnSpc>
                <a:spcPct val="100000"/>
              </a:lnSpc>
              <a:spcBef>
                <a:spcPts val="773"/>
              </a:spcBef>
              <a:spcAft>
                <a:spcPts val="0"/>
              </a:spcAft>
              <a:buClr>
                <a:srgbClr val="000000"/>
              </a:buClr>
              <a:buSzPts val="2800"/>
              <a:buFont typeface="Arial"/>
              <a:buNone/>
            </a:pPr>
            <a:r>
              <a:rPr b="0" i="0" lang="en-US" sz="2800" u="none" cap="none" strike="noStrike">
                <a:solidFill>
                  <a:srgbClr val="65356D"/>
                </a:solidFill>
                <a:latin typeface="Bookman Old Style"/>
                <a:ea typeface="Bookman Old Style"/>
                <a:cs typeface="Bookman Old Style"/>
                <a:sym typeface="Bookman Old Style"/>
              </a:rPr>
              <a:t>April 11, 2024</a:t>
            </a:r>
            <a:endParaRPr b="0" i="0" sz="2800" u="none" cap="none" strike="noStrike">
              <a:solidFill>
                <a:srgbClr val="65356D"/>
              </a:solidFill>
              <a:latin typeface="Bookman Old Style"/>
              <a:ea typeface="Bookman Old Style"/>
              <a:cs typeface="Bookman Old Style"/>
              <a:sym typeface="Bookman Old Style"/>
            </a:endParaRPr>
          </a:p>
        </p:txBody>
      </p:sp>
      <p:pic>
        <p:nvPicPr>
          <p:cNvPr id="162" name="Google Shape;162;g2cb633c994f_1_41"/>
          <p:cNvPicPr preferRelativeResize="0"/>
          <p:nvPr/>
        </p:nvPicPr>
        <p:blipFill rotWithShape="1">
          <a:blip r:embed="rId3">
            <a:alphaModFix/>
          </a:blip>
          <a:srcRect b="0" l="0" r="0" t="0"/>
          <a:stretch/>
        </p:blipFill>
        <p:spPr>
          <a:xfrm>
            <a:off x="6656304" y="479050"/>
            <a:ext cx="5303359" cy="5130424"/>
          </a:xfrm>
          <a:prstGeom prst="rect">
            <a:avLst/>
          </a:prstGeom>
          <a:noFill/>
          <a:ln>
            <a:noFill/>
          </a:ln>
        </p:spPr>
      </p:pic>
      <p:pic>
        <p:nvPicPr>
          <p:cNvPr id="163" name="Google Shape;163;g2cb633c994f_1_41"/>
          <p:cNvPicPr preferRelativeResize="0"/>
          <p:nvPr/>
        </p:nvPicPr>
        <p:blipFill rotWithShape="1">
          <a:blip r:embed="rId4">
            <a:alphaModFix/>
          </a:blip>
          <a:srcRect b="0" l="0" r="0" t="0"/>
          <a:stretch/>
        </p:blipFill>
        <p:spPr>
          <a:xfrm>
            <a:off x="8570770" y="5596774"/>
            <a:ext cx="3388895" cy="1174574"/>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8" name="Shape 168"/>
        <p:cNvGrpSpPr/>
        <p:nvPr/>
      </p:nvGrpSpPr>
      <p:grpSpPr>
        <a:xfrm>
          <a:off x="0" y="0"/>
          <a:ext cx="0" cy="0"/>
          <a:chOff x="0" y="0"/>
          <a:chExt cx="0" cy="0"/>
        </a:xfrm>
      </p:grpSpPr>
      <p:sp>
        <p:nvSpPr>
          <p:cNvPr id="169" name="Google Shape;169;g2cb633c994f_1_50"/>
          <p:cNvSpPr txBox="1"/>
          <p:nvPr/>
        </p:nvSpPr>
        <p:spPr>
          <a:xfrm>
            <a:off x="195925" y="5798674"/>
            <a:ext cx="5647200" cy="1071600"/>
          </a:xfrm>
          <a:prstGeom prst="rect">
            <a:avLst/>
          </a:prstGeom>
          <a:noFill/>
          <a:ln>
            <a:noFill/>
          </a:ln>
        </p:spPr>
        <p:txBody>
          <a:bodyPr anchorCtr="0" anchor="t" bIns="0" lIns="0" spcFirstLastPara="1" rIns="0" wrap="square" tIns="109525">
            <a:spAutoFit/>
          </a:bodyPr>
          <a:lstStyle/>
          <a:p>
            <a:pPr indent="0" lvl="0" marL="11906" marR="0" rtl="0" algn="l">
              <a:lnSpc>
                <a:spcPct val="100000"/>
              </a:lnSpc>
              <a:spcBef>
                <a:spcPts val="0"/>
              </a:spcBef>
              <a:spcAft>
                <a:spcPts val="0"/>
              </a:spcAft>
              <a:buClr>
                <a:srgbClr val="000000"/>
              </a:buClr>
              <a:buSzPts val="2800"/>
              <a:buFont typeface="Arial"/>
              <a:buNone/>
            </a:pPr>
            <a:r>
              <a:rPr b="0" i="0" lang="en-US" sz="2800" u="none" cap="none" strike="noStrike">
                <a:solidFill>
                  <a:srgbClr val="65356D"/>
                </a:solidFill>
                <a:latin typeface="Bookman Old Style"/>
                <a:ea typeface="Bookman Old Style"/>
                <a:cs typeface="Bookman Old Style"/>
                <a:sym typeface="Bookman Old Style"/>
              </a:rPr>
              <a:t>TRANSPAC Board Meeting</a:t>
            </a:r>
            <a:endParaRPr b="0" i="0" sz="1400" u="none" cap="none" strike="noStrike">
              <a:solidFill>
                <a:srgbClr val="000000"/>
              </a:solidFill>
              <a:latin typeface="Arial"/>
              <a:ea typeface="Arial"/>
              <a:cs typeface="Arial"/>
              <a:sym typeface="Arial"/>
            </a:endParaRPr>
          </a:p>
          <a:p>
            <a:pPr indent="0" lvl="0" marL="24406" marR="0" rtl="0" algn="l">
              <a:lnSpc>
                <a:spcPct val="100000"/>
              </a:lnSpc>
              <a:spcBef>
                <a:spcPts val="773"/>
              </a:spcBef>
              <a:spcAft>
                <a:spcPts val="0"/>
              </a:spcAft>
              <a:buClr>
                <a:srgbClr val="000000"/>
              </a:buClr>
              <a:buSzPts val="2800"/>
              <a:buFont typeface="Arial"/>
              <a:buNone/>
            </a:pPr>
            <a:r>
              <a:rPr b="0" i="0" lang="en-US" sz="2800" u="none" cap="none" strike="noStrike">
                <a:solidFill>
                  <a:srgbClr val="65356D"/>
                </a:solidFill>
                <a:latin typeface="Bookman Old Style"/>
                <a:ea typeface="Bookman Old Style"/>
                <a:cs typeface="Bookman Old Style"/>
                <a:sym typeface="Bookman Old Style"/>
              </a:rPr>
              <a:t>April 11, 2024</a:t>
            </a:r>
            <a:endParaRPr b="0" i="0" sz="2800" u="none" cap="none" strike="noStrike">
              <a:solidFill>
                <a:srgbClr val="65356D"/>
              </a:solidFill>
              <a:latin typeface="Bookman Old Style"/>
              <a:ea typeface="Bookman Old Style"/>
              <a:cs typeface="Bookman Old Style"/>
              <a:sym typeface="Bookman Old Style"/>
            </a:endParaRPr>
          </a:p>
        </p:txBody>
      </p:sp>
      <p:pic>
        <p:nvPicPr>
          <p:cNvPr id="170" name="Google Shape;170;g2cb633c994f_1_50"/>
          <p:cNvPicPr preferRelativeResize="0"/>
          <p:nvPr/>
        </p:nvPicPr>
        <p:blipFill rotWithShape="1">
          <a:blip r:embed="rId3">
            <a:alphaModFix/>
          </a:blip>
          <a:srcRect b="0" l="0" r="0" t="0"/>
          <a:stretch/>
        </p:blipFill>
        <p:spPr>
          <a:xfrm>
            <a:off x="8570770" y="5596774"/>
            <a:ext cx="3388895" cy="1174574"/>
          </a:xfrm>
          <a:prstGeom prst="rect">
            <a:avLst/>
          </a:prstGeom>
          <a:noFill/>
          <a:ln>
            <a:noFill/>
          </a:ln>
        </p:spPr>
      </p:pic>
      <p:sp>
        <p:nvSpPr>
          <p:cNvPr id="171" name="Google Shape;171;g2cb633c994f_1_50"/>
          <p:cNvSpPr txBox="1"/>
          <p:nvPr/>
        </p:nvSpPr>
        <p:spPr>
          <a:xfrm>
            <a:off x="3199322" y="2478231"/>
            <a:ext cx="6134100" cy="1120200"/>
          </a:xfrm>
          <a:prstGeom prst="rect">
            <a:avLst/>
          </a:prstGeom>
          <a:noFill/>
          <a:ln>
            <a:noFill/>
          </a:ln>
        </p:spPr>
        <p:txBody>
          <a:bodyPr anchorCtr="0" anchor="t" bIns="0" lIns="0" spcFirstLastPara="1" rIns="0" wrap="square" tIns="11900">
            <a:spAutoFit/>
          </a:bodyPr>
          <a:lstStyle/>
          <a:p>
            <a:pPr indent="0" lvl="0" marL="11906" marR="0" rtl="0" algn="ctr">
              <a:lnSpc>
                <a:spcPct val="100000"/>
              </a:lnSpc>
              <a:spcBef>
                <a:spcPts val="0"/>
              </a:spcBef>
              <a:spcAft>
                <a:spcPts val="0"/>
              </a:spcAft>
              <a:buClr>
                <a:srgbClr val="000000"/>
              </a:buClr>
              <a:buSzPts val="7200"/>
              <a:buFont typeface="Arial"/>
              <a:buNone/>
            </a:pPr>
            <a:r>
              <a:rPr b="1" i="0" lang="en-US" sz="7200" u="none" cap="none" strike="noStrike">
                <a:solidFill>
                  <a:srgbClr val="65356D"/>
                </a:solidFill>
                <a:latin typeface="Bookman Old Style"/>
                <a:ea typeface="Bookman Old Style"/>
                <a:cs typeface="Bookman Old Style"/>
                <a:sym typeface="Bookman Old Style"/>
              </a:rPr>
              <a:t>Thank you!</a:t>
            </a:r>
            <a:endParaRPr b="1" i="0" sz="7200" u="none" cap="none" strike="noStrike">
              <a:solidFill>
                <a:srgbClr val="65356D"/>
              </a:solidFill>
              <a:latin typeface="Bookman Old Style"/>
              <a:ea typeface="Bookman Old Style"/>
              <a:cs typeface="Bookman Old Style"/>
              <a:sym typeface="Bookman Old Style"/>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6" name="Shape 176"/>
        <p:cNvGrpSpPr/>
        <p:nvPr/>
      </p:nvGrpSpPr>
      <p:grpSpPr>
        <a:xfrm>
          <a:off x="0" y="0"/>
          <a:ext cx="0" cy="0"/>
          <a:chOff x="0" y="0"/>
          <a:chExt cx="0" cy="0"/>
        </a:xfrm>
      </p:grpSpPr>
      <p:sp>
        <p:nvSpPr>
          <p:cNvPr id="177" name="Google Shape;177;p2"/>
          <p:cNvSpPr txBox="1"/>
          <p:nvPr/>
        </p:nvSpPr>
        <p:spPr>
          <a:xfrm>
            <a:off x="195925" y="5849474"/>
            <a:ext cx="5647200" cy="948600"/>
          </a:xfrm>
          <a:prstGeom prst="rect">
            <a:avLst/>
          </a:prstGeom>
          <a:noFill/>
          <a:ln>
            <a:noFill/>
          </a:ln>
        </p:spPr>
        <p:txBody>
          <a:bodyPr anchorCtr="0" anchor="t" bIns="0" lIns="0" spcFirstLastPara="1" rIns="0" wrap="square" tIns="109525">
            <a:spAutoFit/>
          </a:bodyPr>
          <a:lstStyle/>
          <a:p>
            <a:pPr indent="0" lvl="0" marL="11906" marR="0" rtl="0" algn="l">
              <a:lnSpc>
                <a:spcPct val="100000"/>
              </a:lnSpc>
              <a:spcBef>
                <a:spcPts val="0"/>
              </a:spcBef>
              <a:spcAft>
                <a:spcPts val="0"/>
              </a:spcAft>
              <a:buClr>
                <a:srgbClr val="000000"/>
              </a:buClr>
              <a:buSzPts val="2400"/>
              <a:buFont typeface="Arial"/>
              <a:buNone/>
            </a:pPr>
            <a:r>
              <a:rPr b="0" i="0" lang="en-US" sz="2400" u="none" cap="none" strike="noStrike">
                <a:solidFill>
                  <a:srgbClr val="65356D"/>
                </a:solidFill>
                <a:latin typeface="Bookman Old Style"/>
                <a:ea typeface="Bookman Old Style"/>
                <a:cs typeface="Bookman Old Style"/>
                <a:sym typeface="Bookman Old Style"/>
              </a:rPr>
              <a:t>TRANSPAC Board Meeting</a:t>
            </a:r>
            <a:endParaRPr b="0" i="0" sz="1400" u="none" cap="none" strike="noStrike">
              <a:solidFill>
                <a:srgbClr val="000000"/>
              </a:solidFill>
              <a:latin typeface="Arial"/>
              <a:ea typeface="Arial"/>
              <a:cs typeface="Arial"/>
              <a:sym typeface="Arial"/>
            </a:endParaRPr>
          </a:p>
          <a:p>
            <a:pPr indent="0" lvl="0" marL="24407" marR="0" rtl="0" algn="l">
              <a:lnSpc>
                <a:spcPct val="100000"/>
              </a:lnSpc>
              <a:spcBef>
                <a:spcPts val="773"/>
              </a:spcBef>
              <a:spcAft>
                <a:spcPts val="0"/>
              </a:spcAft>
              <a:buClr>
                <a:srgbClr val="000000"/>
              </a:buClr>
              <a:buSzPts val="2400"/>
              <a:buFont typeface="Arial"/>
              <a:buNone/>
            </a:pPr>
            <a:r>
              <a:rPr b="0" i="0" lang="en-US" sz="2400" u="none" cap="none" strike="noStrike">
                <a:solidFill>
                  <a:srgbClr val="65356D"/>
                </a:solidFill>
                <a:latin typeface="Bookman Old Style"/>
                <a:ea typeface="Bookman Old Style"/>
                <a:cs typeface="Bookman Old Style"/>
                <a:sym typeface="Bookman Old Style"/>
              </a:rPr>
              <a:t>April 11, 2024</a:t>
            </a:r>
            <a:endParaRPr b="0" i="0" sz="2400" u="none" cap="none" strike="noStrike">
              <a:solidFill>
                <a:srgbClr val="65356D"/>
              </a:solidFill>
              <a:latin typeface="Bookman Old Style"/>
              <a:ea typeface="Bookman Old Style"/>
              <a:cs typeface="Bookman Old Style"/>
              <a:sym typeface="Bookman Old Style"/>
            </a:endParaRPr>
          </a:p>
        </p:txBody>
      </p:sp>
      <p:sp>
        <p:nvSpPr>
          <p:cNvPr id="178" name="Google Shape;178;p2"/>
          <p:cNvSpPr txBox="1"/>
          <p:nvPr/>
        </p:nvSpPr>
        <p:spPr>
          <a:xfrm>
            <a:off x="8432193" y="1613077"/>
            <a:ext cx="3755558" cy="3028233"/>
          </a:xfrm>
          <a:prstGeom prst="rect">
            <a:avLst/>
          </a:prstGeom>
          <a:noFill/>
          <a:ln>
            <a:noFill/>
          </a:ln>
        </p:spPr>
        <p:txBody>
          <a:bodyPr anchorCtr="0" anchor="t" bIns="0" lIns="0" spcFirstLastPara="1" rIns="0" wrap="square" tIns="11900">
            <a:spAutoFit/>
          </a:bodyPr>
          <a:lstStyle/>
          <a:p>
            <a:pPr indent="0" lvl="0" marL="11906" marR="0" rtl="0" algn="l">
              <a:lnSpc>
                <a:spcPct val="100000"/>
              </a:lnSpc>
              <a:spcBef>
                <a:spcPts val="0"/>
              </a:spcBef>
              <a:spcAft>
                <a:spcPts val="0"/>
              </a:spcAft>
              <a:buClr>
                <a:srgbClr val="000000"/>
              </a:buClr>
              <a:buSzPts val="2800"/>
              <a:buFont typeface="Arial"/>
              <a:buNone/>
            </a:pPr>
            <a:r>
              <a:rPr b="0" i="0" lang="en-US" sz="2800" u="none" cap="none" strike="noStrike">
                <a:solidFill>
                  <a:srgbClr val="65356D"/>
                </a:solidFill>
                <a:latin typeface="Bookman Old Style"/>
                <a:ea typeface="Bookman Old Style"/>
                <a:cs typeface="Bookman Old Style"/>
                <a:sym typeface="Bookman Old Style"/>
              </a:rPr>
              <a:t>Our mission is to create opportunities where people can learn, grow, and age independently with dignity in community.</a:t>
            </a:r>
            <a:endParaRPr b="0" i="0" sz="2800" u="none" cap="none" strike="noStrike">
              <a:solidFill>
                <a:srgbClr val="65356D"/>
              </a:solidFill>
              <a:latin typeface="Bookman Old Style"/>
              <a:ea typeface="Bookman Old Style"/>
              <a:cs typeface="Bookman Old Style"/>
              <a:sym typeface="Bookman Old Style"/>
            </a:endParaRPr>
          </a:p>
        </p:txBody>
      </p:sp>
      <p:pic>
        <p:nvPicPr>
          <p:cNvPr id="179" name="Google Shape;179;p2"/>
          <p:cNvPicPr preferRelativeResize="0"/>
          <p:nvPr/>
        </p:nvPicPr>
        <p:blipFill rotWithShape="1">
          <a:blip r:embed="rId3">
            <a:alphaModFix/>
          </a:blip>
          <a:srcRect b="0" l="0" r="0" t="0"/>
          <a:stretch/>
        </p:blipFill>
        <p:spPr>
          <a:xfrm>
            <a:off x="8615525" y="5606952"/>
            <a:ext cx="3388894" cy="1174573"/>
          </a:xfrm>
          <a:prstGeom prst="rect">
            <a:avLst/>
          </a:prstGeom>
          <a:noFill/>
          <a:ln>
            <a:noFill/>
          </a:ln>
        </p:spPr>
      </p:pic>
      <p:pic>
        <p:nvPicPr>
          <p:cNvPr id="180" name="Google Shape;180;p2"/>
          <p:cNvPicPr preferRelativeResize="0"/>
          <p:nvPr/>
        </p:nvPicPr>
        <p:blipFill rotWithShape="1">
          <a:blip r:embed="rId4">
            <a:alphaModFix/>
          </a:blip>
          <a:srcRect b="0" l="0" r="0" t="0"/>
          <a:stretch/>
        </p:blipFill>
        <p:spPr>
          <a:xfrm>
            <a:off x="152400" y="152400"/>
            <a:ext cx="2602424" cy="3469899"/>
          </a:xfrm>
          <a:prstGeom prst="rect">
            <a:avLst/>
          </a:prstGeom>
          <a:noFill/>
          <a:ln>
            <a:noFill/>
          </a:ln>
        </p:spPr>
      </p:pic>
      <p:pic>
        <p:nvPicPr>
          <p:cNvPr id="181" name="Google Shape;181;p2"/>
          <p:cNvPicPr preferRelativeResize="0"/>
          <p:nvPr/>
        </p:nvPicPr>
        <p:blipFill rotWithShape="1">
          <a:blip r:embed="rId5">
            <a:alphaModFix/>
          </a:blip>
          <a:srcRect b="0" l="0" r="0" t="0"/>
          <a:stretch/>
        </p:blipFill>
        <p:spPr>
          <a:xfrm>
            <a:off x="5793300" y="3494575"/>
            <a:ext cx="2227526" cy="2752376"/>
          </a:xfrm>
          <a:prstGeom prst="rect">
            <a:avLst/>
          </a:prstGeom>
          <a:noFill/>
          <a:ln>
            <a:noFill/>
          </a:ln>
        </p:spPr>
      </p:pic>
      <p:pic>
        <p:nvPicPr>
          <p:cNvPr id="182" name="Google Shape;182;p2"/>
          <p:cNvPicPr preferRelativeResize="0"/>
          <p:nvPr/>
        </p:nvPicPr>
        <p:blipFill rotWithShape="1">
          <a:blip r:embed="rId6">
            <a:alphaModFix/>
          </a:blip>
          <a:srcRect b="0" l="0" r="0" t="0"/>
          <a:stretch/>
        </p:blipFill>
        <p:spPr>
          <a:xfrm>
            <a:off x="5699049" y="152400"/>
            <a:ext cx="2176793" cy="3265987"/>
          </a:xfrm>
          <a:prstGeom prst="rect">
            <a:avLst/>
          </a:prstGeom>
          <a:noFill/>
          <a:ln>
            <a:noFill/>
          </a:ln>
        </p:spPr>
      </p:pic>
      <p:pic>
        <p:nvPicPr>
          <p:cNvPr id="183" name="Google Shape;183;p2"/>
          <p:cNvPicPr preferRelativeResize="0"/>
          <p:nvPr/>
        </p:nvPicPr>
        <p:blipFill rotWithShape="1">
          <a:blip r:embed="rId7">
            <a:alphaModFix/>
          </a:blip>
          <a:srcRect b="0" l="0" r="0" t="0"/>
          <a:stretch/>
        </p:blipFill>
        <p:spPr>
          <a:xfrm>
            <a:off x="232249" y="3721136"/>
            <a:ext cx="3044992" cy="2029499"/>
          </a:xfrm>
          <a:prstGeom prst="rect">
            <a:avLst/>
          </a:prstGeom>
          <a:noFill/>
          <a:ln>
            <a:noFill/>
          </a:ln>
        </p:spPr>
      </p:pic>
      <p:pic>
        <p:nvPicPr>
          <p:cNvPr id="184" name="Google Shape;184;p2"/>
          <p:cNvPicPr preferRelativeResize="0"/>
          <p:nvPr/>
        </p:nvPicPr>
        <p:blipFill rotWithShape="1">
          <a:blip r:embed="rId8">
            <a:alphaModFix/>
          </a:blip>
          <a:srcRect b="0" l="0" r="0" t="0"/>
          <a:stretch/>
        </p:blipFill>
        <p:spPr>
          <a:xfrm>
            <a:off x="3045100" y="282449"/>
            <a:ext cx="2284268" cy="2284268"/>
          </a:xfrm>
          <a:prstGeom prst="rect">
            <a:avLst/>
          </a:prstGeom>
          <a:noFill/>
          <a:ln>
            <a:noFill/>
          </a:ln>
        </p:spPr>
      </p:pic>
      <p:pic>
        <p:nvPicPr>
          <p:cNvPr id="185" name="Google Shape;185;p2"/>
          <p:cNvPicPr preferRelativeResize="0"/>
          <p:nvPr/>
        </p:nvPicPr>
        <p:blipFill rotWithShape="1">
          <a:blip r:embed="rId9">
            <a:alphaModFix/>
          </a:blip>
          <a:srcRect b="0" l="0" r="0" t="0"/>
          <a:stretch/>
        </p:blipFill>
        <p:spPr>
          <a:xfrm>
            <a:off x="3461349" y="2738512"/>
            <a:ext cx="2038576" cy="3058611"/>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0" name="Shape 190"/>
        <p:cNvGrpSpPr/>
        <p:nvPr/>
      </p:nvGrpSpPr>
      <p:grpSpPr>
        <a:xfrm>
          <a:off x="0" y="0"/>
          <a:ext cx="0" cy="0"/>
          <a:chOff x="0" y="0"/>
          <a:chExt cx="0" cy="0"/>
        </a:xfrm>
      </p:grpSpPr>
      <p:sp>
        <p:nvSpPr>
          <p:cNvPr id="191" name="Google Shape;191;p3"/>
          <p:cNvSpPr txBox="1"/>
          <p:nvPr/>
        </p:nvSpPr>
        <p:spPr>
          <a:xfrm>
            <a:off x="558698" y="418015"/>
            <a:ext cx="5753612" cy="627575"/>
          </a:xfrm>
          <a:prstGeom prst="rect">
            <a:avLst/>
          </a:prstGeom>
          <a:noFill/>
          <a:ln>
            <a:noFill/>
          </a:ln>
        </p:spPr>
        <p:txBody>
          <a:bodyPr anchorCtr="0" anchor="t" bIns="0" lIns="0" spcFirstLastPara="1" rIns="0" wrap="square" tIns="11900">
            <a:spAutoFit/>
          </a:bodyPr>
          <a:lstStyle/>
          <a:p>
            <a:pPr indent="0" lvl="0" marL="11906" marR="0" rtl="0" algn="ctr">
              <a:lnSpc>
                <a:spcPct val="100000"/>
              </a:lnSpc>
              <a:spcBef>
                <a:spcPts val="0"/>
              </a:spcBef>
              <a:spcAft>
                <a:spcPts val="0"/>
              </a:spcAft>
              <a:buClr>
                <a:srgbClr val="000000"/>
              </a:buClr>
              <a:buSzPts val="4000"/>
              <a:buFont typeface="Arial"/>
              <a:buNone/>
            </a:pPr>
            <a:r>
              <a:rPr b="1" i="0" lang="en-US" sz="4000" u="none" cap="none" strike="noStrike">
                <a:solidFill>
                  <a:srgbClr val="65356D"/>
                </a:solidFill>
                <a:latin typeface="Bookman Old Style"/>
                <a:ea typeface="Bookman Old Style"/>
                <a:cs typeface="Bookman Old Style"/>
                <a:sym typeface="Bookman Old Style"/>
              </a:rPr>
              <a:t>Our Why/History</a:t>
            </a:r>
            <a:endParaRPr b="0" i="0" sz="1400" u="none" cap="none" strike="noStrike">
              <a:solidFill>
                <a:srgbClr val="000000"/>
              </a:solidFill>
              <a:latin typeface="Arial"/>
              <a:ea typeface="Arial"/>
              <a:cs typeface="Arial"/>
              <a:sym typeface="Arial"/>
            </a:endParaRPr>
          </a:p>
        </p:txBody>
      </p:sp>
      <p:sp>
        <p:nvSpPr>
          <p:cNvPr id="192" name="Google Shape;192;p3"/>
          <p:cNvSpPr txBox="1"/>
          <p:nvPr/>
        </p:nvSpPr>
        <p:spPr>
          <a:xfrm>
            <a:off x="358794" y="1149939"/>
            <a:ext cx="6324600" cy="4556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rgbClr val="002060"/>
              </a:solidFill>
              <a:latin typeface="Libre Franklin"/>
              <a:ea typeface="Libre Franklin"/>
              <a:cs typeface="Libre Franklin"/>
              <a:sym typeface="Libre Franklin"/>
            </a:endParaRPr>
          </a:p>
          <a:p>
            <a:pPr indent="-273050" lvl="0" marL="285750" marR="0" rtl="0" algn="l">
              <a:lnSpc>
                <a:spcPct val="100000"/>
              </a:lnSpc>
              <a:spcBef>
                <a:spcPts val="0"/>
              </a:spcBef>
              <a:spcAft>
                <a:spcPts val="0"/>
              </a:spcAft>
              <a:buClr>
                <a:srgbClr val="65356D"/>
              </a:buClr>
              <a:buSzPts val="1800"/>
              <a:buFont typeface="Arial"/>
              <a:buChar char="•"/>
            </a:pPr>
            <a:r>
              <a:rPr b="1" i="0" lang="en-US" sz="1800" u="none" cap="none" strike="noStrike">
                <a:solidFill>
                  <a:srgbClr val="65356D"/>
                </a:solidFill>
                <a:latin typeface="Bookman Old Style"/>
                <a:ea typeface="Bookman Old Style"/>
                <a:cs typeface="Bookman Old Style"/>
                <a:sym typeface="Bookman Old Style"/>
              </a:rPr>
              <a:t>ADA: </a:t>
            </a:r>
            <a:r>
              <a:rPr b="0" i="0" lang="en-US" sz="1800" u="none" cap="none" strike="noStrike">
                <a:solidFill>
                  <a:srgbClr val="65356D"/>
                </a:solidFill>
                <a:latin typeface="Bookman Old Style"/>
                <a:ea typeface="Bookman Old Style"/>
                <a:cs typeface="Bookman Old Style"/>
                <a:sym typeface="Bookman Old Style"/>
              </a:rPr>
              <a:t>The Americans with Disabilities Act created paratransit, but it’s not a one size fits all solution - long ride times, lack of door through door service, no same day service, and mapping to fixed routes makes it unusable for many older adults and people with disabilities.</a:t>
            </a:r>
            <a:r>
              <a:rPr b="1" i="0" lang="en-US" sz="1800" u="none" cap="none" strike="noStrike">
                <a:solidFill>
                  <a:srgbClr val="65356D"/>
                </a:solidFill>
                <a:latin typeface="Bookman Old Style"/>
                <a:ea typeface="Bookman Old Style"/>
                <a:cs typeface="Bookman Old Style"/>
                <a:sym typeface="Bookman Old Style"/>
              </a:rPr>
              <a:t> </a:t>
            </a:r>
            <a:endParaRPr b="1" i="0" sz="1800" u="none" cap="none" strike="noStrike">
              <a:solidFill>
                <a:srgbClr val="65356D"/>
              </a:solidFill>
              <a:latin typeface="Bookman Old Style"/>
              <a:ea typeface="Bookman Old Style"/>
              <a:cs typeface="Bookman Old Style"/>
              <a:sym typeface="Bookman Old Style"/>
            </a:endParaRPr>
          </a:p>
          <a:p>
            <a:pPr indent="0" lvl="0" marL="0" marR="0" rtl="0" algn="l">
              <a:lnSpc>
                <a:spcPct val="100000"/>
              </a:lnSpc>
              <a:spcBef>
                <a:spcPts val="0"/>
              </a:spcBef>
              <a:spcAft>
                <a:spcPts val="0"/>
              </a:spcAft>
              <a:buClr>
                <a:srgbClr val="000000"/>
              </a:buClr>
              <a:buSzPts val="600"/>
              <a:buFont typeface="Arial"/>
              <a:buNone/>
            </a:pPr>
            <a:r>
              <a:t/>
            </a:r>
            <a:endParaRPr b="1" i="0" sz="600" u="none" cap="none" strike="noStrike">
              <a:solidFill>
                <a:srgbClr val="65356D"/>
              </a:solidFill>
              <a:latin typeface="Bookman Old Style"/>
              <a:ea typeface="Bookman Old Style"/>
              <a:cs typeface="Bookman Old Style"/>
              <a:sym typeface="Bookman Old Style"/>
            </a:endParaRPr>
          </a:p>
          <a:p>
            <a:pPr indent="-273050" lvl="0" marL="285750" marR="0" rtl="0" algn="l">
              <a:lnSpc>
                <a:spcPct val="100000"/>
              </a:lnSpc>
              <a:spcBef>
                <a:spcPts val="0"/>
              </a:spcBef>
              <a:spcAft>
                <a:spcPts val="0"/>
              </a:spcAft>
              <a:buClr>
                <a:srgbClr val="65356D"/>
              </a:buClr>
              <a:buSzPts val="1800"/>
              <a:buFont typeface="Arial"/>
              <a:buChar char="•"/>
            </a:pPr>
            <a:r>
              <a:rPr b="1" i="0" lang="en-US" sz="1800" u="none" cap="none" strike="noStrike">
                <a:solidFill>
                  <a:srgbClr val="65356D"/>
                </a:solidFill>
                <a:latin typeface="Bookman Old Style"/>
                <a:ea typeface="Bookman Old Style"/>
                <a:cs typeface="Bookman Old Style"/>
                <a:sym typeface="Bookman Old Style"/>
              </a:rPr>
              <a:t>Advocacy: </a:t>
            </a:r>
            <a:r>
              <a:rPr b="0" i="0" lang="en-US" sz="1800" u="none" cap="none" strike="noStrike">
                <a:solidFill>
                  <a:srgbClr val="65356D"/>
                </a:solidFill>
                <a:latin typeface="Bookman Old Style"/>
                <a:ea typeface="Bookman Old Style"/>
                <a:cs typeface="Bookman Old Style"/>
                <a:sym typeface="Bookman Old Style"/>
              </a:rPr>
              <a:t>We began by leading Seniors &amp; Disabled Stakeholders in 2003 to work on Measure J (then C) reauthorization to dramatically increase funding for paratransit and beyond.</a:t>
            </a:r>
            <a:endParaRPr b="0" i="0" sz="1800" u="none" cap="none" strike="noStrike">
              <a:solidFill>
                <a:srgbClr val="65356D"/>
              </a:solidFill>
              <a:latin typeface="Bookman Old Style"/>
              <a:ea typeface="Bookman Old Style"/>
              <a:cs typeface="Bookman Old Style"/>
              <a:sym typeface="Bookman Old Style"/>
            </a:endParaRPr>
          </a:p>
          <a:p>
            <a:pPr indent="0" lvl="0" marL="0" marR="0" rtl="0" algn="l">
              <a:lnSpc>
                <a:spcPct val="100000"/>
              </a:lnSpc>
              <a:spcBef>
                <a:spcPts val="0"/>
              </a:spcBef>
              <a:spcAft>
                <a:spcPts val="0"/>
              </a:spcAft>
              <a:buClr>
                <a:srgbClr val="000000"/>
              </a:buClr>
              <a:buSzPts val="600"/>
              <a:buFont typeface="Arial"/>
              <a:buNone/>
            </a:pPr>
            <a:r>
              <a:t/>
            </a:r>
            <a:endParaRPr b="0" i="0" sz="600" u="none" cap="none" strike="noStrike">
              <a:solidFill>
                <a:srgbClr val="65356D"/>
              </a:solidFill>
              <a:latin typeface="Bookman Old Style"/>
              <a:ea typeface="Bookman Old Style"/>
              <a:cs typeface="Bookman Old Style"/>
              <a:sym typeface="Bookman Old Style"/>
            </a:endParaRPr>
          </a:p>
          <a:p>
            <a:pPr indent="-273050" lvl="0" marL="285750" marR="0" rtl="0" algn="l">
              <a:lnSpc>
                <a:spcPct val="100000"/>
              </a:lnSpc>
              <a:spcBef>
                <a:spcPts val="0"/>
              </a:spcBef>
              <a:spcAft>
                <a:spcPts val="0"/>
              </a:spcAft>
              <a:buClr>
                <a:srgbClr val="65356D"/>
              </a:buClr>
              <a:buSzPts val="1800"/>
              <a:buFont typeface="Arial"/>
              <a:buChar char="•"/>
            </a:pPr>
            <a:r>
              <a:rPr b="1" i="0" lang="en-US" sz="1800" u="none" cap="none" strike="noStrike">
                <a:solidFill>
                  <a:srgbClr val="65356D"/>
                </a:solidFill>
                <a:latin typeface="Bookman Old Style"/>
                <a:ea typeface="Bookman Old Style"/>
                <a:cs typeface="Bookman Old Style"/>
                <a:sym typeface="Bookman Old Style"/>
              </a:rPr>
              <a:t>Piloted Paratransit Plus: </a:t>
            </a:r>
            <a:r>
              <a:rPr b="0" i="0" lang="en-US" sz="1800" u="none" cap="none" strike="noStrike">
                <a:solidFill>
                  <a:srgbClr val="65356D"/>
                </a:solidFill>
                <a:latin typeface="Bookman Old Style"/>
                <a:ea typeface="Bookman Old Style"/>
                <a:cs typeface="Bookman Old Style"/>
                <a:sym typeface="Bookman Old Style"/>
              </a:rPr>
              <a:t>Launched pilot project in 2006 with County Connection to provide one bus - taking 20 ADA trips daily and lowered overall trip times for Choice in Aging, but also the Link riders at large!</a:t>
            </a:r>
            <a:r>
              <a:rPr b="1" i="0" lang="en-US" sz="1800" u="none" cap="none" strike="noStrike">
                <a:solidFill>
                  <a:srgbClr val="65356D"/>
                </a:solidFill>
                <a:latin typeface="Bookman Old Style"/>
                <a:ea typeface="Bookman Old Style"/>
                <a:cs typeface="Bookman Old Style"/>
                <a:sym typeface="Bookman Old Style"/>
              </a:rPr>
              <a:t> </a:t>
            </a:r>
            <a:endParaRPr b="0" i="0" sz="1800" u="none" cap="none" strike="noStrike">
              <a:solidFill>
                <a:srgbClr val="65356D"/>
              </a:solidFill>
              <a:latin typeface="Bookman Old Style"/>
              <a:ea typeface="Bookman Old Style"/>
              <a:cs typeface="Bookman Old Style"/>
              <a:sym typeface="Bookman Old Style"/>
            </a:endParaRPr>
          </a:p>
        </p:txBody>
      </p:sp>
      <p:sp>
        <p:nvSpPr>
          <p:cNvPr id="193" name="Google Shape;193;p3"/>
          <p:cNvSpPr txBox="1"/>
          <p:nvPr/>
        </p:nvSpPr>
        <p:spPr>
          <a:xfrm>
            <a:off x="195925" y="5798674"/>
            <a:ext cx="5647200" cy="1071600"/>
          </a:xfrm>
          <a:prstGeom prst="rect">
            <a:avLst/>
          </a:prstGeom>
          <a:noFill/>
          <a:ln>
            <a:noFill/>
          </a:ln>
        </p:spPr>
        <p:txBody>
          <a:bodyPr anchorCtr="0" anchor="t" bIns="0" lIns="0" spcFirstLastPara="1" rIns="0" wrap="square" tIns="109525">
            <a:spAutoFit/>
          </a:bodyPr>
          <a:lstStyle/>
          <a:p>
            <a:pPr indent="0" lvl="0" marL="11906" marR="0" rtl="0" algn="l">
              <a:lnSpc>
                <a:spcPct val="100000"/>
              </a:lnSpc>
              <a:spcBef>
                <a:spcPts val="0"/>
              </a:spcBef>
              <a:spcAft>
                <a:spcPts val="0"/>
              </a:spcAft>
              <a:buClr>
                <a:srgbClr val="000000"/>
              </a:buClr>
              <a:buSzPts val="2800"/>
              <a:buFont typeface="Arial"/>
              <a:buNone/>
            </a:pPr>
            <a:r>
              <a:rPr b="0" i="0" lang="en-US" sz="2800" u="none" cap="none" strike="noStrike">
                <a:solidFill>
                  <a:srgbClr val="65356D"/>
                </a:solidFill>
                <a:latin typeface="Bookman Old Style"/>
                <a:ea typeface="Bookman Old Style"/>
                <a:cs typeface="Bookman Old Style"/>
                <a:sym typeface="Bookman Old Style"/>
              </a:rPr>
              <a:t>TRANSPAC Board Meeting</a:t>
            </a:r>
            <a:endParaRPr b="0" i="0" sz="1400" u="none" cap="none" strike="noStrike">
              <a:solidFill>
                <a:srgbClr val="000000"/>
              </a:solidFill>
              <a:latin typeface="Arial"/>
              <a:ea typeface="Arial"/>
              <a:cs typeface="Arial"/>
              <a:sym typeface="Arial"/>
            </a:endParaRPr>
          </a:p>
          <a:p>
            <a:pPr indent="0" lvl="0" marL="24407" marR="0" rtl="0" algn="l">
              <a:lnSpc>
                <a:spcPct val="100000"/>
              </a:lnSpc>
              <a:spcBef>
                <a:spcPts val="773"/>
              </a:spcBef>
              <a:spcAft>
                <a:spcPts val="0"/>
              </a:spcAft>
              <a:buClr>
                <a:srgbClr val="000000"/>
              </a:buClr>
              <a:buSzPts val="2800"/>
              <a:buFont typeface="Arial"/>
              <a:buNone/>
            </a:pPr>
            <a:r>
              <a:rPr b="0" i="0" lang="en-US" sz="2800" u="none" cap="none" strike="noStrike">
                <a:solidFill>
                  <a:srgbClr val="65356D"/>
                </a:solidFill>
                <a:latin typeface="Bookman Old Style"/>
                <a:ea typeface="Bookman Old Style"/>
                <a:cs typeface="Bookman Old Style"/>
                <a:sym typeface="Bookman Old Style"/>
              </a:rPr>
              <a:t>April 11, 2024</a:t>
            </a:r>
            <a:endParaRPr b="0" i="0" sz="2800" u="none" cap="none" strike="noStrike">
              <a:solidFill>
                <a:srgbClr val="65356D"/>
              </a:solidFill>
              <a:latin typeface="Bookman Old Style"/>
              <a:ea typeface="Bookman Old Style"/>
              <a:cs typeface="Bookman Old Style"/>
              <a:sym typeface="Bookman Old Style"/>
            </a:endParaRPr>
          </a:p>
        </p:txBody>
      </p:sp>
      <p:pic>
        <p:nvPicPr>
          <p:cNvPr id="194" name="Google Shape;194;p3"/>
          <p:cNvPicPr preferRelativeResize="0"/>
          <p:nvPr/>
        </p:nvPicPr>
        <p:blipFill rotWithShape="1">
          <a:blip r:embed="rId3">
            <a:alphaModFix/>
          </a:blip>
          <a:srcRect b="0" l="0" r="0" t="0"/>
          <a:stretch/>
        </p:blipFill>
        <p:spPr>
          <a:xfrm>
            <a:off x="8570770" y="5596774"/>
            <a:ext cx="3388894" cy="1174573"/>
          </a:xfrm>
          <a:prstGeom prst="rect">
            <a:avLst/>
          </a:prstGeom>
          <a:noFill/>
          <a:ln>
            <a:noFill/>
          </a:ln>
        </p:spPr>
      </p:pic>
      <p:pic>
        <p:nvPicPr>
          <p:cNvPr id="195" name="Google Shape;195;p3"/>
          <p:cNvPicPr preferRelativeResize="0"/>
          <p:nvPr/>
        </p:nvPicPr>
        <p:blipFill rotWithShape="1">
          <a:blip r:embed="rId4">
            <a:alphaModFix/>
          </a:blip>
          <a:srcRect b="0" l="0" r="0" t="0"/>
          <a:stretch/>
        </p:blipFill>
        <p:spPr>
          <a:xfrm>
            <a:off x="7179200" y="152400"/>
            <a:ext cx="4860401" cy="3237099"/>
          </a:xfrm>
          <a:prstGeom prst="rect">
            <a:avLst/>
          </a:prstGeom>
          <a:noFill/>
          <a:ln>
            <a:noFill/>
          </a:ln>
        </p:spPr>
      </p:pic>
      <p:sp>
        <p:nvSpPr>
          <p:cNvPr id="196" name="Google Shape;196;p3"/>
          <p:cNvSpPr txBox="1"/>
          <p:nvPr/>
        </p:nvSpPr>
        <p:spPr>
          <a:xfrm>
            <a:off x="7179200" y="3479288"/>
            <a:ext cx="4658700" cy="20277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800"/>
              <a:buFont typeface="Arial"/>
              <a:buNone/>
            </a:pPr>
            <a:r>
              <a:rPr b="1" i="0" lang="en-US" sz="1800" u="none" cap="none" strike="noStrike">
                <a:solidFill>
                  <a:srgbClr val="65356D"/>
                </a:solidFill>
                <a:latin typeface="Bookman Old Style"/>
                <a:ea typeface="Bookman Old Style"/>
                <a:cs typeface="Bookman Old Style"/>
                <a:sym typeface="Bookman Old Style"/>
              </a:rPr>
              <a:t>Who We Serve</a:t>
            </a:r>
            <a:endParaRPr b="1" i="0" sz="1800" u="none" cap="none" strike="noStrike">
              <a:solidFill>
                <a:srgbClr val="65356D"/>
              </a:solidFill>
              <a:latin typeface="Bookman Old Style"/>
              <a:ea typeface="Bookman Old Style"/>
              <a:cs typeface="Bookman Old Style"/>
              <a:sym typeface="Bookman Old Style"/>
            </a:endParaRPr>
          </a:p>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65356D"/>
                </a:solidFill>
                <a:latin typeface="Bookman Old Style"/>
                <a:ea typeface="Bookman Old Style"/>
                <a:cs typeface="Bookman Old Style"/>
                <a:sym typeface="Bookman Old Style"/>
              </a:rPr>
              <a:t>Central County residents who are:</a:t>
            </a:r>
            <a:endParaRPr b="0" i="0" sz="1800" u="none" cap="none" strike="noStrike">
              <a:solidFill>
                <a:srgbClr val="65356D"/>
              </a:solidFill>
              <a:latin typeface="Bookman Old Style"/>
              <a:ea typeface="Bookman Old Style"/>
              <a:cs typeface="Bookman Old Style"/>
              <a:sym typeface="Bookman Old Style"/>
            </a:endParaRPr>
          </a:p>
          <a:p>
            <a:pPr indent="-342900" lvl="0" marL="457200" marR="0" rtl="0" algn="l">
              <a:lnSpc>
                <a:spcPct val="100000"/>
              </a:lnSpc>
              <a:spcBef>
                <a:spcPts val="0"/>
              </a:spcBef>
              <a:spcAft>
                <a:spcPts val="0"/>
              </a:spcAft>
              <a:buClr>
                <a:srgbClr val="65356D"/>
              </a:buClr>
              <a:buSzPts val="1800"/>
              <a:buFont typeface="Bookman Old Style"/>
              <a:buChar char="●"/>
            </a:pPr>
            <a:r>
              <a:rPr b="0" i="0" lang="en-US" sz="1800" u="none" cap="none" strike="noStrike">
                <a:solidFill>
                  <a:srgbClr val="65356D"/>
                </a:solidFill>
                <a:latin typeface="Bookman Old Style"/>
                <a:ea typeface="Bookman Old Style"/>
                <a:cs typeface="Bookman Old Style"/>
                <a:sym typeface="Bookman Old Style"/>
              </a:rPr>
              <a:t>Low-income</a:t>
            </a:r>
            <a:endParaRPr b="0" i="0" sz="1800" u="none" cap="none" strike="noStrike">
              <a:solidFill>
                <a:srgbClr val="65356D"/>
              </a:solidFill>
              <a:latin typeface="Bookman Old Style"/>
              <a:ea typeface="Bookman Old Style"/>
              <a:cs typeface="Bookman Old Style"/>
              <a:sym typeface="Bookman Old Style"/>
            </a:endParaRPr>
          </a:p>
          <a:p>
            <a:pPr indent="-342900" lvl="0" marL="457200" marR="0" rtl="0" algn="l">
              <a:lnSpc>
                <a:spcPct val="100000"/>
              </a:lnSpc>
              <a:spcBef>
                <a:spcPts val="0"/>
              </a:spcBef>
              <a:spcAft>
                <a:spcPts val="0"/>
              </a:spcAft>
              <a:buClr>
                <a:srgbClr val="65356D"/>
              </a:buClr>
              <a:buSzPts val="1800"/>
              <a:buFont typeface="Bookman Old Style"/>
              <a:buChar char="●"/>
            </a:pPr>
            <a:r>
              <a:rPr b="0" i="0" lang="en-US" sz="1800" u="none" cap="none" strike="noStrike">
                <a:solidFill>
                  <a:srgbClr val="65356D"/>
                </a:solidFill>
                <a:latin typeface="Bookman Old Style"/>
                <a:ea typeface="Bookman Old Style"/>
                <a:cs typeface="Bookman Old Style"/>
                <a:sym typeface="Bookman Old Style"/>
              </a:rPr>
              <a:t>Disabled</a:t>
            </a:r>
            <a:endParaRPr b="0" i="0" sz="1800" u="none" cap="none" strike="noStrike">
              <a:solidFill>
                <a:srgbClr val="65356D"/>
              </a:solidFill>
              <a:latin typeface="Bookman Old Style"/>
              <a:ea typeface="Bookman Old Style"/>
              <a:cs typeface="Bookman Old Style"/>
              <a:sym typeface="Bookman Old Style"/>
            </a:endParaRPr>
          </a:p>
          <a:p>
            <a:pPr indent="-342900" lvl="0" marL="457200" marR="0" rtl="0" algn="l">
              <a:lnSpc>
                <a:spcPct val="100000"/>
              </a:lnSpc>
              <a:spcBef>
                <a:spcPts val="0"/>
              </a:spcBef>
              <a:spcAft>
                <a:spcPts val="0"/>
              </a:spcAft>
              <a:buClr>
                <a:srgbClr val="65356D"/>
              </a:buClr>
              <a:buSzPts val="1800"/>
              <a:buFont typeface="Bookman Old Style"/>
              <a:buChar char="●"/>
            </a:pPr>
            <a:r>
              <a:rPr b="0" i="0" lang="en-US" sz="1800" u="none" cap="none" strike="noStrike">
                <a:solidFill>
                  <a:srgbClr val="65356D"/>
                </a:solidFill>
                <a:latin typeface="Bookman Old Style"/>
                <a:ea typeface="Bookman Old Style"/>
                <a:cs typeface="Bookman Old Style"/>
                <a:sym typeface="Bookman Old Style"/>
              </a:rPr>
              <a:t>Elderly with chronic conditions</a:t>
            </a:r>
            <a:endParaRPr b="0" i="0" sz="1800" u="none" cap="none" strike="noStrike">
              <a:solidFill>
                <a:srgbClr val="65356D"/>
              </a:solidFill>
              <a:latin typeface="Bookman Old Style"/>
              <a:ea typeface="Bookman Old Style"/>
              <a:cs typeface="Bookman Old Style"/>
              <a:sym typeface="Bookman Old Style"/>
            </a:endParaRPr>
          </a:p>
          <a:p>
            <a:pPr indent="-342900" lvl="0" marL="457200" marR="0" rtl="0" algn="l">
              <a:lnSpc>
                <a:spcPct val="100000"/>
              </a:lnSpc>
              <a:spcBef>
                <a:spcPts val="0"/>
              </a:spcBef>
              <a:spcAft>
                <a:spcPts val="0"/>
              </a:spcAft>
              <a:buClr>
                <a:srgbClr val="65356D"/>
              </a:buClr>
              <a:buSzPts val="1800"/>
              <a:buFont typeface="Bookman Old Style"/>
              <a:buChar char="●"/>
            </a:pPr>
            <a:r>
              <a:rPr b="0" i="0" lang="en-US" sz="1800" u="none" cap="none" strike="noStrike">
                <a:solidFill>
                  <a:srgbClr val="65356D"/>
                </a:solidFill>
                <a:latin typeface="Bookman Old Style"/>
                <a:ea typeface="Bookman Old Style"/>
                <a:cs typeface="Bookman Old Style"/>
                <a:sym typeface="Bookman Old Style"/>
              </a:rPr>
              <a:t>Refugees/Non-English speaking</a:t>
            </a:r>
            <a:endParaRPr b="0" i="0" sz="1800" u="none" cap="none" strike="noStrike">
              <a:solidFill>
                <a:srgbClr val="65356D"/>
              </a:solidFill>
              <a:latin typeface="Bookman Old Style"/>
              <a:ea typeface="Bookman Old Style"/>
              <a:cs typeface="Bookman Old Style"/>
              <a:sym typeface="Bookman Old Style"/>
            </a:endParaRPr>
          </a:p>
          <a:p>
            <a:pPr indent="-342900" lvl="0" marL="457200" marR="0" rtl="0" algn="l">
              <a:lnSpc>
                <a:spcPct val="100000"/>
              </a:lnSpc>
              <a:spcBef>
                <a:spcPts val="0"/>
              </a:spcBef>
              <a:spcAft>
                <a:spcPts val="0"/>
              </a:spcAft>
              <a:buClr>
                <a:srgbClr val="65356D"/>
              </a:buClr>
              <a:buSzPts val="1800"/>
              <a:buFont typeface="Bookman Old Style"/>
              <a:buChar char="●"/>
            </a:pPr>
            <a:r>
              <a:rPr b="0" i="0" lang="en-US" sz="1800" u="none" cap="none" strike="noStrike">
                <a:solidFill>
                  <a:srgbClr val="65356D"/>
                </a:solidFill>
                <a:latin typeface="Bookman Old Style"/>
                <a:ea typeface="Bookman Old Style"/>
                <a:cs typeface="Bookman Old Style"/>
                <a:sym typeface="Bookman Old Style"/>
              </a:rPr>
              <a:t>Need above and beyond ADA support</a:t>
            </a:r>
            <a:endParaRPr b="0" i="0" sz="1600" u="none" cap="none" strike="noStrike">
              <a:solidFill>
                <a:srgbClr val="3F3F3F"/>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xmlns:r="http://schemas.openxmlformats.org/officeDocument/2006/relationships" name="Retrospect">
  <a:themeElements>
    <a:clrScheme name="Custom 5">
      <a:dk1>
        <a:srgbClr val="000000"/>
      </a:dk1>
      <a:lt1>
        <a:srgbClr val="FFFFFF"/>
      </a:lt1>
      <a:dk2>
        <a:srgbClr val="455F51"/>
      </a:dk2>
      <a:lt2>
        <a:srgbClr val="E3DED1"/>
      </a:lt2>
      <a:accent1>
        <a:srgbClr val="B697A6"/>
      </a:accent1>
      <a:accent2>
        <a:srgbClr val="CFDEAB"/>
      </a:accent2>
      <a:accent3>
        <a:srgbClr val="C0CF3A"/>
      </a:accent3>
      <a:accent4>
        <a:srgbClr val="029676"/>
      </a:accent4>
      <a:accent5>
        <a:srgbClr val="4AB5C4"/>
      </a:accent5>
      <a:accent6>
        <a:srgbClr val="0989B1"/>
      </a:accent6>
      <a:hlink>
        <a:srgbClr val="6B9F25"/>
      </a:hlink>
      <a:folHlink>
        <a:srgbClr val="BA690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Debbie Toth</dc:creator>
</cp:coreProperties>
</file>