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7" r:id="rId1"/>
  </p:sldMasterIdLst>
  <p:notesMasterIdLst>
    <p:notesMasterId r:id="rId10"/>
  </p:notesMasterIdLst>
  <p:sldIdLst>
    <p:sldId id="256" r:id="rId2"/>
    <p:sldId id="257" r:id="rId3"/>
    <p:sldId id="268" r:id="rId4"/>
    <p:sldId id="271" r:id="rId5"/>
    <p:sldId id="258" r:id="rId6"/>
    <p:sldId id="261" r:id="rId7"/>
    <p:sldId id="270" r:id="rId8"/>
    <p:sldId id="264"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EF2157-1D85-447F-87D6-F53945DCA414}">
          <p14:sldIdLst>
            <p14:sldId id="256"/>
            <p14:sldId id="257"/>
            <p14:sldId id="268"/>
            <p14:sldId id="271"/>
            <p14:sldId id="258"/>
            <p14:sldId id="261"/>
            <p14:sldId id="270"/>
          </p14:sldIdLst>
        </p14:section>
        <p14:section name="Untitled Section" id="{93006F5D-4DF8-4170-B087-F45CD13D40C2}">
          <p14:sldIdLst>
            <p14:sldId id="2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1B3AD-8868-311E-9283-8E9D6388457D}" name="Melody Reebs" initials="MR" userId="S::reebs@cccta.org::7af50463-ed6f-46e8-80ed-d6a8e919023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51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F7624-7629-B4FC-1216-53C14BEF0DA8}" v="278" dt="2024-03-13T18:25:08.636"/>
    <p1510:client id="{3046C4C0-247D-719A-CEA1-8B49204E8608}" v="48" dt="2024-03-13T17:08:31.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98" d="100"/>
          <a:sy n="98" d="100"/>
        </p:scale>
        <p:origin x="10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BB60C4A-C79D-4C76-B435-906A82D7ABA9}" type="datetimeFigureOut">
              <a:rPr lang="en-US" smtClean="0"/>
              <a:t>3/13/2024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8D10BB-DFF9-4F8F-8A6E-BE311E5E1437}" type="slidenum">
              <a:rPr lang="en-US" smtClean="0"/>
              <a:t>‹#›</a:t>
            </a:fld>
            <a:endParaRPr lang="en-US"/>
          </a:p>
        </p:txBody>
      </p:sp>
    </p:spTree>
    <p:extLst>
      <p:ext uri="{BB962C8B-B14F-4D97-AF65-F5344CB8AC3E}">
        <p14:creationId xmlns:p14="http://schemas.microsoft.com/office/powerpoint/2010/main" val="40359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3015049"/>
            <a:ext cx="10058400" cy="2076182"/>
          </a:xfrm>
        </p:spPr>
        <p:txBody>
          <a:bodyPr anchor="b">
            <a:normAutofit/>
          </a:bodyPr>
          <a:lstStyle>
            <a:lvl1pPr algn="l">
              <a:lnSpc>
                <a:spcPct val="85000"/>
              </a:lnSpc>
              <a:defRPr sz="6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5221739"/>
            <a:ext cx="10058400" cy="643602"/>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8B6EA6-260F-4264-B677-E85DC97E6E72}" type="datetime1">
              <a:rPr lang="en-US" smtClean="0"/>
              <a:t>3/13/2024</a:t>
            </a:fld>
            <a:endParaRPr lang="en-US"/>
          </a:p>
        </p:txBody>
      </p:sp>
      <p:sp>
        <p:nvSpPr>
          <p:cNvPr id="5" name="Footer Placeholder 4"/>
          <p:cNvSpPr>
            <a:spLocks noGrp="1"/>
          </p:cNvSpPr>
          <p:nvPr>
            <p:ph type="ftr" sz="quarter" idx="11"/>
          </p:nvPr>
        </p:nvSpPr>
        <p:spPr/>
        <p:txBody>
          <a:bodyPr/>
          <a:lstStyle/>
          <a:p>
            <a:r>
              <a:rPr lang="en-US"/>
              <a:t>TRANSPAC – March 10, 2022</a:t>
            </a:r>
            <a:endParaRPr lang="en-US" dirty="0"/>
          </a:p>
        </p:txBody>
      </p:sp>
      <p:sp>
        <p:nvSpPr>
          <p:cNvPr id="6" name="Slide Number Placeholder 5"/>
          <p:cNvSpPr>
            <a:spLocks noGrp="1"/>
          </p:cNvSpPr>
          <p:nvPr>
            <p:ph type="sldNum" sz="quarter" idx="12"/>
          </p:nvPr>
        </p:nvSpPr>
        <p:spPr/>
        <p:txBody>
          <a:bodyPr/>
          <a:lstStyle/>
          <a:p>
            <a:fld id="{9336AB1E-FB6F-4643-A32A-4610C8BE0932}" type="slidenum">
              <a:rPr lang="en-US" smtClean="0"/>
              <a:t>‹#›</a:t>
            </a:fld>
            <a:endParaRPr lang="en-US"/>
          </a:p>
        </p:txBody>
      </p:sp>
      <p:cxnSp>
        <p:nvCxnSpPr>
          <p:cNvPr id="9" name="Straight Connector 8"/>
          <p:cNvCxnSpPr/>
          <p:nvPr/>
        </p:nvCxnSpPr>
        <p:spPr>
          <a:xfrm>
            <a:off x="1207658" y="5109519"/>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0" y="6158345"/>
            <a:ext cx="12192000" cy="187671"/>
            <a:chOff x="0" y="6158345"/>
            <a:chExt cx="12192000" cy="187671"/>
          </a:xfrm>
        </p:grpSpPr>
        <p:cxnSp>
          <p:nvCxnSpPr>
            <p:cNvPr id="27" name="Straight Connector 26"/>
            <p:cNvCxnSpPr/>
            <p:nvPr/>
          </p:nvCxnSpPr>
          <p:spPr>
            <a:xfrm>
              <a:off x="0" y="6265628"/>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322274"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7348732"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p:cNvSpPr/>
            <p:nvPr/>
          </p:nvSpPr>
          <p:spPr>
            <a:xfrm>
              <a:off x="9375190"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11401647"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3295816"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1269358" y="6163136"/>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44" name="Picture Placeholder 43"/>
          <p:cNvSpPr>
            <a:spLocks noGrp="1"/>
          </p:cNvSpPr>
          <p:nvPr>
            <p:ph type="pic" sz="quarter" idx="13"/>
          </p:nvPr>
        </p:nvSpPr>
        <p:spPr>
          <a:xfrm>
            <a:off x="0" y="0"/>
            <a:ext cx="12192000" cy="3014663"/>
          </a:xfrm>
        </p:spPr>
        <p:txBody>
          <a:bodyPr/>
          <a:lstStyle/>
          <a:p>
            <a:r>
              <a:rPr lang="en-US"/>
              <a:t>Click icon to add picture</a:t>
            </a:r>
            <a:endParaRPr lang="en-US" dirty="0"/>
          </a:p>
        </p:txBody>
      </p:sp>
    </p:spTree>
    <p:extLst>
      <p:ext uri="{BB962C8B-B14F-4D97-AF65-F5344CB8AC3E}">
        <p14:creationId xmlns:p14="http://schemas.microsoft.com/office/powerpoint/2010/main" val="8636065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914E7E9-7DD5-402E-B951-1A08CD5BA0EC}" type="datetime1">
              <a:rPr lang="en-US" smtClean="0"/>
              <a:t>3/13/2024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TRANSPAC – March 10, 2022</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336AB1E-FB6F-4643-A32A-4610C8BE0932}" type="slidenum">
              <a:rPr lang="en-US" smtClean="0"/>
              <a:pPr/>
              <a:t>‹#›</a:t>
            </a:fld>
            <a:endParaRPr lang="en-US"/>
          </a:p>
        </p:txBody>
      </p:sp>
    </p:spTree>
    <p:extLst>
      <p:ext uri="{BB962C8B-B14F-4D97-AF65-F5344CB8AC3E}">
        <p14:creationId xmlns:p14="http://schemas.microsoft.com/office/powerpoint/2010/main" val="369193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05173-BFBF-4201-A0D5-2F3C6EBBE31F}" type="datetime1">
              <a:rPr lang="en-US" smtClean="0"/>
              <a:t>3/13/2024</a:t>
            </a:fld>
            <a:endParaRPr lang="en-US"/>
          </a:p>
        </p:txBody>
      </p:sp>
      <p:sp>
        <p:nvSpPr>
          <p:cNvPr id="8" name="Footer Placeholder 7"/>
          <p:cNvSpPr>
            <a:spLocks noGrp="1"/>
          </p:cNvSpPr>
          <p:nvPr>
            <p:ph type="ftr" sz="quarter" idx="11"/>
          </p:nvPr>
        </p:nvSpPr>
        <p:spPr/>
        <p:txBody>
          <a:bodyPr/>
          <a:lstStyle/>
          <a:p>
            <a:r>
              <a:rPr lang="en-US"/>
              <a:t>TRANSPAC – March 10, 2022</a:t>
            </a:r>
            <a:endParaRPr lang="en-US" dirty="0"/>
          </a:p>
        </p:txBody>
      </p:sp>
      <p:sp>
        <p:nvSpPr>
          <p:cNvPr id="9" name="Slide Number Placeholder 8"/>
          <p:cNvSpPr>
            <a:spLocks noGrp="1"/>
          </p:cNvSpPr>
          <p:nvPr>
            <p:ph type="sldNum" sz="quarter" idx="12"/>
          </p:nvPr>
        </p:nvSpPr>
        <p:spPr/>
        <p:txBody>
          <a:bodyPr/>
          <a:lstStyle/>
          <a:p>
            <a:fld id="{9336AB1E-FB6F-4643-A32A-4610C8BE0932}" type="slidenum">
              <a:rPr lang="en-US" smtClean="0"/>
              <a:pPr/>
              <a:t>‹#›</a:t>
            </a:fld>
            <a:endParaRPr lang="en-US"/>
          </a:p>
        </p:txBody>
      </p:sp>
    </p:spTree>
    <p:extLst>
      <p:ext uri="{BB962C8B-B14F-4D97-AF65-F5344CB8AC3E}">
        <p14:creationId xmlns:p14="http://schemas.microsoft.com/office/powerpoint/2010/main" val="328224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7EA88A-4326-4867-A64E-2A12E47322BC}" type="datetime1">
              <a:rPr lang="en-US" smtClean="0"/>
              <a:t>3/13/2024</a:t>
            </a:fld>
            <a:endParaRPr lang="en-US"/>
          </a:p>
        </p:txBody>
      </p:sp>
      <p:sp>
        <p:nvSpPr>
          <p:cNvPr id="5" name="Footer Placeholder 4"/>
          <p:cNvSpPr>
            <a:spLocks noGrp="1"/>
          </p:cNvSpPr>
          <p:nvPr>
            <p:ph type="ftr" sz="quarter" idx="11"/>
          </p:nvPr>
        </p:nvSpPr>
        <p:spPr/>
        <p:txBody>
          <a:bodyPr/>
          <a:lstStyle/>
          <a:p>
            <a:r>
              <a:rPr lang="en-US"/>
              <a:t>TRANSPAC – March 10, 2022</a:t>
            </a:r>
          </a:p>
        </p:txBody>
      </p:sp>
      <p:sp>
        <p:nvSpPr>
          <p:cNvPr id="6" name="Slide Number Placeholder 5"/>
          <p:cNvSpPr>
            <a:spLocks noGrp="1"/>
          </p:cNvSpPr>
          <p:nvPr>
            <p:ph type="sldNum" sz="quarter" idx="12"/>
          </p:nvPr>
        </p:nvSpPr>
        <p:spPr/>
        <p:txBody>
          <a:bodyPr/>
          <a:lstStyle/>
          <a:p>
            <a:fld id="{9336AB1E-FB6F-4643-A32A-4610C8BE0932}" type="slidenum">
              <a:rPr lang="en-US" smtClean="0"/>
              <a:t>‹#›</a:t>
            </a:fld>
            <a:endParaRPr lang="en-US"/>
          </a:p>
        </p:txBody>
      </p:sp>
      <p:sp>
        <p:nvSpPr>
          <p:cNvPr id="26" name="Title 1"/>
          <p:cNvSpPr>
            <a:spLocks noGrp="1"/>
          </p:cNvSpPr>
          <p:nvPr>
            <p:ph type="ctrTitle"/>
          </p:nvPr>
        </p:nvSpPr>
        <p:spPr>
          <a:xfrm>
            <a:off x="1097280" y="3015049"/>
            <a:ext cx="10058400" cy="2076182"/>
          </a:xfrm>
        </p:spPr>
        <p:txBody>
          <a:bodyPr anchor="b">
            <a:normAutofit/>
          </a:bodyPr>
          <a:lstStyle>
            <a:lvl1pPr algn="l">
              <a:lnSpc>
                <a:spcPct val="85000"/>
              </a:lnSpc>
              <a:defRPr sz="6000" spc="-50" baseline="0">
                <a:solidFill>
                  <a:schemeClr val="tx1">
                    <a:lumMod val="85000"/>
                    <a:lumOff val="15000"/>
                  </a:schemeClr>
                </a:solidFill>
              </a:defRPr>
            </a:lvl1pPr>
          </a:lstStyle>
          <a:p>
            <a:r>
              <a:rPr lang="en-US"/>
              <a:t>Click to edit Master title style</a:t>
            </a:r>
            <a:endParaRPr lang="en-US" dirty="0"/>
          </a:p>
        </p:txBody>
      </p:sp>
      <p:sp>
        <p:nvSpPr>
          <p:cNvPr id="27" name="Subtitle 2"/>
          <p:cNvSpPr>
            <a:spLocks noGrp="1"/>
          </p:cNvSpPr>
          <p:nvPr>
            <p:ph type="subTitle" idx="1"/>
          </p:nvPr>
        </p:nvSpPr>
        <p:spPr>
          <a:xfrm>
            <a:off x="1100051" y="5221739"/>
            <a:ext cx="10058400" cy="643602"/>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28" name="Straight Connector 27"/>
          <p:cNvCxnSpPr/>
          <p:nvPr/>
        </p:nvCxnSpPr>
        <p:spPr>
          <a:xfrm>
            <a:off x="1207658" y="5109519"/>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840" y="6024717"/>
            <a:ext cx="2822316" cy="372173"/>
          </a:xfrm>
          <a:prstGeom prst="rect">
            <a:avLst/>
          </a:prstGeom>
        </p:spPr>
      </p:pic>
      <p:grpSp>
        <p:nvGrpSpPr>
          <p:cNvPr id="37" name="Group 36"/>
          <p:cNvGrpSpPr/>
          <p:nvPr/>
        </p:nvGrpSpPr>
        <p:grpSpPr>
          <a:xfrm>
            <a:off x="3295816" y="6158345"/>
            <a:ext cx="8896184" cy="182880"/>
            <a:chOff x="3295816" y="6158345"/>
            <a:chExt cx="8896184" cy="182880"/>
          </a:xfrm>
        </p:grpSpPr>
        <p:cxnSp>
          <p:nvCxnSpPr>
            <p:cNvPr id="38" name="Straight Connector 37"/>
            <p:cNvCxnSpPr/>
            <p:nvPr/>
          </p:nvCxnSpPr>
          <p:spPr>
            <a:xfrm>
              <a:off x="3387256" y="6265628"/>
              <a:ext cx="880474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322274"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7348732"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9375190"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11401647"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p:cNvSpPr/>
            <p:nvPr/>
          </p:nvSpPr>
          <p:spPr>
            <a:xfrm>
              <a:off x="3295816"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48261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E7410F-0777-4CCF-A38C-5EF047F2BFF8}" type="datetime1">
              <a:rPr lang="en-US" smtClean="0"/>
              <a:t>3/13/2024</a:t>
            </a:fld>
            <a:endParaRPr lang="en-US"/>
          </a:p>
        </p:txBody>
      </p:sp>
      <p:sp>
        <p:nvSpPr>
          <p:cNvPr id="6" name="Footer Placeholder 5"/>
          <p:cNvSpPr>
            <a:spLocks noGrp="1"/>
          </p:cNvSpPr>
          <p:nvPr>
            <p:ph type="ftr" sz="quarter" idx="11"/>
          </p:nvPr>
        </p:nvSpPr>
        <p:spPr/>
        <p:txBody>
          <a:bodyPr/>
          <a:lstStyle/>
          <a:p>
            <a:r>
              <a:rPr lang="en-US"/>
              <a:t>TRANSPAC – March 10, 2022</a:t>
            </a:r>
          </a:p>
        </p:txBody>
      </p:sp>
      <p:sp>
        <p:nvSpPr>
          <p:cNvPr id="7" name="Slide Number Placeholder 6"/>
          <p:cNvSpPr>
            <a:spLocks noGrp="1"/>
          </p:cNvSpPr>
          <p:nvPr>
            <p:ph type="sldNum" sz="quarter" idx="12"/>
          </p:nvPr>
        </p:nvSpPr>
        <p:spPr/>
        <p:txBody>
          <a:bodyPr/>
          <a:lstStyle/>
          <a:p>
            <a:fld id="{9336AB1E-FB6F-4643-A32A-4610C8BE0932}" type="slidenum">
              <a:rPr lang="en-US" smtClean="0"/>
              <a:t>‹#›</a:t>
            </a:fld>
            <a:endParaRPr lang="en-US"/>
          </a:p>
        </p:txBody>
      </p:sp>
    </p:spTree>
    <p:extLst>
      <p:ext uri="{BB962C8B-B14F-4D97-AF65-F5344CB8AC3E}">
        <p14:creationId xmlns:p14="http://schemas.microsoft.com/office/powerpoint/2010/main" val="68861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531388"/>
          </a:xfrm>
        </p:spPr>
        <p:txBody>
          <a:bodyPr lIns="91440" rIns="91440" anchor="ctr">
            <a:normAutofit/>
          </a:bodyPr>
          <a:lstStyle>
            <a:lvl1pPr marL="0" indent="0">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377440"/>
            <a:ext cx="4937760" cy="3583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531388"/>
          </a:xfrm>
        </p:spPr>
        <p:txBody>
          <a:bodyPr lIns="91440" rIns="91440" anchor="ctr">
            <a:normAutofit/>
          </a:bodyPr>
          <a:lstStyle>
            <a:lvl1pPr marL="0" indent="0">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77440"/>
            <a:ext cx="4937760" cy="3583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38A1C4-278D-42D7-8113-AA1FC5CA1BDD}" type="datetime1">
              <a:rPr lang="en-US" smtClean="0"/>
              <a:t>3/13/2024</a:t>
            </a:fld>
            <a:endParaRPr lang="en-US"/>
          </a:p>
        </p:txBody>
      </p:sp>
      <p:sp>
        <p:nvSpPr>
          <p:cNvPr id="8" name="Footer Placeholder 7"/>
          <p:cNvSpPr>
            <a:spLocks noGrp="1"/>
          </p:cNvSpPr>
          <p:nvPr>
            <p:ph type="ftr" sz="quarter" idx="11"/>
          </p:nvPr>
        </p:nvSpPr>
        <p:spPr/>
        <p:txBody>
          <a:bodyPr/>
          <a:lstStyle/>
          <a:p>
            <a:r>
              <a:rPr lang="en-US"/>
              <a:t>TRANSPAC – March 10, 2022</a:t>
            </a:r>
          </a:p>
        </p:txBody>
      </p:sp>
      <p:sp>
        <p:nvSpPr>
          <p:cNvPr id="9" name="Slide Number Placeholder 8"/>
          <p:cNvSpPr>
            <a:spLocks noGrp="1"/>
          </p:cNvSpPr>
          <p:nvPr>
            <p:ph type="sldNum" sz="quarter" idx="12"/>
          </p:nvPr>
        </p:nvSpPr>
        <p:spPr/>
        <p:txBody>
          <a:bodyPr/>
          <a:lstStyle/>
          <a:p>
            <a:fld id="{9336AB1E-FB6F-4643-A32A-4610C8BE0932}" type="slidenum">
              <a:rPr lang="en-US" smtClean="0"/>
              <a:t>‹#›</a:t>
            </a:fld>
            <a:endParaRPr lang="en-US"/>
          </a:p>
        </p:txBody>
      </p:sp>
    </p:spTree>
    <p:extLst>
      <p:ext uri="{BB962C8B-B14F-4D97-AF65-F5344CB8AC3E}">
        <p14:creationId xmlns:p14="http://schemas.microsoft.com/office/powerpoint/2010/main" val="27526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2EE62-B047-4B28-A1B9-499C85D2E6C3}" type="datetime1">
              <a:rPr lang="en-US" smtClean="0"/>
              <a:t>3/13/2024</a:t>
            </a:fld>
            <a:endParaRPr lang="en-US"/>
          </a:p>
        </p:txBody>
      </p:sp>
      <p:sp>
        <p:nvSpPr>
          <p:cNvPr id="4" name="Footer Placeholder 3"/>
          <p:cNvSpPr>
            <a:spLocks noGrp="1"/>
          </p:cNvSpPr>
          <p:nvPr>
            <p:ph type="ftr" sz="quarter" idx="11"/>
          </p:nvPr>
        </p:nvSpPr>
        <p:spPr/>
        <p:txBody>
          <a:bodyPr/>
          <a:lstStyle/>
          <a:p>
            <a:r>
              <a:rPr lang="en-US"/>
              <a:t>TRANSPAC – March 10, 2022</a:t>
            </a:r>
          </a:p>
        </p:txBody>
      </p:sp>
      <p:sp>
        <p:nvSpPr>
          <p:cNvPr id="5" name="Slide Number Placeholder 4"/>
          <p:cNvSpPr>
            <a:spLocks noGrp="1"/>
          </p:cNvSpPr>
          <p:nvPr>
            <p:ph type="sldNum" sz="quarter" idx="12"/>
          </p:nvPr>
        </p:nvSpPr>
        <p:spPr/>
        <p:txBody>
          <a:bodyPr/>
          <a:lstStyle/>
          <a:p>
            <a:fld id="{9336AB1E-FB6F-4643-A32A-4610C8BE0932}" type="slidenum">
              <a:rPr lang="en-US" smtClean="0"/>
              <a:t>‹#›</a:t>
            </a:fld>
            <a:endParaRPr lang="en-US"/>
          </a:p>
        </p:txBody>
      </p:sp>
    </p:spTree>
    <p:extLst>
      <p:ext uri="{BB962C8B-B14F-4D97-AF65-F5344CB8AC3E}">
        <p14:creationId xmlns:p14="http://schemas.microsoft.com/office/powerpoint/2010/main" val="43151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5B9760D-B745-48F0-8FD7-8EAB7D45BD5F}" type="datetime1">
              <a:rPr lang="en-US" smtClean="0"/>
              <a:t>3/13/2024</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TRANSPAC – March 10, 2022</a:t>
            </a:r>
          </a:p>
        </p:txBody>
      </p:sp>
      <p:sp>
        <p:nvSpPr>
          <p:cNvPr id="9" name="Slide Number Placeholder 8"/>
          <p:cNvSpPr>
            <a:spLocks noGrp="1"/>
          </p:cNvSpPr>
          <p:nvPr>
            <p:ph type="sldNum" sz="quarter" idx="12"/>
          </p:nvPr>
        </p:nvSpPr>
        <p:spPr/>
        <p:txBody>
          <a:bodyPr/>
          <a:lstStyle/>
          <a:p>
            <a:fld id="{9336AB1E-FB6F-4643-A32A-4610C8BE0932}" type="slidenum">
              <a:rPr lang="en-US" smtClean="0"/>
              <a:t>‹#›</a:t>
            </a:fld>
            <a:endParaRPr lang="en-U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840" y="6024717"/>
            <a:ext cx="2822316" cy="372173"/>
          </a:xfrm>
          <a:prstGeom prst="rect">
            <a:avLst/>
          </a:prstGeom>
        </p:spPr>
      </p:pic>
      <p:grpSp>
        <p:nvGrpSpPr>
          <p:cNvPr id="27" name="Group 26"/>
          <p:cNvGrpSpPr/>
          <p:nvPr/>
        </p:nvGrpSpPr>
        <p:grpSpPr>
          <a:xfrm>
            <a:off x="3295816" y="6158345"/>
            <a:ext cx="8896184" cy="182880"/>
            <a:chOff x="3295816" y="6158345"/>
            <a:chExt cx="8896184" cy="182880"/>
          </a:xfrm>
        </p:grpSpPr>
        <p:cxnSp>
          <p:nvCxnSpPr>
            <p:cNvPr id="28" name="Straight Connector 27"/>
            <p:cNvCxnSpPr/>
            <p:nvPr/>
          </p:nvCxnSpPr>
          <p:spPr>
            <a:xfrm>
              <a:off x="3387256" y="6265628"/>
              <a:ext cx="880474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322274"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p:cNvSpPr/>
            <p:nvPr/>
          </p:nvSpPr>
          <p:spPr>
            <a:xfrm>
              <a:off x="7348732"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9375190"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11401647"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3295816"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790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and Phot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7116763" y="0"/>
            <a:ext cx="5075237" cy="6858000"/>
          </a:xfrm>
          <a:solidFill>
            <a:schemeClr val="bg2"/>
          </a:solidFill>
        </p:spPr>
        <p:txBody>
          <a:bodyPr/>
          <a:lstStyle/>
          <a:p>
            <a:r>
              <a:rPr lang="en-US"/>
              <a:t>Click icon to add picture</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TRANSPAC – March 10, 2022</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840" y="6024717"/>
            <a:ext cx="2822316" cy="372173"/>
          </a:xfrm>
          <a:prstGeom prst="rect">
            <a:avLst/>
          </a:prstGeom>
        </p:spPr>
      </p:pic>
      <p:sp>
        <p:nvSpPr>
          <p:cNvPr id="13" name="Title 1"/>
          <p:cNvSpPr>
            <a:spLocks noGrp="1"/>
          </p:cNvSpPr>
          <p:nvPr>
            <p:ph type="title"/>
          </p:nvPr>
        </p:nvSpPr>
        <p:spPr>
          <a:xfrm>
            <a:off x="1097280" y="286603"/>
            <a:ext cx="5438602" cy="1450757"/>
          </a:xfrm>
        </p:spPr>
        <p:txBody>
          <a:bodyPr/>
          <a:lstStyle>
            <a:lvl1pPr marL="0">
              <a:defRPr/>
            </a:lvl1pPr>
          </a:lstStyle>
          <a:p>
            <a:r>
              <a:rPr lang="en-US"/>
              <a:t>Click to edit Master title style</a:t>
            </a:r>
            <a:endParaRPr lang="en-US" dirty="0"/>
          </a:p>
        </p:txBody>
      </p:sp>
      <p:sp>
        <p:nvSpPr>
          <p:cNvPr id="14" name="Content Placeholder 2"/>
          <p:cNvSpPr>
            <a:spLocks noGrp="1"/>
          </p:cNvSpPr>
          <p:nvPr>
            <p:ph idx="1"/>
          </p:nvPr>
        </p:nvSpPr>
        <p:spPr>
          <a:xfrm>
            <a:off x="1097280" y="1845734"/>
            <a:ext cx="5438602"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1193532" y="1737845"/>
            <a:ext cx="53891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87256" y="6265628"/>
            <a:ext cx="357540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322274"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3295816"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lvl1pPr>
              <a:defRPr>
                <a:solidFill>
                  <a:schemeClr val="bg1"/>
                </a:solidFill>
              </a:defRPr>
            </a:lvl1pPr>
          </a:lstStyle>
          <a:p>
            <a:fld id="{D827EDBC-8602-4FCC-8FAA-54ECAF2E0123}" type="datetime1">
              <a:rPr lang="en-US" smtClean="0"/>
              <a:t>3/13/2024</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336AB1E-FB6F-4643-A32A-4610C8BE0932}" type="slidenum">
              <a:rPr lang="en-US" smtClean="0"/>
              <a:pPr/>
              <a:t>‹#›</a:t>
            </a:fld>
            <a:endParaRPr lang="en-US"/>
          </a:p>
        </p:txBody>
      </p:sp>
    </p:spTree>
    <p:extLst>
      <p:ext uri="{BB962C8B-B14F-4D97-AF65-F5344CB8AC3E}">
        <p14:creationId xmlns:p14="http://schemas.microsoft.com/office/powerpoint/2010/main" val="161413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3 Content">
    <p:spTree>
      <p:nvGrpSpPr>
        <p:cNvPr id="1" name=""/>
        <p:cNvGrpSpPr/>
        <p:nvPr/>
      </p:nvGrpSpPr>
      <p:grpSpPr>
        <a:xfrm>
          <a:off x="0" y="0"/>
          <a:ext cx="0" cy="0"/>
          <a:chOff x="0" y="0"/>
          <a:chExt cx="0" cy="0"/>
        </a:xfrm>
      </p:grpSpPr>
      <p:sp>
        <p:nvSpPr>
          <p:cNvPr id="17" name="Picture Placeholder 5"/>
          <p:cNvSpPr>
            <a:spLocks noGrp="1"/>
          </p:cNvSpPr>
          <p:nvPr>
            <p:ph type="pic" sz="quarter" idx="13"/>
          </p:nvPr>
        </p:nvSpPr>
        <p:spPr>
          <a:xfrm>
            <a:off x="8281606" y="0"/>
            <a:ext cx="3910394" cy="6858000"/>
          </a:xfrm>
          <a:solidFill>
            <a:schemeClr val="bg2"/>
          </a:solidFill>
        </p:spPr>
        <p:txBody>
          <a:bodyPr/>
          <a:lstStyle/>
          <a:p>
            <a:r>
              <a:rPr lang="en-US"/>
              <a:t>Click icon to add picture</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TRANSPAC – March 10, 2022</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840" y="6024717"/>
            <a:ext cx="2822316" cy="372173"/>
          </a:xfrm>
          <a:prstGeom prst="rect">
            <a:avLst/>
          </a:prstGeom>
        </p:spPr>
      </p:pic>
      <p:sp>
        <p:nvSpPr>
          <p:cNvPr id="13" name="Title 1"/>
          <p:cNvSpPr>
            <a:spLocks noGrp="1"/>
          </p:cNvSpPr>
          <p:nvPr>
            <p:ph type="title"/>
          </p:nvPr>
        </p:nvSpPr>
        <p:spPr>
          <a:xfrm>
            <a:off x="1097280" y="286603"/>
            <a:ext cx="6633556" cy="1450757"/>
          </a:xfrm>
        </p:spPr>
        <p:txBody>
          <a:bodyPr/>
          <a:lstStyle>
            <a:lvl1pPr marL="0">
              <a:defRPr/>
            </a:lvl1pPr>
          </a:lstStyle>
          <a:p>
            <a:r>
              <a:rPr lang="en-US"/>
              <a:t>Click to edit Master title style</a:t>
            </a:r>
            <a:endParaRPr lang="en-US" dirty="0"/>
          </a:p>
        </p:txBody>
      </p:sp>
      <p:sp>
        <p:nvSpPr>
          <p:cNvPr id="14" name="Content Placeholder 2"/>
          <p:cNvSpPr>
            <a:spLocks noGrp="1"/>
          </p:cNvSpPr>
          <p:nvPr>
            <p:ph idx="1"/>
          </p:nvPr>
        </p:nvSpPr>
        <p:spPr>
          <a:xfrm>
            <a:off x="1097280" y="1845734"/>
            <a:ext cx="6633556"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1193532" y="1737845"/>
            <a:ext cx="65732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87256" y="6265628"/>
            <a:ext cx="475921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322274"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3295816"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lvl1pPr>
              <a:defRPr>
                <a:solidFill>
                  <a:schemeClr val="bg1"/>
                </a:solidFill>
              </a:defRPr>
            </a:lvl1pPr>
          </a:lstStyle>
          <a:p>
            <a:fld id="{4E13A8D7-C4A1-4D4B-84B8-792C6DB38BC6}" type="datetime1">
              <a:rPr lang="en-US" smtClean="0"/>
              <a:t>3/13/2024</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336AB1E-FB6F-4643-A32A-4610C8BE0932}" type="slidenum">
              <a:rPr lang="en-US" smtClean="0"/>
              <a:pPr/>
              <a:t>‹#›</a:t>
            </a:fld>
            <a:endParaRPr lang="en-US"/>
          </a:p>
        </p:txBody>
      </p:sp>
      <p:sp>
        <p:nvSpPr>
          <p:cNvPr id="16" name="Oval 15"/>
          <p:cNvSpPr/>
          <p:nvPr/>
        </p:nvSpPr>
        <p:spPr>
          <a:xfrm>
            <a:off x="7347772"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73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84304" y="6426734"/>
            <a:ext cx="2472271" cy="365125"/>
          </a:xfrm>
          <a:prstGeom prst="rect">
            <a:avLst/>
          </a:prstGeom>
        </p:spPr>
        <p:txBody>
          <a:bodyPr vert="horz" lIns="91440" tIns="45720" rIns="91440" bIns="45720" rtlCol="0" anchor="ctr"/>
          <a:lstStyle>
            <a:lvl1pPr algn="ctr">
              <a:defRPr sz="1000">
                <a:solidFill>
                  <a:schemeClr val="tx2"/>
                </a:solidFill>
              </a:defRPr>
            </a:lvl1pPr>
          </a:lstStyle>
          <a:p>
            <a:fld id="{CA7859B6-5EFA-47C0-B86E-0E459DFCA3A9}" type="datetime1">
              <a:rPr lang="en-US" smtClean="0"/>
              <a:t>3/13/2024</a:t>
            </a:fld>
            <a:endParaRPr lang="en-US"/>
          </a:p>
        </p:txBody>
      </p:sp>
      <p:sp>
        <p:nvSpPr>
          <p:cNvPr id="5" name="Footer Placeholder 4"/>
          <p:cNvSpPr>
            <a:spLocks noGrp="1"/>
          </p:cNvSpPr>
          <p:nvPr>
            <p:ph type="ftr" sz="quarter" idx="3"/>
          </p:nvPr>
        </p:nvSpPr>
        <p:spPr>
          <a:xfrm>
            <a:off x="221789" y="6426734"/>
            <a:ext cx="4822804" cy="365125"/>
          </a:xfrm>
          <a:prstGeom prst="rect">
            <a:avLst/>
          </a:prstGeom>
        </p:spPr>
        <p:txBody>
          <a:bodyPr vert="horz" lIns="91440" tIns="45720" rIns="91440" bIns="45720" rtlCol="0" anchor="ctr"/>
          <a:lstStyle>
            <a:lvl1pPr algn="l">
              <a:defRPr sz="1200" b="1" cap="all" spc="50" baseline="0">
                <a:solidFill>
                  <a:schemeClr val="tx2"/>
                </a:solidFill>
              </a:defRPr>
            </a:lvl1pPr>
          </a:lstStyle>
          <a:p>
            <a:r>
              <a:rPr lang="en-US"/>
              <a:t>TRANSPAC – March 10, 2022</a:t>
            </a:r>
            <a:endParaRPr lang="en-US" dirty="0"/>
          </a:p>
        </p:txBody>
      </p:sp>
      <p:sp>
        <p:nvSpPr>
          <p:cNvPr id="6" name="Slide Number Placeholder 5"/>
          <p:cNvSpPr>
            <a:spLocks noGrp="1"/>
          </p:cNvSpPr>
          <p:nvPr>
            <p:ph type="sldNum" sz="quarter" idx="4"/>
          </p:nvPr>
        </p:nvSpPr>
        <p:spPr>
          <a:xfrm>
            <a:off x="10594520" y="6426734"/>
            <a:ext cx="1312025" cy="365125"/>
          </a:xfrm>
          <a:prstGeom prst="rect">
            <a:avLst/>
          </a:prstGeom>
        </p:spPr>
        <p:txBody>
          <a:bodyPr vert="horz" lIns="91440" tIns="45720" rIns="91440" bIns="45720" rtlCol="0" anchor="ctr"/>
          <a:lstStyle>
            <a:lvl1pPr algn="r">
              <a:defRPr sz="1400">
                <a:solidFill>
                  <a:schemeClr val="tx2"/>
                </a:solidFill>
              </a:defRPr>
            </a:lvl1pPr>
          </a:lstStyle>
          <a:p>
            <a:fld id="{9336AB1E-FB6F-4643-A32A-4610C8BE093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4840" y="6024717"/>
            <a:ext cx="2822316" cy="372173"/>
          </a:xfrm>
          <a:prstGeom prst="rect">
            <a:avLst/>
          </a:prstGeom>
        </p:spPr>
      </p:pic>
      <p:grpSp>
        <p:nvGrpSpPr>
          <p:cNvPr id="25" name="Group 24"/>
          <p:cNvGrpSpPr/>
          <p:nvPr/>
        </p:nvGrpSpPr>
        <p:grpSpPr>
          <a:xfrm>
            <a:off x="3295816" y="6158345"/>
            <a:ext cx="8896184" cy="182880"/>
            <a:chOff x="3295816" y="6158345"/>
            <a:chExt cx="8896184" cy="182880"/>
          </a:xfrm>
        </p:grpSpPr>
        <p:cxnSp>
          <p:nvCxnSpPr>
            <p:cNvPr id="20" name="Straight Connector 19"/>
            <p:cNvCxnSpPr/>
            <p:nvPr/>
          </p:nvCxnSpPr>
          <p:spPr>
            <a:xfrm>
              <a:off x="3387256" y="6265628"/>
              <a:ext cx="880474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322274"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7348732"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9375190"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11401647"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3295816" y="6158345"/>
              <a:ext cx="182880" cy="182880"/>
            </a:xfrm>
            <a:prstGeom prst="ellipse">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15318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7" r:id="rId8"/>
    <p:sldLayoutId id="2147484088" r:id="rId9"/>
    <p:sldLayoutId id="2147484086" r:id="rId10"/>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74320" indent="-18288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a:defRPr sz="20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1005840"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D5F2-DDD6-4E57-9F59-639A2E80E31C}"/>
              </a:ext>
            </a:extLst>
          </p:cNvPr>
          <p:cNvSpPr>
            <a:spLocks noGrp="1"/>
          </p:cNvSpPr>
          <p:nvPr>
            <p:ph type="ctrTitle"/>
          </p:nvPr>
        </p:nvSpPr>
        <p:spPr>
          <a:xfrm>
            <a:off x="1100051" y="2723420"/>
            <a:ext cx="10366587" cy="2332653"/>
          </a:xfrm>
        </p:spPr>
        <p:txBody>
          <a:bodyPr>
            <a:normAutofit/>
          </a:bodyPr>
          <a:lstStyle/>
          <a:p>
            <a:r>
              <a:rPr lang="en-US" dirty="0"/>
              <a:t>Midday Free - Measure J Line 20a</a:t>
            </a:r>
          </a:p>
        </p:txBody>
      </p:sp>
      <p:sp>
        <p:nvSpPr>
          <p:cNvPr id="3" name="Subtitle 2">
            <a:extLst>
              <a:ext uri="{FF2B5EF4-FFF2-40B4-BE49-F238E27FC236}">
                <a16:creationId xmlns:a16="http://schemas.microsoft.com/office/drawing/2014/main" id="{FF0AC822-AA33-44C7-B8B1-33429BF572F9}"/>
              </a:ext>
            </a:extLst>
          </p:cNvPr>
          <p:cNvSpPr>
            <a:spLocks noGrp="1"/>
          </p:cNvSpPr>
          <p:nvPr>
            <p:ph type="subTitle" idx="1"/>
          </p:nvPr>
        </p:nvSpPr>
        <p:spPr>
          <a:xfrm>
            <a:off x="1100051" y="5645019"/>
            <a:ext cx="10058400" cy="220321"/>
          </a:xfrm>
        </p:spPr>
        <p:txBody>
          <a:bodyPr vert="horz" lIns="91440" tIns="45720" rIns="91440" bIns="45720" rtlCol="0" anchor="t">
            <a:noAutofit/>
          </a:bodyPr>
          <a:lstStyle/>
          <a:p>
            <a:r>
              <a:rPr lang="en-US" dirty="0"/>
              <a:t>TRANSPAC – March 14, 2024</a:t>
            </a:r>
          </a:p>
        </p:txBody>
      </p:sp>
      <p:pic>
        <p:nvPicPr>
          <p:cNvPr id="16" name="Picture Placeholder 15" descr="A bus parked in front of a building&#10;&#10;Description automatically generated with medium confidence">
            <a:extLst>
              <a:ext uri="{FF2B5EF4-FFF2-40B4-BE49-F238E27FC236}">
                <a16:creationId xmlns:a16="http://schemas.microsoft.com/office/drawing/2014/main" id="{2F75E852-5085-4195-B20D-AEC4D4AE8E0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1455" b="26357"/>
          <a:stretch/>
        </p:blipFill>
        <p:spPr>
          <a:xfrm>
            <a:off x="0" y="0"/>
            <a:ext cx="12192000" cy="3429000"/>
          </a:xfrm>
        </p:spPr>
      </p:pic>
      <p:pic>
        <p:nvPicPr>
          <p:cNvPr id="18" name="Picture 17" descr="A picture containing text, clipart&#10;&#10;Description automatically generated">
            <a:extLst>
              <a:ext uri="{FF2B5EF4-FFF2-40B4-BE49-F238E27FC236}">
                <a16:creationId xmlns:a16="http://schemas.microsoft.com/office/drawing/2014/main" id="{678126D9-C2B3-48CC-B8B1-39222EAF6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429" y="3503644"/>
            <a:ext cx="3900121" cy="514302"/>
          </a:xfrm>
          <a:prstGeom prst="rect">
            <a:avLst/>
          </a:prstGeom>
        </p:spPr>
      </p:pic>
    </p:spTree>
    <p:extLst>
      <p:ext uri="{BB962C8B-B14F-4D97-AF65-F5344CB8AC3E}">
        <p14:creationId xmlns:p14="http://schemas.microsoft.com/office/powerpoint/2010/main" val="361143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91E39A-9046-4178-B33A-8330A3923828}"/>
              </a:ext>
            </a:extLst>
          </p:cNvPr>
          <p:cNvSpPr>
            <a:spLocks noGrp="1"/>
          </p:cNvSpPr>
          <p:nvPr>
            <p:ph type="ftr" sz="quarter" idx="11"/>
          </p:nvPr>
        </p:nvSpPr>
        <p:spPr/>
        <p:txBody>
          <a:bodyPr/>
          <a:lstStyle/>
          <a:p>
            <a:r>
              <a:rPr lang="en-US" dirty="0"/>
              <a:t>TRANSPAC – March 14, 2024</a:t>
            </a:r>
          </a:p>
        </p:txBody>
      </p:sp>
      <p:sp>
        <p:nvSpPr>
          <p:cNvPr id="4" name="Title 3">
            <a:extLst>
              <a:ext uri="{FF2B5EF4-FFF2-40B4-BE49-F238E27FC236}">
                <a16:creationId xmlns:a16="http://schemas.microsoft.com/office/drawing/2014/main" id="{35ED2337-CC40-4C0D-8648-BEAC3F87373E}"/>
              </a:ext>
            </a:extLst>
          </p:cNvPr>
          <p:cNvSpPr>
            <a:spLocks noGrp="1"/>
          </p:cNvSpPr>
          <p:nvPr>
            <p:ph type="title"/>
          </p:nvPr>
        </p:nvSpPr>
        <p:spPr/>
        <p:txBody>
          <a:bodyPr/>
          <a:lstStyle/>
          <a:p>
            <a:r>
              <a:rPr lang="en-US" sz="2800" dirty="0"/>
              <a:t>Midday Free Rides:</a:t>
            </a:r>
            <a:br>
              <a:rPr lang="en-US" sz="2800" dirty="0"/>
            </a:br>
            <a:r>
              <a:rPr lang="en-US" dirty="0"/>
              <a:t>Overview</a:t>
            </a:r>
          </a:p>
        </p:txBody>
      </p:sp>
      <p:sp>
        <p:nvSpPr>
          <p:cNvPr id="5" name="Content Placeholder 4">
            <a:extLst>
              <a:ext uri="{FF2B5EF4-FFF2-40B4-BE49-F238E27FC236}">
                <a16:creationId xmlns:a16="http://schemas.microsoft.com/office/drawing/2014/main" id="{0E40BDE4-8CE5-47E0-8FDD-8FBC26FF1F88}"/>
              </a:ext>
            </a:extLst>
          </p:cNvPr>
          <p:cNvSpPr>
            <a:spLocks noGrp="1"/>
          </p:cNvSpPr>
          <p:nvPr>
            <p:ph idx="1"/>
          </p:nvPr>
        </p:nvSpPr>
        <p:spPr/>
        <p:txBody>
          <a:bodyPr/>
          <a:lstStyle/>
          <a:p>
            <a:r>
              <a:rPr lang="en-US" dirty="0"/>
              <a:t>Continuation of existing program currently funded by Measure J Line 20a</a:t>
            </a:r>
          </a:p>
          <a:p>
            <a:r>
              <a:rPr lang="en-US" dirty="0"/>
              <a:t>Free rides on County Connection fixed-route buses to facilitate travel training for students with disabilities</a:t>
            </a:r>
          </a:p>
          <a:p>
            <a:r>
              <a:rPr lang="en-US" dirty="0"/>
              <a:t>Limited to off-peak hours (10am–2pm) when capacity is already available</a:t>
            </a:r>
          </a:p>
          <a:p>
            <a:r>
              <a:rPr lang="en-US" dirty="0"/>
              <a:t>Participating transition programs:</a:t>
            </a:r>
          </a:p>
          <a:p>
            <a:pPr lvl="1"/>
            <a:r>
              <a:rPr lang="en-US" dirty="0"/>
              <a:t>Mt. Diablo Unified School District’s Bridge Program (Concord)</a:t>
            </a:r>
          </a:p>
          <a:p>
            <a:pPr lvl="1"/>
            <a:r>
              <a:rPr lang="en-US" dirty="0"/>
              <a:t>RES Success (Pleasant Hill, Martinez)</a:t>
            </a:r>
          </a:p>
        </p:txBody>
      </p:sp>
      <p:pic>
        <p:nvPicPr>
          <p:cNvPr id="11" name="Picture Placeholder 10" descr="Map&#10;&#10;Description automatically generated">
            <a:extLst>
              <a:ext uri="{FF2B5EF4-FFF2-40B4-BE49-F238E27FC236}">
                <a16:creationId xmlns:a16="http://schemas.microsoft.com/office/drawing/2014/main" id="{35089DBB-3643-4A10-8935-E5BC71C4F7A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921" t="3579" r="34474" b="9971"/>
          <a:stretch/>
        </p:blipFill>
        <p:spPr>
          <a:xfrm>
            <a:off x="7116763" y="0"/>
            <a:ext cx="5075237" cy="6858000"/>
          </a:xfrm>
        </p:spPr>
      </p:pic>
    </p:spTree>
    <p:extLst>
      <p:ext uri="{BB962C8B-B14F-4D97-AF65-F5344CB8AC3E}">
        <p14:creationId xmlns:p14="http://schemas.microsoft.com/office/powerpoint/2010/main" val="69399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 street sign on a pole&#10;&#10;Description automatically generated">
            <a:extLst>
              <a:ext uri="{FF2B5EF4-FFF2-40B4-BE49-F238E27FC236}">
                <a16:creationId xmlns:a16="http://schemas.microsoft.com/office/drawing/2014/main" id="{61178D2B-0AC4-974B-4017-96D62D1E90C5}"/>
              </a:ext>
            </a:extLst>
          </p:cNvPr>
          <p:cNvPicPr>
            <a:picLocks noGrp="1" noChangeAspect="1"/>
          </p:cNvPicPr>
          <p:nvPr>
            <p:ph sz="quarter" idx="4"/>
          </p:nvPr>
        </p:nvPicPr>
        <p:blipFill>
          <a:blip r:embed="rId2"/>
          <a:stretch>
            <a:fillRect/>
          </a:stretch>
        </p:blipFill>
        <p:spPr>
          <a:xfrm>
            <a:off x="6080466" y="1731984"/>
            <a:ext cx="4937506" cy="3582841"/>
          </a:xfrm>
        </p:spPr>
      </p:pic>
      <p:sp>
        <p:nvSpPr>
          <p:cNvPr id="4" name="Title 3">
            <a:extLst>
              <a:ext uri="{FF2B5EF4-FFF2-40B4-BE49-F238E27FC236}">
                <a16:creationId xmlns:a16="http://schemas.microsoft.com/office/drawing/2014/main" id="{89359634-D5C7-4DBD-A04C-1687BF389610}"/>
              </a:ext>
            </a:extLst>
          </p:cNvPr>
          <p:cNvSpPr>
            <a:spLocks noGrp="1"/>
          </p:cNvSpPr>
          <p:nvPr>
            <p:ph type="title"/>
          </p:nvPr>
        </p:nvSpPr>
        <p:spPr/>
        <p:txBody>
          <a:bodyPr/>
          <a:lstStyle/>
          <a:p>
            <a:r>
              <a:rPr lang="en-US" dirty="0"/>
              <a:t>Midday Free Rides</a:t>
            </a:r>
          </a:p>
        </p:txBody>
      </p:sp>
      <p:pic>
        <p:nvPicPr>
          <p:cNvPr id="12" name="Content Placeholder 11" descr="A group of people on a bus&#10;&#10;Description automatically generated">
            <a:extLst>
              <a:ext uri="{FF2B5EF4-FFF2-40B4-BE49-F238E27FC236}">
                <a16:creationId xmlns:a16="http://schemas.microsoft.com/office/drawing/2014/main" id="{1C834BF8-FF59-4C08-BBE1-DA98DD5A521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5937" b="19574"/>
          <a:stretch/>
        </p:blipFill>
        <p:spPr>
          <a:xfrm>
            <a:off x="959140" y="1730828"/>
            <a:ext cx="4937760" cy="3582988"/>
          </a:xfrm>
        </p:spPr>
      </p:pic>
      <p:sp>
        <p:nvSpPr>
          <p:cNvPr id="3" name="Footer Placeholder 2">
            <a:extLst>
              <a:ext uri="{FF2B5EF4-FFF2-40B4-BE49-F238E27FC236}">
                <a16:creationId xmlns:a16="http://schemas.microsoft.com/office/drawing/2014/main" id="{E0E4CA89-3928-4B6F-835C-20104044EBBF}"/>
              </a:ext>
            </a:extLst>
          </p:cNvPr>
          <p:cNvSpPr>
            <a:spLocks noGrp="1"/>
          </p:cNvSpPr>
          <p:nvPr>
            <p:ph type="ftr" sz="quarter" idx="11"/>
          </p:nvPr>
        </p:nvSpPr>
        <p:spPr/>
        <p:txBody>
          <a:bodyPr/>
          <a:lstStyle/>
          <a:p>
            <a:r>
              <a:rPr lang="en-US" dirty="0"/>
              <a:t>TRANSPAC – March 14, 2024</a:t>
            </a:r>
          </a:p>
        </p:txBody>
      </p:sp>
      <p:sp>
        <p:nvSpPr>
          <p:cNvPr id="24" name="Text Placeholder 23">
            <a:extLst>
              <a:ext uri="{FF2B5EF4-FFF2-40B4-BE49-F238E27FC236}">
                <a16:creationId xmlns:a16="http://schemas.microsoft.com/office/drawing/2014/main" id="{E2E40EF7-7FAC-4069-A8B0-EF4E5B022948}"/>
              </a:ext>
            </a:extLst>
          </p:cNvPr>
          <p:cNvSpPr>
            <a:spLocks noGrp="1"/>
          </p:cNvSpPr>
          <p:nvPr>
            <p:ph type="body" idx="1"/>
          </p:nvPr>
        </p:nvSpPr>
        <p:spPr>
          <a:xfrm>
            <a:off x="1097280" y="5330244"/>
            <a:ext cx="4937760" cy="531388"/>
          </a:xfrm>
          <a:solidFill>
            <a:schemeClr val="tx1"/>
          </a:solidFill>
        </p:spPr>
        <p:txBody>
          <a:bodyPr>
            <a:normAutofit fontScale="92500"/>
          </a:bodyPr>
          <a:lstStyle/>
          <a:p>
            <a:pPr algn="ctr"/>
            <a:r>
              <a:rPr lang="en-US" dirty="0">
                <a:solidFill>
                  <a:schemeClr val="bg1"/>
                </a:solidFill>
              </a:rPr>
              <a:t>Mt. Diablo unified school District</a:t>
            </a:r>
          </a:p>
        </p:txBody>
      </p:sp>
      <p:sp>
        <p:nvSpPr>
          <p:cNvPr id="25" name="Text Placeholder 24">
            <a:extLst>
              <a:ext uri="{FF2B5EF4-FFF2-40B4-BE49-F238E27FC236}">
                <a16:creationId xmlns:a16="http://schemas.microsoft.com/office/drawing/2014/main" id="{AEAFB68B-4587-41E2-AAA1-4BF0E34CD0A5}"/>
              </a:ext>
            </a:extLst>
          </p:cNvPr>
          <p:cNvSpPr>
            <a:spLocks noGrp="1"/>
          </p:cNvSpPr>
          <p:nvPr>
            <p:ph type="body" sz="quarter" idx="3"/>
          </p:nvPr>
        </p:nvSpPr>
        <p:spPr>
          <a:xfrm>
            <a:off x="6080337" y="5319661"/>
            <a:ext cx="4937760" cy="531388"/>
          </a:xfrm>
          <a:solidFill>
            <a:schemeClr val="tx1"/>
          </a:solidFill>
        </p:spPr>
        <p:txBody>
          <a:bodyPr>
            <a:normAutofit fontScale="92500"/>
          </a:bodyPr>
          <a:lstStyle/>
          <a:p>
            <a:pPr algn="ctr"/>
            <a:r>
              <a:rPr lang="en-US" dirty="0">
                <a:solidFill>
                  <a:schemeClr val="bg1"/>
                </a:solidFill>
              </a:rPr>
              <a:t>RES Success</a:t>
            </a:r>
          </a:p>
        </p:txBody>
      </p:sp>
      <p:sp>
        <p:nvSpPr>
          <p:cNvPr id="26" name="TextBox 25">
            <a:extLst>
              <a:ext uri="{FF2B5EF4-FFF2-40B4-BE49-F238E27FC236}">
                <a16:creationId xmlns:a16="http://schemas.microsoft.com/office/drawing/2014/main" id="{527B6E50-97D8-483B-8279-D23C6A1E770C}"/>
              </a:ext>
            </a:extLst>
          </p:cNvPr>
          <p:cNvSpPr txBox="1"/>
          <p:nvPr/>
        </p:nvSpPr>
        <p:spPr>
          <a:xfrm>
            <a:off x="3739313" y="5122420"/>
            <a:ext cx="2295728" cy="246221"/>
          </a:xfrm>
          <a:prstGeom prst="rect">
            <a:avLst/>
          </a:prstGeom>
          <a:noFill/>
        </p:spPr>
        <p:txBody>
          <a:bodyPr wrap="square" rtlCol="0">
            <a:spAutoFit/>
          </a:bodyPr>
          <a:lstStyle/>
          <a:p>
            <a:pPr algn="r"/>
            <a:r>
              <a:rPr lang="en-US" sz="1000" i="1" dirty="0">
                <a:solidFill>
                  <a:schemeClr val="bg1"/>
                </a:solidFill>
              </a:rPr>
              <a:t>Source: Mt. Diablo Unified School District</a:t>
            </a:r>
          </a:p>
        </p:txBody>
      </p:sp>
      <p:sp>
        <p:nvSpPr>
          <p:cNvPr id="10" name="TextBox 9">
            <a:extLst>
              <a:ext uri="{FF2B5EF4-FFF2-40B4-BE49-F238E27FC236}">
                <a16:creationId xmlns:a16="http://schemas.microsoft.com/office/drawing/2014/main" id="{58006446-07D3-4774-1F20-6C8CF32824A1}"/>
              </a:ext>
            </a:extLst>
          </p:cNvPr>
          <p:cNvSpPr txBox="1"/>
          <p:nvPr/>
        </p:nvSpPr>
        <p:spPr>
          <a:xfrm>
            <a:off x="8776978" y="5122419"/>
            <a:ext cx="2295728" cy="246221"/>
          </a:xfrm>
          <a:prstGeom prst="rect">
            <a:avLst/>
          </a:prstGeom>
          <a:noFill/>
        </p:spPr>
        <p:txBody>
          <a:bodyPr wrap="square" lIns="91440" tIns="45720" rIns="91440" bIns="45720" rtlCol="0" anchor="t">
            <a:spAutoFit/>
          </a:bodyPr>
          <a:lstStyle/>
          <a:p>
            <a:pPr algn="r"/>
            <a:r>
              <a:rPr lang="en-US" sz="1000" i="1" dirty="0">
                <a:solidFill>
                  <a:schemeClr val="bg1"/>
                </a:solidFill>
              </a:rPr>
              <a:t>Source: RES – Martinez Website</a:t>
            </a:r>
          </a:p>
        </p:txBody>
      </p:sp>
    </p:spTree>
    <p:extLst>
      <p:ext uri="{BB962C8B-B14F-4D97-AF65-F5344CB8AC3E}">
        <p14:creationId xmlns:p14="http://schemas.microsoft.com/office/powerpoint/2010/main" val="392082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57C9-121F-1FD0-18EC-922844636C5C}"/>
              </a:ext>
            </a:extLst>
          </p:cNvPr>
          <p:cNvSpPr>
            <a:spLocks noGrp="1"/>
          </p:cNvSpPr>
          <p:nvPr>
            <p:ph type="title"/>
          </p:nvPr>
        </p:nvSpPr>
        <p:spPr/>
        <p:txBody>
          <a:bodyPr/>
          <a:lstStyle/>
          <a:p>
            <a:r>
              <a:rPr lang="en-US" dirty="0">
                <a:ea typeface="Calibri Light"/>
                <a:cs typeface="Calibri Light"/>
              </a:rPr>
              <a:t>Program Impact</a:t>
            </a:r>
            <a:endParaRPr lang="en-US" dirty="0"/>
          </a:p>
        </p:txBody>
      </p:sp>
      <p:sp>
        <p:nvSpPr>
          <p:cNvPr id="3" name="Content Placeholder 2">
            <a:extLst>
              <a:ext uri="{FF2B5EF4-FFF2-40B4-BE49-F238E27FC236}">
                <a16:creationId xmlns:a16="http://schemas.microsoft.com/office/drawing/2014/main" id="{84C4CEB7-06BC-E287-A20A-0D58CE02121C}"/>
              </a:ext>
            </a:extLst>
          </p:cNvPr>
          <p:cNvSpPr>
            <a:spLocks noGrp="1"/>
          </p:cNvSpPr>
          <p:nvPr>
            <p:ph idx="1"/>
          </p:nvPr>
        </p:nvSpPr>
        <p:spPr/>
        <p:txBody>
          <a:bodyPr vert="horz" lIns="0" tIns="45720" rIns="0" bIns="45720" rtlCol="0" anchor="t">
            <a:normAutofit/>
          </a:bodyPr>
          <a:lstStyle/>
          <a:p>
            <a:pPr marL="91440" indent="0">
              <a:buNone/>
            </a:pPr>
            <a:r>
              <a:rPr lang="en-US" sz="2800" dirty="0">
                <a:solidFill>
                  <a:schemeClr val="tx1"/>
                </a:solidFill>
                <a:ea typeface="+mn-lt"/>
                <a:cs typeface="+mn-lt"/>
              </a:rPr>
              <a:t>“Being able to ride County Connection buses is the perfect bridge to help our students get to the next level in their lives. They use it to be part of their community, get to their part-time jobs, and support local businesses. The entire process of riding the bus independently is daunting, so being able to focus on logistics and safety rather than payment allows our students to build skills that will help them become lifelong transit riders."</a:t>
            </a:r>
          </a:p>
          <a:p>
            <a:pPr marL="1099820" lvl="5">
              <a:buFont typeface="Wingdings" panose="020F0502020204030204" pitchFamily="34" charset="0"/>
              <a:buChar char="§"/>
            </a:pPr>
            <a:r>
              <a:rPr lang="en-US" sz="2200" i="1" dirty="0">
                <a:solidFill>
                  <a:srgbClr val="242424"/>
                </a:solidFill>
                <a:ea typeface="+mn-lt"/>
                <a:cs typeface="+mn-lt"/>
              </a:rPr>
              <a:t>Chloe Page, Education Specialist, Mt Diablo Unified Bridge Program</a:t>
            </a:r>
          </a:p>
          <a:p>
            <a:pPr marL="91440" indent="0">
              <a:buNone/>
            </a:pPr>
            <a:r>
              <a:rPr lang="en-US" sz="2800" dirty="0">
                <a:solidFill>
                  <a:srgbClr val="242424"/>
                </a:solidFill>
                <a:ea typeface="Calibri" panose="020F0502020204030204"/>
                <a:cs typeface="Calibri" panose="020F0502020204030204"/>
              </a:rPr>
              <a:t> </a:t>
            </a:r>
          </a:p>
        </p:txBody>
      </p:sp>
      <p:sp>
        <p:nvSpPr>
          <p:cNvPr id="4" name="Footer Placeholder 3">
            <a:extLst>
              <a:ext uri="{FF2B5EF4-FFF2-40B4-BE49-F238E27FC236}">
                <a16:creationId xmlns:a16="http://schemas.microsoft.com/office/drawing/2014/main" id="{FB4B9BD5-251A-CDA0-B737-E1726AD61D1C}"/>
              </a:ext>
            </a:extLst>
          </p:cNvPr>
          <p:cNvSpPr>
            <a:spLocks noGrp="1"/>
          </p:cNvSpPr>
          <p:nvPr>
            <p:ph type="ftr" sz="quarter" idx="11"/>
          </p:nvPr>
        </p:nvSpPr>
        <p:spPr/>
        <p:txBody>
          <a:bodyPr/>
          <a:lstStyle/>
          <a:p>
            <a:r>
              <a:rPr lang="en-US"/>
              <a:t>TRANSPAC – March 10, 2022</a:t>
            </a:r>
            <a:endParaRPr lang="en-US" dirty="0"/>
          </a:p>
        </p:txBody>
      </p:sp>
    </p:spTree>
    <p:extLst>
      <p:ext uri="{BB962C8B-B14F-4D97-AF65-F5344CB8AC3E}">
        <p14:creationId xmlns:p14="http://schemas.microsoft.com/office/powerpoint/2010/main" val="408023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492AFC-EB43-48A1-B438-5E7763A74333}"/>
              </a:ext>
            </a:extLst>
          </p:cNvPr>
          <p:cNvSpPr>
            <a:spLocks noGrp="1"/>
          </p:cNvSpPr>
          <p:nvPr>
            <p:ph type="title"/>
          </p:nvPr>
        </p:nvSpPr>
        <p:spPr/>
        <p:txBody>
          <a:bodyPr/>
          <a:lstStyle/>
          <a:p>
            <a:r>
              <a:rPr lang="en-US" sz="2800" dirty="0"/>
              <a:t>Midday Free Rides:</a:t>
            </a:r>
            <a:br>
              <a:rPr lang="en-US" sz="2800" dirty="0"/>
            </a:br>
            <a:r>
              <a:rPr lang="en-US" sz="4800" dirty="0"/>
              <a:t>Ridership &amp; Usage</a:t>
            </a:r>
            <a:endParaRPr lang="en-US" dirty="0"/>
          </a:p>
        </p:txBody>
      </p:sp>
      <p:sp>
        <p:nvSpPr>
          <p:cNvPr id="5" name="Content Placeholder 4">
            <a:extLst>
              <a:ext uri="{FF2B5EF4-FFF2-40B4-BE49-F238E27FC236}">
                <a16:creationId xmlns:a16="http://schemas.microsoft.com/office/drawing/2014/main" id="{F68B0D85-1464-4C9F-BF92-0CC61DF220DD}"/>
              </a:ext>
            </a:extLst>
          </p:cNvPr>
          <p:cNvSpPr>
            <a:spLocks noGrp="1"/>
          </p:cNvSpPr>
          <p:nvPr>
            <p:ph sz="half" idx="1"/>
          </p:nvPr>
        </p:nvSpPr>
        <p:spPr>
          <a:xfrm>
            <a:off x="1160779" y="1972735"/>
            <a:ext cx="4707467" cy="4055109"/>
          </a:xfrm>
        </p:spPr>
        <p:txBody>
          <a:bodyPr vert="horz" lIns="0" tIns="45720" rIns="0" bIns="45720" rtlCol="0" anchor="t">
            <a:normAutofit/>
          </a:bodyPr>
          <a:lstStyle/>
          <a:p>
            <a:r>
              <a:rPr lang="en-US" dirty="0"/>
              <a:t>190 participants across two programs</a:t>
            </a:r>
          </a:p>
          <a:p>
            <a:r>
              <a:rPr lang="en-US" dirty="0"/>
              <a:t>Total of 43,851 rides from July 2021 – Dec 2023</a:t>
            </a:r>
            <a:endParaRPr lang="en-US">
              <a:ea typeface="Calibri"/>
              <a:cs typeface="Calibri"/>
            </a:endParaRPr>
          </a:p>
          <a:p>
            <a:r>
              <a:rPr lang="en-US" dirty="0"/>
              <a:t>Steady increase across FY 22, FY 23.</a:t>
            </a:r>
          </a:p>
          <a:p>
            <a:pPr lvl="1"/>
            <a:r>
              <a:rPr lang="en-US" dirty="0"/>
              <a:t>Pre-COVID: 2,700 monthly trips</a:t>
            </a:r>
          </a:p>
          <a:p>
            <a:pPr lvl="1"/>
            <a:r>
              <a:rPr lang="en-US" dirty="0"/>
              <a:t>FY 2023: 1,755 monthly trips</a:t>
            </a:r>
          </a:p>
          <a:p>
            <a:pPr marL="274320" lvl="1" indent="0">
              <a:buNone/>
            </a:pPr>
            <a:endParaRPr lang="en-US" dirty="0"/>
          </a:p>
        </p:txBody>
      </p:sp>
      <p:sp>
        <p:nvSpPr>
          <p:cNvPr id="3" name="Footer Placeholder 2">
            <a:extLst>
              <a:ext uri="{FF2B5EF4-FFF2-40B4-BE49-F238E27FC236}">
                <a16:creationId xmlns:a16="http://schemas.microsoft.com/office/drawing/2014/main" id="{28232D20-9670-4F58-94D7-3A17CF48CF2C}"/>
              </a:ext>
            </a:extLst>
          </p:cNvPr>
          <p:cNvSpPr>
            <a:spLocks noGrp="1"/>
          </p:cNvSpPr>
          <p:nvPr>
            <p:ph type="ftr" sz="quarter" idx="11"/>
          </p:nvPr>
        </p:nvSpPr>
        <p:spPr/>
        <p:txBody>
          <a:bodyPr/>
          <a:lstStyle/>
          <a:p>
            <a:r>
              <a:rPr lang="en-US" dirty="0"/>
              <a:t>TRANSPAC – March 14, 2024</a:t>
            </a:r>
          </a:p>
        </p:txBody>
      </p:sp>
      <p:pic>
        <p:nvPicPr>
          <p:cNvPr id="7" name="Content Placeholder 6">
            <a:extLst>
              <a:ext uri="{FF2B5EF4-FFF2-40B4-BE49-F238E27FC236}">
                <a16:creationId xmlns:a16="http://schemas.microsoft.com/office/drawing/2014/main" id="{02947E03-A8AB-0EC7-48CA-F688AF6B836E}"/>
              </a:ext>
            </a:extLst>
          </p:cNvPr>
          <p:cNvPicPr>
            <a:picLocks noGrp="1" noChangeAspect="1"/>
          </p:cNvPicPr>
          <p:nvPr>
            <p:ph sz="half" idx="2"/>
          </p:nvPr>
        </p:nvPicPr>
        <p:blipFill>
          <a:blip r:embed="rId2"/>
          <a:stretch>
            <a:fillRect/>
          </a:stretch>
        </p:blipFill>
        <p:spPr>
          <a:xfrm>
            <a:off x="6217920" y="2068182"/>
            <a:ext cx="4937760" cy="3578465"/>
          </a:xfrm>
        </p:spPr>
      </p:pic>
    </p:spTree>
    <p:extLst>
      <p:ext uri="{BB962C8B-B14F-4D97-AF65-F5344CB8AC3E}">
        <p14:creationId xmlns:p14="http://schemas.microsoft.com/office/powerpoint/2010/main" val="157327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text, person, indoor, hand&#10;&#10;Description automatically generated">
            <a:extLst>
              <a:ext uri="{FF2B5EF4-FFF2-40B4-BE49-F238E27FC236}">
                <a16:creationId xmlns:a16="http://schemas.microsoft.com/office/drawing/2014/main" id="{5839432C-9242-4577-90F5-20E516B47EA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2581" r="28329"/>
          <a:stretch/>
        </p:blipFill>
        <p:spPr>
          <a:xfrm>
            <a:off x="7116763" y="0"/>
            <a:ext cx="5075237" cy="6858000"/>
          </a:xfrm>
        </p:spPr>
      </p:pic>
      <p:sp>
        <p:nvSpPr>
          <p:cNvPr id="3" name="Footer Placeholder 2">
            <a:extLst>
              <a:ext uri="{FF2B5EF4-FFF2-40B4-BE49-F238E27FC236}">
                <a16:creationId xmlns:a16="http://schemas.microsoft.com/office/drawing/2014/main" id="{6D63ADE8-3171-4528-945D-F4BC4970F5A9}"/>
              </a:ext>
            </a:extLst>
          </p:cNvPr>
          <p:cNvSpPr>
            <a:spLocks noGrp="1"/>
          </p:cNvSpPr>
          <p:nvPr>
            <p:ph type="ftr" sz="quarter" idx="11"/>
          </p:nvPr>
        </p:nvSpPr>
        <p:spPr/>
        <p:txBody>
          <a:bodyPr/>
          <a:lstStyle/>
          <a:p>
            <a:r>
              <a:rPr lang="en-US" dirty="0"/>
              <a:t>TRANSPAC – March 14, 2024</a:t>
            </a:r>
          </a:p>
        </p:txBody>
      </p:sp>
      <p:sp>
        <p:nvSpPr>
          <p:cNvPr id="4" name="Title 3">
            <a:extLst>
              <a:ext uri="{FF2B5EF4-FFF2-40B4-BE49-F238E27FC236}">
                <a16:creationId xmlns:a16="http://schemas.microsoft.com/office/drawing/2014/main" id="{892B971F-2288-428C-BDA1-6D0430F78AA2}"/>
              </a:ext>
            </a:extLst>
          </p:cNvPr>
          <p:cNvSpPr>
            <a:spLocks noGrp="1"/>
          </p:cNvSpPr>
          <p:nvPr>
            <p:ph type="title"/>
          </p:nvPr>
        </p:nvSpPr>
        <p:spPr/>
        <p:txBody>
          <a:bodyPr/>
          <a:lstStyle/>
          <a:p>
            <a:r>
              <a:rPr kumimoji="0" lang="en-US" sz="2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Midday Free Rides:</a:t>
            </a:r>
            <a:br>
              <a:rPr kumimoji="0" lang="en-US" sz="2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br>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Costs &amp; Funding</a:t>
            </a:r>
            <a:endParaRPr lang="en-US" dirty="0"/>
          </a:p>
        </p:txBody>
      </p:sp>
      <p:sp>
        <p:nvSpPr>
          <p:cNvPr id="5" name="Content Placeholder 4">
            <a:extLst>
              <a:ext uri="{FF2B5EF4-FFF2-40B4-BE49-F238E27FC236}">
                <a16:creationId xmlns:a16="http://schemas.microsoft.com/office/drawing/2014/main" id="{4830770B-7516-41FE-A80C-BBF234C97626}"/>
              </a:ext>
            </a:extLst>
          </p:cNvPr>
          <p:cNvSpPr>
            <a:spLocks noGrp="1"/>
          </p:cNvSpPr>
          <p:nvPr>
            <p:ph idx="1"/>
          </p:nvPr>
        </p:nvSpPr>
        <p:spPr/>
        <p:txBody>
          <a:bodyPr/>
          <a:lstStyle/>
          <a:p>
            <a:r>
              <a:rPr lang="en-US" dirty="0"/>
              <a:t>Projected ridership of 3,000 trips per month for FY 2024-25 &amp; FY 2025-26</a:t>
            </a:r>
          </a:p>
          <a:p>
            <a:r>
              <a:rPr lang="en-US" dirty="0"/>
              <a:t>Estimated cost of $79,200 over two years</a:t>
            </a:r>
          </a:p>
          <a:p>
            <a:pPr lvl="1"/>
            <a:r>
              <a:rPr lang="en-US" dirty="0"/>
              <a:t>Fare revenue loss: $1.00 per trip</a:t>
            </a:r>
          </a:p>
          <a:p>
            <a:pPr lvl="1"/>
            <a:r>
              <a:rPr lang="en-US" dirty="0"/>
              <a:t>Program administration: 10% ($0.10 per trip)</a:t>
            </a:r>
          </a:p>
          <a:p>
            <a:r>
              <a:rPr lang="en-US" dirty="0"/>
              <a:t>Reimbursement requests to be based on actual usage</a:t>
            </a:r>
          </a:p>
          <a:p>
            <a:r>
              <a:rPr lang="en-US" dirty="0"/>
              <a:t>Could be expanded to additional transition programs depending on usage and available funding</a:t>
            </a:r>
          </a:p>
        </p:txBody>
      </p:sp>
    </p:spTree>
    <p:extLst>
      <p:ext uri="{BB962C8B-B14F-4D97-AF65-F5344CB8AC3E}">
        <p14:creationId xmlns:p14="http://schemas.microsoft.com/office/powerpoint/2010/main" val="207478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A graph with a red line&#10;&#10;Description automatically generated">
            <a:extLst>
              <a:ext uri="{FF2B5EF4-FFF2-40B4-BE49-F238E27FC236}">
                <a16:creationId xmlns:a16="http://schemas.microsoft.com/office/drawing/2014/main" id="{1A7FBF12-C2D0-5990-EF49-2FE0E062153B}"/>
              </a:ext>
            </a:extLst>
          </p:cNvPr>
          <p:cNvPicPr>
            <a:picLocks noGrp="1" noChangeAspect="1"/>
          </p:cNvPicPr>
          <p:nvPr>
            <p:ph idx="1"/>
          </p:nvPr>
        </p:nvPicPr>
        <p:blipFill>
          <a:blip r:embed="rId2"/>
          <a:stretch>
            <a:fillRect/>
          </a:stretch>
        </p:blipFill>
        <p:spPr>
          <a:xfrm>
            <a:off x="1562481" y="1845734"/>
            <a:ext cx="9127998" cy="4023360"/>
          </a:xfrm>
        </p:spPr>
      </p:pic>
      <p:sp>
        <p:nvSpPr>
          <p:cNvPr id="2" name="Title 1">
            <a:extLst>
              <a:ext uri="{FF2B5EF4-FFF2-40B4-BE49-F238E27FC236}">
                <a16:creationId xmlns:a16="http://schemas.microsoft.com/office/drawing/2014/main" id="{5BC11128-5079-EA10-5813-3FF5888DD64A}"/>
              </a:ext>
            </a:extLst>
          </p:cNvPr>
          <p:cNvSpPr>
            <a:spLocks noGrp="1"/>
          </p:cNvSpPr>
          <p:nvPr>
            <p:ph type="title"/>
          </p:nvPr>
        </p:nvSpPr>
        <p:spPr/>
        <p:txBody>
          <a:bodyPr/>
          <a:lstStyle/>
          <a:p>
            <a:r>
              <a:rPr lang="en-US" sz="2800" dirty="0">
                <a:cs typeface="Calibri Light"/>
              </a:rPr>
              <a:t>Midday Free Rides</a:t>
            </a:r>
            <a:r>
              <a:rPr lang="en-US" sz="3600" dirty="0">
                <a:cs typeface="Calibri Light"/>
              </a:rPr>
              <a:t>:</a:t>
            </a:r>
            <a:br>
              <a:rPr lang="en-US" dirty="0">
                <a:cs typeface="Calibri Light"/>
              </a:rPr>
            </a:br>
            <a:r>
              <a:rPr lang="en-US" dirty="0">
                <a:cs typeface="Calibri Light"/>
              </a:rPr>
              <a:t>Historic Spend of Funds</a:t>
            </a:r>
            <a:endParaRPr lang="en-US" dirty="0"/>
          </a:p>
        </p:txBody>
      </p:sp>
      <p:sp>
        <p:nvSpPr>
          <p:cNvPr id="4" name="Footer Placeholder 3">
            <a:extLst>
              <a:ext uri="{FF2B5EF4-FFF2-40B4-BE49-F238E27FC236}">
                <a16:creationId xmlns:a16="http://schemas.microsoft.com/office/drawing/2014/main" id="{5D29BD86-A05F-071E-A87D-B0A8ADA78393}"/>
              </a:ext>
            </a:extLst>
          </p:cNvPr>
          <p:cNvSpPr>
            <a:spLocks noGrp="1"/>
          </p:cNvSpPr>
          <p:nvPr>
            <p:ph type="ftr" sz="quarter" idx="11"/>
          </p:nvPr>
        </p:nvSpPr>
        <p:spPr/>
        <p:txBody>
          <a:bodyPr/>
          <a:lstStyle/>
          <a:p>
            <a:r>
              <a:rPr lang="en-US" dirty="0"/>
              <a:t>TRANSPAC – March 14, 2024</a:t>
            </a:r>
          </a:p>
        </p:txBody>
      </p:sp>
      <p:sp>
        <p:nvSpPr>
          <p:cNvPr id="3" name="Rectangle 2">
            <a:extLst>
              <a:ext uri="{FF2B5EF4-FFF2-40B4-BE49-F238E27FC236}">
                <a16:creationId xmlns:a16="http://schemas.microsoft.com/office/drawing/2014/main" id="{4D90A82C-EFFD-3874-FCC7-C80CBEF4E067}"/>
              </a:ext>
            </a:extLst>
          </p:cNvPr>
          <p:cNvSpPr/>
          <p:nvPr/>
        </p:nvSpPr>
        <p:spPr>
          <a:xfrm>
            <a:off x="8619845" y="4146437"/>
            <a:ext cx="1811421" cy="9753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52DA9B-4718-D585-62B6-8F00FC8383BC}"/>
              </a:ext>
            </a:extLst>
          </p:cNvPr>
          <p:cNvSpPr txBox="1"/>
          <p:nvPr/>
        </p:nvSpPr>
        <p:spPr>
          <a:xfrm>
            <a:off x="8624859" y="3891880"/>
            <a:ext cx="90236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i="1" dirty="0">
                <a:ea typeface="Calibri"/>
                <a:cs typeface="Calibri"/>
              </a:rPr>
              <a:t>Projected</a:t>
            </a:r>
            <a:endParaRPr lang="en-US" sz="1200" i="1" dirty="0">
              <a:ea typeface="Calibri" panose="020F0502020204030204"/>
              <a:cs typeface="Calibri" panose="020F0502020204030204"/>
            </a:endParaRPr>
          </a:p>
        </p:txBody>
      </p:sp>
    </p:spTree>
    <p:extLst>
      <p:ext uri="{BB962C8B-B14F-4D97-AF65-F5344CB8AC3E}">
        <p14:creationId xmlns:p14="http://schemas.microsoft.com/office/powerpoint/2010/main" val="401749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1AD8-11D8-41F3-8594-BFEE76FD94E2}"/>
              </a:ext>
            </a:extLst>
          </p:cNvPr>
          <p:cNvSpPr>
            <a:spLocks noGrp="1"/>
          </p:cNvSpPr>
          <p:nvPr>
            <p:ph type="title"/>
          </p:nvPr>
        </p:nvSpPr>
        <p:spPr>
          <a:xfrm>
            <a:off x="1097280" y="5052060"/>
            <a:ext cx="10113264" cy="708660"/>
          </a:xfrm>
        </p:spPr>
        <p:txBody>
          <a:bodyPr/>
          <a:lstStyle/>
          <a:p>
            <a:r>
              <a:rPr lang="en-US" dirty="0"/>
              <a:t>Thank you!</a:t>
            </a:r>
          </a:p>
        </p:txBody>
      </p:sp>
      <p:sp>
        <p:nvSpPr>
          <p:cNvPr id="4" name="Text Placeholder 3">
            <a:extLst>
              <a:ext uri="{FF2B5EF4-FFF2-40B4-BE49-F238E27FC236}">
                <a16:creationId xmlns:a16="http://schemas.microsoft.com/office/drawing/2014/main" id="{20F9DBD1-9FCB-4A8C-A7FF-DB5E29C23143}"/>
              </a:ext>
            </a:extLst>
          </p:cNvPr>
          <p:cNvSpPr>
            <a:spLocks noGrp="1"/>
          </p:cNvSpPr>
          <p:nvPr>
            <p:ph type="body" sz="half" idx="2"/>
          </p:nvPr>
        </p:nvSpPr>
        <p:spPr>
          <a:xfrm>
            <a:off x="1097280" y="5895593"/>
            <a:ext cx="10113264" cy="594360"/>
          </a:xfrm>
        </p:spPr>
        <p:txBody>
          <a:bodyPr numCol="2"/>
          <a:lstStyle/>
          <a:p>
            <a:r>
              <a:rPr lang="en-US" b="1" dirty="0"/>
              <a:t>Melody Reebs</a:t>
            </a:r>
          </a:p>
          <a:p>
            <a:r>
              <a:rPr lang="en-US" dirty="0"/>
              <a:t>Director of Planning, Marketing, &amp; Innovation</a:t>
            </a:r>
          </a:p>
          <a:p>
            <a:r>
              <a:rPr lang="en-US" b="1" dirty="0"/>
              <a:t>Kyle Boehm</a:t>
            </a:r>
          </a:p>
          <a:p>
            <a:r>
              <a:rPr lang="en-US" dirty="0"/>
              <a:t>Grants Administrator</a:t>
            </a:r>
          </a:p>
        </p:txBody>
      </p:sp>
      <p:pic>
        <p:nvPicPr>
          <p:cNvPr id="26" name="Picture Placeholder 25" descr="A bus travels down the street&#10;&#10;Description automatically generated">
            <a:extLst>
              <a:ext uri="{FF2B5EF4-FFF2-40B4-BE49-F238E27FC236}">
                <a16:creationId xmlns:a16="http://schemas.microsoft.com/office/drawing/2014/main" id="{B374509C-0B5B-4805-89F2-F8A5806C6D3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1985" b="24265"/>
          <a:stretch/>
        </p:blipFill>
        <p:spPr>
          <a:xfrm>
            <a:off x="15" y="0"/>
            <a:ext cx="12191985" cy="4915076"/>
          </a:xfrm>
        </p:spPr>
      </p:pic>
    </p:spTree>
    <p:extLst>
      <p:ext uri="{BB962C8B-B14F-4D97-AF65-F5344CB8AC3E}">
        <p14:creationId xmlns:p14="http://schemas.microsoft.com/office/powerpoint/2010/main" val="158258413"/>
      </p:ext>
    </p:extLst>
  </p:cSld>
  <p:clrMapOvr>
    <a:masterClrMapping/>
  </p:clrMapOvr>
</p:sld>
</file>

<file path=ppt/theme/theme1.xml><?xml version="1.0" encoding="utf-8"?>
<a:theme xmlns:a="http://schemas.openxmlformats.org/drawingml/2006/main" name="CCCTA Presentation Theme">
  <a:themeElements>
    <a:clrScheme name="Custom 1">
      <a:dk1>
        <a:srgbClr val="000000"/>
      </a:dk1>
      <a:lt1>
        <a:sysClr val="window" lastClr="FFFFFF"/>
      </a:lt1>
      <a:dk2>
        <a:srgbClr val="949494"/>
      </a:dk2>
      <a:lt2>
        <a:srgbClr val="DDDDDD"/>
      </a:lt2>
      <a:accent1>
        <a:srgbClr val="B5121B"/>
      </a:accent1>
      <a:accent2>
        <a:srgbClr val="FBB040"/>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CCTA Presentation Theme" id="{4C30C9F3-D784-46DC-A132-662CBAC70EF7}" vid="{D7027B21-C6D0-4367-A28B-D3C307851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CCCTA Presentation Theme</Template>
  <TotalTime>5096</TotalTime>
  <Words>294</Words>
  <Application>Microsoft Office PowerPoint</Application>
  <PresentationFormat>Widescreen</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CCCTA Presentation Theme</vt:lpstr>
      <vt:lpstr>Midday Free - Measure J Line 20a</vt:lpstr>
      <vt:lpstr>Midday Free Rides: Overview</vt:lpstr>
      <vt:lpstr>Midday Free Rides</vt:lpstr>
      <vt:lpstr>Program Impact</vt:lpstr>
      <vt:lpstr>Midday Free Rides: Ridership &amp; Usage</vt:lpstr>
      <vt:lpstr>Midday Free Rides: Costs &amp; Funding</vt:lpstr>
      <vt:lpstr>Midday Free Rides: Historic Spend of Funds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Reebs</dc:creator>
  <cp:lastModifiedBy>Kyle Boehm</cp:lastModifiedBy>
  <cp:revision>169</cp:revision>
  <dcterms:created xsi:type="dcterms:W3CDTF">2022-03-01T23:53:06Z</dcterms:created>
  <dcterms:modified xsi:type="dcterms:W3CDTF">2024-03-13T18:26:39Z</dcterms:modified>
</cp:coreProperties>
</file>