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9"/>
  </p:sldMasterIdLst>
  <p:notesMasterIdLst>
    <p:notesMasterId r:id="rId26"/>
  </p:notesMasterIdLst>
  <p:handoutMasterIdLst>
    <p:handoutMasterId r:id="rId27"/>
  </p:handoutMasterIdLst>
  <p:sldIdLst>
    <p:sldId id="1042" r:id="rId10"/>
    <p:sldId id="256" r:id="rId11"/>
    <p:sldId id="1060" r:id="rId12"/>
    <p:sldId id="367" r:id="rId13"/>
    <p:sldId id="1069" r:id="rId14"/>
    <p:sldId id="1066" r:id="rId15"/>
    <p:sldId id="1067" r:id="rId16"/>
    <p:sldId id="257" r:id="rId17"/>
    <p:sldId id="1068" r:id="rId18"/>
    <p:sldId id="368" r:id="rId19"/>
    <p:sldId id="1062" r:id="rId20"/>
    <p:sldId id="259" r:id="rId21"/>
    <p:sldId id="258" r:id="rId22"/>
    <p:sldId id="1070" r:id="rId23"/>
    <p:sldId id="1071" r:id="rId24"/>
    <p:sldId id="1061" r:id="rId25"/>
  </p:sldIdLst>
  <p:sldSz cx="12192000" cy="6858000"/>
  <p:notesSz cx="7010400" cy="9296400"/>
  <p:embeddedFontLst>
    <p:embeddedFont>
      <p:font typeface="Montserrat" panose="00000500000000000000" pitchFamily="2" charset="0"/>
      <p:regular r:id="rId28"/>
      <p:bold r:id="rId29"/>
      <p:italic r:id="rId30"/>
      <p:boldItalic r:id="rId31"/>
    </p:embeddedFont>
    <p:embeddedFont>
      <p:font typeface="Poppins" panose="00000500000000000000" pitchFamily="2" charset="0"/>
      <p:regular r:id="rId32"/>
      <p:bold r:id="rId33"/>
      <p:italic r:id="rId34"/>
      <p:boldItalic r:id="rId35"/>
    </p:embeddedFont>
    <p:embeddedFont>
      <p:font typeface="Poppins ExtraLight" panose="00000300000000000000" pitchFamily="2" charset="0"/>
      <p:regular r:id="rId36"/>
      <p: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7E6CF6F-2293-6FF9-887F-5E9F4058130D}" name="Christina Ramos" initials="CR" userId="S::Christina@amobility.com::c8bd086d-1f95-4ee4-bc0d-b46581d2d80e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tinez, Esteban" initials="ME" lastIdx="1" clrIdx="0">
    <p:extLst>
      <p:ext uri="{19B8F6BF-5375-455C-9EA6-DF929625EA0E}">
        <p15:presenceInfo xmlns:p15="http://schemas.microsoft.com/office/powerpoint/2012/main" userId="S::Esteban.Martinez@wsp.com::1a626e9e-61f9-4b81-b1c5-efcee3f8e64c" providerId="AD"/>
      </p:ext>
    </p:extLst>
  </p:cmAuthor>
  <p:cmAuthor id="2" name="Lingham, Virginia R." initials="VRL" lastIdx="17" clrIdx="1">
    <p:extLst>
      <p:ext uri="{19B8F6BF-5375-455C-9EA6-DF929625EA0E}">
        <p15:presenceInfo xmlns:p15="http://schemas.microsoft.com/office/powerpoint/2012/main" userId="Lingham, Virginia R." providerId="None"/>
      </p:ext>
    </p:extLst>
  </p:cmAuthor>
  <p:cmAuthor id="3" name="Christina Ramos" initials="CR" lastIdx="3" clrIdx="2">
    <p:extLst>
      <p:ext uri="{19B8F6BF-5375-455C-9EA6-DF929625EA0E}">
        <p15:presenceInfo xmlns:p15="http://schemas.microsoft.com/office/powerpoint/2012/main" userId="S::Christina@amobility.com::c8bd086d-1f95-4ee4-bc0d-b46581d2d80e" providerId="AD"/>
      </p:ext>
    </p:extLst>
  </p:cmAuthor>
  <p:cmAuthor id="4" name="Tim Haile" initials="TH" lastIdx="1" clrIdx="3">
    <p:extLst>
      <p:ext uri="{19B8F6BF-5375-455C-9EA6-DF929625EA0E}">
        <p15:presenceInfo xmlns:p15="http://schemas.microsoft.com/office/powerpoint/2012/main" userId="S::thaile@ccta.net::08b7bf32-8f9d-4ad2-a341-f2f30d67953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8F8"/>
    <a:srgbClr val="000000"/>
    <a:srgbClr val="6FCEEC"/>
    <a:srgbClr val="0F4E9D"/>
    <a:srgbClr val="FFFFFF"/>
    <a:srgbClr val="0070C0"/>
    <a:srgbClr val="E261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51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notesMaster" Target="notesMasters/notesMaster1.xml"/><Relationship Id="rId39" Type="http://schemas.openxmlformats.org/officeDocument/2006/relationships/presProps" Target="presProps.xml"/><Relationship Id="rId21" Type="http://schemas.openxmlformats.org/officeDocument/2006/relationships/slide" Target="slides/slide12.xml"/><Relationship Id="rId34" Type="http://schemas.openxmlformats.org/officeDocument/2006/relationships/font" Target="fonts/font7.fntdata"/><Relationship Id="rId42" Type="http://schemas.openxmlformats.org/officeDocument/2006/relationships/tableStyles" Target="tableStyles.xml"/><Relationship Id="rId7" Type="http://schemas.openxmlformats.org/officeDocument/2006/relationships/customXml" Target="../customXml/item7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font" Target="fonts/font2.fntdata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viewProps" Target="viewProps.xml"/><Relationship Id="rId5" Type="http://schemas.openxmlformats.org/officeDocument/2006/relationships/customXml" Target="../customXml/item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font" Target="fonts/font4.fntdata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1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microsoft.com/office/2018/10/relationships/authors" Target="authors.xml"/><Relationship Id="rId8" Type="http://schemas.openxmlformats.org/officeDocument/2006/relationships/customXml" Target="../customXml/item8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font" Target="fonts/font6.fntdata"/><Relationship Id="rId38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1584EE9-4D9B-4F4F-BCFB-845463C7F46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1F5459-212A-4350-9759-E1282D98E92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r">
              <a:defRPr sz="1300"/>
            </a:lvl1pPr>
          </a:lstStyle>
          <a:p>
            <a:fld id="{3CF64D94-0911-4B7F-A9F5-329463CF2315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52F999-09F6-4285-8FB6-437DD3C0D20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l">
              <a:defRPr sz="1300"/>
            </a:lvl1pPr>
          </a:lstStyle>
          <a:p>
            <a:r>
              <a:rPr lang="en-US"/>
              <a:t>© WSP/CCTA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7F85AB-AF91-4804-88B4-C4DD2E43464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r">
              <a:defRPr sz="1300"/>
            </a:lvl1pPr>
          </a:lstStyle>
          <a:p>
            <a:fld id="{30BA650B-1361-439C-8EA8-ED4BF4D95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330131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r">
              <a:defRPr sz="1300"/>
            </a:lvl1pPr>
          </a:lstStyle>
          <a:p>
            <a:fld id="{4D883023-A8F9-4C58-BD4B-D8F7540D8102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2" tIns="46586" rIns="93172" bIns="4658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2" tIns="46586" rIns="93172" bIns="4658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l">
              <a:defRPr sz="1300"/>
            </a:lvl1pPr>
          </a:lstStyle>
          <a:p>
            <a:r>
              <a:rPr lang="en-US"/>
              <a:t>© WSP/CCTA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r">
              <a:defRPr sz="1300"/>
            </a:lvl1pPr>
          </a:lstStyle>
          <a:p>
            <a:fld id="{8387DA9A-0A53-48D1-99B5-3E319E7B8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115793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© WSP/CCTA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87DA9A-0A53-48D1-99B5-3E319E7B890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4548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© WSP/CCTA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87DA9A-0A53-48D1-99B5-3E319E7B890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6702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© WSP/CCTA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87DA9A-0A53-48D1-99B5-3E319E7B890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9469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771"/>
              </a:spcAft>
            </a:pPr>
            <a:r>
              <a:rPr lang="en-US" sz="17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CCTA ADS Demonstration Project goals defined based on Innovative Operational Strategies, First Mile and Last Mile Connections, and Prepare the Corridor for the future strategies are:</a:t>
            </a:r>
          </a:p>
          <a:p>
            <a:pPr marL="330521" indent="-330521">
              <a:lnSpc>
                <a:spcPct val="107000"/>
              </a:lnSpc>
              <a:spcAft>
                <a:spcPts val="771"/>
              </a:spcAft>
              <a:buFont typeface="Symbol" panose="05050102010706020507" pitchFamily="18" charset="2"/>
              <a:buChar char=""/>
            </a:pPr>
            <a:r>
              <a:rPr lang="en-US" sz="17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Advance safety of Automated Driving Systems </a:t>
            </a:r>
          </a:p>
          <a:p>
            <a:pPr marL="330521" indent="-330521">
              <a:lnSpc>
                <a:spcPct val="107000"/>
              </a:lnSpc>
              <a:spcAft>
                <a:spcPts val="771"/>
              </a:spcAft>
              <a:buFont typeface="Symbol" panose="05050102010706020507" pitchFamily="18" charset="2"/>
              <a:buChar char=""/>
            </a:pPr>
            <a:r>
              <a:rPr lang="en-US" sz="17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Facilitate data collection to support rulemaking and development of ADS safety performance standards</a:t>
            </a:r>
          </a:p>
          <a:p>
            <a:pPr marL="330521" indent="-330521">
              <a:lnSpc>
                <a:spcPct val="107000"/>
              </a:lnSpc>
              <a:spcAft>
                <a:spcPts val="771"/>
              </a:spcAft>
              <a:buFont typeface="Symbol" panose="05050102010706020507" pitchFamily="18" charset="2"/>
              <a:buChar char=""/>
            </a:pPr>
            <a:r>
              <a:rPr lang="en-US" sz="17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Provide unprecedented mobility choices to transportation-challenged, underserved communities</a:t>
            </a:r>
          </a:p>
          <a:p>
            <a:pPr marL="330521" indent="-330521">
              <a:lnSpc>
                <a:spcPct val="107000"/>
              </a:lnSpc>
              <a:spcAft>
                <a:spcPts val="771"/>
              </a:spcAft>
              <a:buFont typeface="Symbol" panose="05050102010706020507" pitchFamily="18" charset="2"/>
              <a:buChar char=""/>
            </a:pPr>
            <a:r>
              <a:rPr lang="en-US" sz="17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Expand shared mobility options</a:t>
            </a:r>
          </a:p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© WSP/CCTA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87DA9A-0A53-48D1-99B5-3E319E7B890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8189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5261" indent="-165261">
              <a:buFont typeface="Arial" panose="020B0604020202020204" pitchFamily="34" charset="0"/>
              <a:buChar char="•"/>
            </a:pPr>
            <a:r>
              <a:rPr lang="en-US"/>
              <a:t>Increase transit accessibility for the elderly community using shared autonomous vehicles (SAVs)</a:t>
            </a:r>
          </a:p>
          <a:p>
            <a:pPr marL="165261" indent="-165261">
              <a:buFont typeface="Arial" panose="020B0604020202020204" pitchFamily="34" charset="0"/>
              <a:buChar char="•"/>
            </a:pPr>
            <a:r>
              <a:rPr lang="en-US"/>
              <a:t>Data gathered will be used to develop safety performance measures</a:t>
            </a:r>
          </a:p>
          <a:p>
            <a:pPr marL="165261" indent="-165261">
              <a:buFont typeface="Arial" panose="020B0604020202020204" pitchFamily="34" charset="0"/>
              <a:buChar char="•"/>
            </a:pPr>
            <a:r>
              <a:rPr lang="en-US"/>
              <a:t>Project will utilize Level 4 low-speed SAV shuttles (up to 25mph)</a:t>
            </a:r>
          </a:p>
          <a:p>
            <a:pPr marL="165261" indent="-165261">
              <a:buFont typeface="Arial" panose="020B0604020202020204" pitchFamily="34" charset="0"/>
              <a:buChar char="•"/>
            </a:pPr>
            <a:r>
              <a:rPr lang="en-US"/>
              <a:t>Demo Type: Fixed route SAV service with multiple stop locations along a predetermined path to load and unload passengers</a:t>
            </a:r>
          </a:p>
          <a:p>
            <a:pPr marL="165261" indent="-165261">
              <a:buFont typeface="Arial" panose="020B0604020202020204" pitchFamily="34" charset="0"/>
              <a:buChar char="•"/>
            </a:pPr>
            <a:r>
              <a:rPr lang="en-US"/>
              <a:t>HMI: User interface is able to identify desired stop, Q’STRAINT automated securement and restraint systems</a:t>
            </a:r>
          </a:p>
          <a:p>
            <a:endParaRPr lang="en-US"/>
          </a:p>
          <a:p>
            <a:r>
              <a:rPr lang="en-US" b="1"/>
              <a:t>Partners Roles: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tx1"/>
                </a:solidFill>
              </a:rPr>
              <a:t>Beep</a:t>
            </a:r>
            <a:r>
              <a:rPr lang="en-US">
                <a:solidFill>
                  <a:schemeClr val="tx1"/>
                </a:solidFill>
              </a:rPr>
              <a:t>– Shared Autonomous Vehicle Technology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tx1"/>
                </a:solidFill>
              </a:rPr>
              <a:t>Telegra –</a:t>
            </a:r>
            <a:r>
              <a:rPr lang="en-US">
                <a:solidFill>
                  <a:schemeClr val="tx1"/>
                </a:solidFill>
              </a:rPr>
              <a:t> Data Integration for Highways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tx1"/>
                </a:solidFill>
              </a:rPr>
              <a:t>UCB PATH</a:t>
            </a:r>
            <a:r>
              <a:rPr lang="en-US">
                <a:solidFill>
                  <a:schemeClr val="tx1"/>
                </a:solidFill>
              </a:rPr>
              <a:t> – Program Evaluation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/>
              <a:t>Heex </a:t>
            </a:r>
            <a:r>
              <a:rPr lang="en-US"/>
              <a:t>Data</a:t>
            </a:r>
            <a:r>
              <a:rPr lang="en-US" b="1"/>
              <a:t> </a:t>
            </a:r>
            <a:r>
              <a:rPr lang="en-US">
                <a:solidFill>
                  <a:schemeClr val="tx1"/>
                </a:solidFill>
              </a:rPr>
              <a:t>processing and visualization </a:t>
            </a:r>
          </a:p>
          <a:p>
            <a:endParaRPr lang="en-US" b="1">
              <a:solidFill>
                <a:schemeClr val="tx1"/>
              </a:solidFill>
            </a:endParaRPr>
          </a:p>
          <a:p>
            <a:r>
              <a:rPr lang="en-US" b="1">
                <a:solidFill>
                  <a:schemeClr val="tx1"/>
                </a:solidFill>
              </a:rPr>
              <a:t>CCTA facilitates access to </a:t>
            </a:r>
            <a:r>
              <a:rPr lang="en-US">
                <a:solidFill>
                  <a:schemeClr val="tx1"/>
                </a:solidFill>
              </a:rPr>
              <a:t>GoMentum Testbed including V2X Signal Lab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BC1D37-6D1D-E640-A4FD-B5733E87AEA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3790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261a0f947b7_0_4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261a0f947b7_0_4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04014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5261" indent="-165261">
              <a:buFont typeface="Arial" panose="020B0604020202020204" pitchFamily="34" charset="0"/>
              <a:buChar char="•"/>
            </a:pPr>
            <a:r>
              <a:rPr lang="en-US"/>
              <a:t>On-demand, wheelchair accessible, autonomous vehicle (AV) shuttle service</a:t>
            </a:r>
          </a:p>
          <a:p>
            <a:pPr marL="165261" indent="-165261">
              <a:buFont typeface="Arial" panose="020B0604020202020204" pitchFamily="34" charset="0"/>
              <a:buChar char="•"/>
            </a:pPr>
            <a:r>
              <a:rPr lang="en-US"/>
              <a:t>Provide accessible transportation to public health facility to improve quality of life and medical appointment absenteeism</a:t>
            </a:r>
          </a:p>
          <a:p>
            <a:pPr marL="165261" indent="-165261">
              <a:buFont typeface="Arial" panose="020B0604020202020204" pitchFamily="34" charset="0"/>
              <a:buChar char="•"/>
            </a:pPr>
            <a:r>
              <a:rPr lang="en-US"/>
              <a:t>Gather data to help develop safety performance measures </a:t>
            </a:r>
          </a:p>
          <a:p>
            <a:pPr marL="165261" indent="-165261">
              <a:buFont typeface="Arial" panose="020B0604020202020204" pitchFamily="34" charset="0"/>
              <a:buChar char="•"/>
            </a:pPr>
            <a:r>
              <a:rPr lang="en-US"/>
              <a:t>Level 3, Level 4 medium speed shuttles (up to 50mph)</a:t>
            </a:r>
          </a:p>
          <a:p>
            <a:pPr marL="165261" indent="-165261">
              <a:buFont typeface="Arial" panose="020B0604020202020204" pitchFamily="34" charset="0"/>
              <a:buChar char="•"/>
            </a:pPr>
            <a:r>
              <a:rPr lang="en-US"/>
              <a:t>Smartphone app and dial-a-ride service, Q’STRAINT automated securement and restraint systems, and optional wearable device such as a bracelet especially designed for seniors and minimally ambulatory individuals</a:t>
            </a:r>
          </a:p>
          <a:p>
            <a:pPr marL="165261" indent="-165261">
              <a:buFont typeface="Arial" panose="020B0604020202020204" pitchFamily="34" charset="0"/>
              <a:buChar char="•"/>
            </a:pPr>
            <a:r>
              <a:rPr lang="en-US"/>
              <a:t>Future expansion of service area to include on-demand services in Concord, Pleasant Hill, and Walnut Creek</a:t>
            </a:r>
          </a:p>
          <a:p>
            <a:endParaRPr lang="en-US"/>
          </a:p>
          <a:p>
            <a:r>
              <a:rPr lang="en-US" b="1"/>
              <a:t>Partners Roles: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tx1"/>
                </a:solidFill>
              </a:rPr>
              <a:t>May Mobility</a:t>
            </a:r>
            <a:r>
              <a:rPr lang="en-US">
                <a:solidFill>
                  <a:schemeClr val="tx1"/>
                </a:solidFill>
              </a:rPr>
              <a:t>– Shared Autonomous Vehicle Technology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tx1"/>
                </a:solidFill>
              </a:rPr>
              <a:t>Telegra –</a:t>
            </a:r>
            <a:r>
              <a:rPr lang="en-US">
                <a:solidFill>
                  <a:schemeClr val="tx1"/>
                </a:solidFill>
              </a:rPr>
              <a:t> Data Integration for Highways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tx1"/>
                </a:solidFill>
              </a:rPr>
              <a:t>UCB PATH</a:t>
            </a:r>
            <a:r>
              <a:rPr lang="en-US">
                <a:solidFill>
                  <a:schemeClr val="tx1"/>
                </a:solidFill>
              </a:rPr>
              <a:t> – Program Evaluation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/>
              <a:t>Heex </a:t>
            </a:r>
            <a:r>
              <a:rPr lang="en-US"/>
              <a:t>Data</a:t>
            </a:r>
            <a:r>
              <a:rPr lang="en-US" b="1"/>
              <a:t> </a:t>
            </a:r>
            <a:r>
              <a:rPr lang="en-US">
                <a:solidFill>
                  <a:schemeClr val="tx1"/>
                </a:solidFill>
              </a:rPr>
              <a:t>processing and visualization </a:t>
            </a:r>
          </a:p>
          <a:p>
            <a:endParaRPr lang="en-US" b="1">
              <a:solidFill>
                <a:schemeClr val="tx1"/>
              </a:solidFill>
            </a:endParaRPr>
          </a:p>
          <a:p>
            <a:r>
              <a:rPr lang="en-US" b="1">
                <a:solidFill>
                  <a:schemeClr val="tx1"/>
                </a:solidFill>
              </a:rPr>
              <a:t>CCTA facilitates access to </a:t>
            </a:r>
            <a:r>
              <a:rPr lang="en-US">
                <a:solidFill>
                  <a:schemeClr val="tx1"/>
                </a:solidFill>
              </a:rPr>
              <a:t>GoMentum Testbed including V2X Signal Lab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BC1D37-6D1D-E640-A4FD-B5733E87AEA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9126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261a0f947b7_0_4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261a0f947b7_0_4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261a0f947b7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261a0f947b7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261a0f947b7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261a0f947b7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0348" indent="-220348" defTabSz="881390">
              <a:buClr>
                <a:srgbClr val="6FCEEC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Avenir Book" panose="02000503020000020003" pitchFamily="2" charset="0"/>
              </a:rPr>
              <a:t>Integrate and operate highly-automated CAVs on a two-mile segment of the I-680 freeway and adjacent arterials</a:t>
            </a:r>
          </a:p>
          <a:p>
            <a:pPr marL="220348" indent="-220348" defTabSz="881390">
              <a:buClr>
                <a:srgbClr val="6FCEEC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Avenir Book" panose="02000503020000020003" pitchFamily="2" charset="0"/>
              </a:rPr>
              <a:t>Prepare a portion of the I-680 Corridor for future CAVs</a:t>
            </a:r>
          </a:p>
          <a:p>
            <a:pPr marL="220348" indent="-220348" defTabSz="881390">
              <a:buClr>
                <a:srgbClr val="6FCEEC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Avenir Book" panose="02000503020000020003" pitchFamily="2" charset="0"/>
              </a:rPr>
              <a:t>V2I, V2V, and 4G/5G communications</a:t>
            </a:r>
          </a:p>
          <a:p>
            <a:pPr marL="220348" indent="-220348" defTabSz="881390">
              <a:buClr>
                <a:srgbClr val="6FCEEC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Avenir Book" panose="02000503020000020003" pitchFamily="2" charset="0"/>
              </a:rPr>
              <a:t>Gather data to help develop safety performance measures </a:t>
            </a:r>
          </a:p>
          <a:p>
            <a:pPr marL="220348" indent="-220348" defTabSz="881390">
              <a:buClr>
                <a:srgbClr val="6FCEEC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Avenir Book" panose="02000503020000020003" pitchFamily="2" charset="0"/>
              </a:rPr>
              <a:t>Level 3, Level 4 high speed CAVs (up to 65mph)</a:t>
            </a:r>
          </a:p>
          <a:p>
            <a:pPr marL="220348" indent="-220348" defTabSz="881390">
              <a:buClr>
                <a:srgbClr val="6FCEEC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Avenir Book" panose="02000503020000020003" pitchFamily="2" charset="0"/>
              </a:rPr>
              <a:t>HD dynamic mapping and ADAS technologies</a:t>
            </a:r>
          </a:p>
          <a:p>
            <a:pPr marL="220348" indent="-220348" defTabSz="881390">
              <a:buClr>
                <a:srgbClr val="6FCEEC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Avenir Book" panose="02000503020000020003" pitchFamily="2" charset="0"/>
              </a:rPr>
              <a:t>HMI: Touch screens with maps to enable the user to identify a destination and preferred route.</a:t>
            </a:r>
          </a:p>
          <a:p>
            <a:r>
              <a:rPr lang="en-US" b="1"/>
              <a:t>Partners Roles: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tx1"/>
                </a:solidFill>
              </a:rPr>
              <a:t>Nissan – </a:t>
            </a:r>
            <a:r>
              <a:rPr lang="en-US">
                <a:solidFill>
                  <a:schemeClr val="tx1"/>
                </a:solidFill>
              </a:rPr>
              <a:t>State of the art Seamless Autonomous Mobility (SAM) software + AV Cars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tx1"/>
                </a:solidFill>
              </a:rPr>
              <a:t>Verizon –</a:t>
            </a:r>
            <a:r>
              <a:rPr lang="en-US">
                <a:solidFill>
                  <a:schemeClr val="tx1"/>
                </a:solidFill>
              </a:rPr>
              <a:t> Communication system infrastructure 4G/5G demonstration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tx1"/>
                </a:solidFill>
              </a:rPr>
              <a:t>Telegra –</a:t>
            </a:r>
            <a:r>
              <a:rPr lang="en-US">
                <a:solidFill>
                  <a:schemeClr val="tx1"/>
                </a:solidFill>
              </a:rPr>
              <a:t> Data Integration for Highways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tx1"/>
                </a:solidFill>
              </a:rPr>
              <a:t>UCB PATH</a:t>
            </a:r>
            <a:r>
              <a:rPr lang="en-US">
                <a:solidFill>
                  <a:schemeClr val="tx1"/>
                </a:solidFill>
              </a:rPr>
              <a:t> – Program Evaluation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/>
              <a:t>Heex </a:t>
            </a:r>
            <a:r>
              <a:rPr lang="en-US"/>
              <a:t>Data</a:t>
            </a:r>
            <a:r>
              <a:rPr lang="en-US" b="1"/>
              <a:t> </a:t>
            </a:r>
            <a:r>
              <a:rPr lang="en-US">
                <a:solidFill>
                  <a:schemeClr val="tx1"/>
                </a:solidFill>
              </a:rPr>
              <a:t>processing and visualization </a:t>
            </a:r>
          </a:p>
          <a:p>
            <a:endParaRPr lang="en-US" b="1">
              <a:solidFill>
                <a:schemeClr val="tx1"/>
              </a:solidFill>
            </a:endParaRPr>
          </a:p>
          <a:p>
            <a:r>
              <a:rPr lang="en-US" b="1">
                <a:solidFill>
                  <a:schemeClr val="tx1"/>
                </a:solidFill>
              </a:rPr>
              <a:t>CCTA facilitates access to </a:t>
            </a:r>
            <a:r>
              <a:rPr lang="en-US">
                <a:solidFill>
                  <a:schemeClr val="tx1"/>
                </a:solidFill>
              </a:rPr>
              <a:t>GoMentum Testbed including V2X Signal Lab</a:t>
            </a:r>
          </a:p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© WSP/CCTA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87DA9A-0A53-48D1-99B5-3E319E7B890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696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picture containing drawing&#10;&#10;Description automatically generated">
            <a:extLst>
              <a:ext uri="{FF2B5EF4-FFF2-40B4-BE49-F238E27FC236}">
                <a16:creationId xmlns:a16="http://schemas.microsoft.com/office/drawing/2014/main" id="{75E111CB-383A-7740-8972-ADC840C23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alphaModFix amt="7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368" b="6611"/>
          <a:stretch/>
        </p:blipFill>
        <p:spPr>
          <a:xfrm>
            <a:off x="2234237" y="1664333"/>
            <a:ext cx="9957763" cy="51936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1C3CCF-FE6D-F54C-AD36-D0A4E57742D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30632" y="1840340"/>
            <a:ext cx="10419245" cy="2387600"/>
          </a:xfrm>
        </p:spPr>
        <p:txBody>
          <a:bodyPr anchor="b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200" kern="1200" dirty="0">
                <a:solidFill>
                  <a:srgbClr val="0F4E9D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52CAC9-6812-1843-A220-56F5C39F23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30633" y="4254928"/>
            <a:ext cx="10419244" cy="605307"/>
          </a:xfrm>
        </p:spPr>
        <p:txBody>
          <a:bodyPr>
            <a:normAutofit/>
          </a:bodyPr>
          <a:lstStyle>
            <a:lvl1pPr marL="0" indent="0" algn="l">
              <a:buNone/>
              <a:defRPr lang="en-US" sz="2400" kern="1200" dirty="0">
                <a:solidFill>
                  <a:schemeClr val="tx1">
                    <a:tint val="75000"/>
                  </a:schemeClr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6FCEEC"/>
              </a:buClr>
              <a:buFont typeface="Arial" panose="020B0604020202020204" pitchFamily="34" charset="0"/>
              <a:buNone/>
            </a:pPr>
            <a:r>
              <a:rPr lang="en-US"/>
              <a:t>Click to edit Master subtitle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E47935A-047C-6D4A-957A-CAB9CDE2F590}"/>
              </a:ext>
            </a:extLst>
          </p:cNvPr>
          <p:cNvSpPr/>
          <p:nvPr userDrawn="1"/>
        </p:nvSpPr>
        <p:spPr>
          <a:xfrm>
            <a:off x="-1" y="0"/>
            <a:ext cx="239487" cy="6858000"/>
          </a:xfrm>
          <a:prstGeom prst="rect">
            <a:avLst/>
          </a:prstGeom>
          <a:solidFill>
            <a:srgbClr val="0F4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24867D5-A481-0C44-A7F1-973C4D987D3E}"/>
              </a:ext>
            </a:extLst>
          </p:cNvPr>
          <p:cNvGrpSpPr/>
          <p:nvPr userDrawn="1"/>
        </p:nvGrpSpPr>
        <p:grpSpPr>
          <a:xfrm>
            <a:off x="1173940" y="5005021"/>
            <a:ext cx="756133" cy="135240"/>
            <a:chOff x="10679219" y="6410739"/>
            <a:chExt cx="722413" cy="129209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17FA49DB-6D5E-5247-A09B-FB5B8CB230E6}"/>
                </a:ext>
              </a:extLst>
            </p:cNvPr>
            <p:cNvSpPr/>
            <p:nvPr userDrawn="1"/>
          </p:nvSpPr>
          <p:spPr>
            <a:xfrm>
              <a:off x="10679219" y="6410739"/>
              <a:ext cx="129209" cy="129209"/>
            </a:xfrm>
            <a:prstGeom prst="ellipse">
              <a:avLst/>
            </a:prstGeom>
            <a:solidFill>
              <a:srgbClr val="0F4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C804364-0447-BA4E-830B-D07045F23454}"/>
                </a:ext>
              </a:extLst>
            </p:cNvPr>
            <p:cNvSpPr/>
            <p:nvPr userDrawn="1"/>
          </p:nvSpPr>
          <p:spPr>
            <a:xfrm>
              <a:off x="10877007" y="6410739"/>
              <a:ext cx="129209" cy="129209"/>
            </a:xfrm>
            <a:prstGeom prst="ellipse">
              <a:avLst/>
            </a:prstGeom>
            <a:solidFill>
              <a:srgbClr val="6FCE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0B9D815-565A-C844-9D51-C10CBA4888FE}"/>
                </a:ext>
              </a:extLst>
            </p:cNvPr>
            <p:cNvSpPr/>
            <p:nvPr userDrawn="1"/>
          </p:nvSpPr>
          <p:spPr>
            <a:xfrm>
              <a:off x="11074635" y="6410739"/>
              <a:ext cx="129209" cy="129209"/>
            </a:xfrm>
            <a:prstGeom prst="ellipse">
              <a:avLst/>
            </a:prstGeom>
            <a:solidFill>
              <a:srgbClr val="0F4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4A8093E-01EB-2E43-984F-B2B3017AAAA4}"/>
                </a:ext>
              </a:extLst>
            </p:cNvPr>
            <p:cNvSpPr/>
            <p:nvPr userDrawn="1"/>
          </p:nvSpPr>
          <p:spPr>
            <a:xfrm>
              <a:off x="11272423" y="6410739"/>
              <a:ext cx="129209" cy="129209"/>
            </a:xfrm>
            <a:prstGeom prst="ellipse">
              <a:avLst/>
            </a:prstGeom>
            <a:solidFill>
              <a:srgbClr val="6FCE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7B88BF-E2C1-F24C-9CAD-7F2D715583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96618" y="6296716"/>
            <a:ext cx="2743200" cy="365125"/>
          </a:xfrm>
        </p:spPr>
        <p:txBody>
          <a:bodyPr/>
          <a:lstStyle/>
          <a:p>
            <a:fld id="{A40369E3-AF2C-624D-9533-060F8A7E15E4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6CDFA1-C6D5-7B46-8B1D-5B110A35984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90113" y="6296716"/>
            <a:ext cx="2743200" cy="365125"/>
          </a:xfrm>
        </p:spPr>
        <p:txBody>
          <a:bodyPr/>
          <a:lstStyle/>
          <a:p>
            <a:fld id="{904D9740-D494-504D-879F-B633E033AD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184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1D5DC-B814-0248-804D-6FF6D7C79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venir Book" panose="02000503020000020003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2CEE2C-8191-A540-865F-BD99CC84C8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venir Book" panose="02000503020000020003" pitchFamily="2" charset="0"/>
              </a:defRPr>
            </a:lvl1pPr>
            <a:lvl2pPr>
              <a:defRPr>
                <a:latin typeface="Avenir Book" panose="02000503020000020003" pitchFamily="2" charset="0"/>
              </a:defRPr>
            </a:lvl2pPr>
            <a:lvl3pPr>
              <a:defRPr>
                <a:latin typeface="Avenir Book" panose="02000503020000020003" pitchFamily="2" charset="0"/>
              </a:defRPr>
            </a:lvl3pPr>
            <a:lvl4pPr>
              <a:defRPr>
                <a:latin typeface="Avenir Book" panose="02000503020000020003" pitchFamily="2" charset="0"/>
              </a:defRPr>
            </a:lvl4pPr>
            <a:lvl5pPr>
              <a:defRPr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F20D91-C881-7442-80AE-DF7248D13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369E3-AF2C-624D-9533-060F8A7E15E4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A926D-50CE-354E-AD6F-758A99523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venir Book" panose="02000503020000020003" pitchFamily="2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05C80E-1336-9C45-BC3A-78DF5629C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D9740-D494-504D-879F-B633E033AD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098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D7E9569-39A2-ED43-959C-58D2CC750A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venir Book" panose="02000503020000020003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E4B04A-C8D7-AB48-810C-F508BC1EFD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>
                <a:latin typeface="Avenir Book" panose="02000503020000020003" pitchFamily="2" charset="0"/>
              </a:defRPr>
            </a:lvl1pPr>
            <a:lvl2pPr>
              <a:defRPr>
                <a:latin typeface="Avenir Book" panose="02000503020000020003" pitchFamily="2" charset="0"/>
              </a:defRPr>
            </a:lvl2pPr>
            <a:lvl3pPr>
              <a:defRPr>
                <a:latin typeface="Avenir Book" panose="02000503020000020003" pitchFamily="2" charset="0"/>
              </a:defRPr>
            </a:lvl3pPr>
            <a:lvl4pPr>
              <a:defRPr>
                <a:latin typeface="Avenir Book" panose="02000503020000020003" pitchFamily="2" charset="0"/>
              </a:defRPr>
            </a:lvl4pPr>
            <a:lvl5pPr>
              <a:defRPr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17264C-E55C-A242-A854-A7FBD878B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369E3-AF2C-624D-9533-060F8A7E15E4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C9F360-A57A-3644-9ACD-DE886228F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venir Book" panose="02000503020000020003" pitchFamily="2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528DF6-8FFA-564C-9B31-E47518754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D9740-D494-504D-879F-B633E033AD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1971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late Body panel cop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slate-gray@4x-100.jpeg" descr="slate-gray@4x-100.jpeg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79546" y="-162541"/>
            <a:ext cx="6381204" cy="7182188"/>
          </a:xfrm>
          <a:prstGeom prst="rect">
            <a:avLst/>
          </a:prstGeom>
          <a:ln w="12700">
            <a:miter lim="400000"/>
          </a:ln>
        </p:spPr>
      </p:pic>
      <p:sp>
        <p:nvSpPr>
          <p:cNvPr id="1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15765" y="6394604"/>
            <a:ext cx="202858" cy="198438"/>
          </a:xfrm>
          <a:prstGeom prst="rect">
            <a:avLst/>
          </a:prstGeom>
        </p:spPr>
        <p:txBody>
          <a:bodyPr lIns="71437" tIns="71437" rIns="71437" bIns="71437">
            <a:normAutofit/>
          </a:bodyPr>
          <a:lstStyle>
            <a:lvl1pPr algn="l" defTabSz="292100">
              <a:lnSpc>
                <a:spcPct val="130000"/>
              </a:lnSpc>
              <a:defRPr cap="all" spc="-24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15" name="GW-slate-primary.png" descr="GW-slate-primary.png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335" y="6136800"/>
            <a:ext cx="1428091" cy="71404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9942139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1DC50-0367-E74C-861D-20F4F3090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6039"/>
            <a:ext cx="10515600" cy="769441"/>
          </a:xfrm>
        </p:spPr>
        <p:txBody>
          <a:bodyPr anchor="t" anchorCtr="0">
            <a:spAutoFit/>
          </a:bodyPr>
          <a:lstStyle>
            <a:lvl1pPr>
              <a:lnSpc>
                <a:spcPct val="100000"/>
              </a:lnSpc>
              <a:defRPr>
                <a:latin typeface="Avenir Book" panose="02000503020000020003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3CED87-51AE-BF4E-9C57-08D81F4885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venir Book" panose="02000503020000020003" pitchFamily="2" charset="0"/>
              </a:defRPr>
            </a:lvl1pPr>
            <a:lvl2pPr>
              <a:defRPr>
                <a:latin typeface="Avenir Book" panose="02000503020000020003" pitchFamily="2" charset="0"/>
              </a:defRPr>
            </a:lvl2pPr>
            <a:lvl3pPr>
              <a:defRPr>
                <a:latin typeface="Avenir Book" panose="02000503020000020003" pitchFamily="2" charset="0"/>
              </a:defRPr>
            </a:lvl3pPr>
            <a:lvl4pPr>
              <a:defRPr>
                <a:latin typeface="Avenir Book" panose="02000503020000020003" pitchFamily="2" charset="0"/>
              </a:defRPr>
            </a:lvl4pPr>
            <a:lvl5pPr>
              <a:defRPr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FAEE3C-ABFC-E448-8564-E26A5A47CB22}"/>
              </a:ext>
            </a:extLst>
          </p:cNvPr>
          <p:cNvSpPr/>
          <p:nvPr userDrawn="1"/>
        </p:nvSpPr>
        <p:spPr>
          <a:xfrm>
            <a:off x="0" y="0"/>
            <a:ext cx="239487" cy="6858000"/>
          </a:xfrm>
          <a:prstGeom prst="rect">
            <a:avLst/>
          </a:prstGeom>
          <a:solidFill>
            <a:srgbClr val="0F4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CDF72CB-9260-1D44-9291-45945850AE45}"/>
              </a:ext>
            </a:extLst>
          </p:cNvPr>
          <p:cNvGrpSpPr/>
          <p:nvPr userDrawn="1"/>
        </p:nvGrpSpPr>
        <p:grpSpPr>
          <a:xfrm>
            <a:off x="11066397" y="6410739"/>
            <a:ext cx="722413" cy="129209"/>
            <a:chOff x="10679219" y="6410739"/>
            <a:chExt cx="722413" cy="129209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7479BCC-1DE3-A648-AE1F-F884C96276C9}"/>
                </a:ext>
              </a:extLst>
            </p:cNvPr>
            <p:cNvSpPr/>
            <p:nvPr userDrawn="1"/>
          </p:nvSpPr>
          <p:spPr>
            <a:xfrm>
              <a:off x="10679219" y="6410739"/>
              <a:ext cx="129209" cy="129209"/>
            </a:xfrm>
            <a:prstGeom prst="ellipse">
              <a:avLst/>
            </a:prstGeom>
            <a:solidFill>
              <a:srgbClr val="0F4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A1C31B0-81F5-4C4B-A847-16255C15162F}"/>
                </a:ext>
              </a:extLst>
            </p:cNvPr>
            <p:cNvSpPr/>
            <p:nvPr userDrawn="1"/>
          </p:nvSpPr>
          <p:spPr>
            <a:xfrm>
              <a:off x="10877007" y="6410739"/>
              <a:ext cx="129209" cy="129209"/>
            </a:xfrm>
            <a:prstGeom prst="ellipse">
              <a:avLst/>
            </a:prstGeom>
            <a:solidFill>
              <a:srgbClr val="6FCE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1C38E82-8693-7142-8782-55300364CC26}"/>
                </a:ext>
              </a:extLst>
            </p:cNvPr>
            <p:cNvSpPr/>
            <p:nvPr userDrawn="1"/>
          </p:nvSpPr>
          <p:spPr>
            <a:xfrm>
              <a:off x="11074635" y="6410739"/>
              <a:ext cx="129209" cy="129209"/>
            </a:xfrm>
            <a:prstGeom prst="ellipse">
              <a:avLst/>
            </a:prstGeom>
            <a:solidFill>
              <a:srgbClr val="0F4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F6DC1EB-0702-0A4A-8623-81D64CE7A2B7}"/>
                </a:ext>
              </a:extLst>
            </p:cNvPr>
            <p:cNvSpPr/>
            <p:nvPr userDrawn="1"/>
          </p:nvSpPr>
          <p:spPr>
            <a:xfrm>
              <a:off x="11272423" y="6410739"/>
              <a:ext cx="129209" cy="129209"/>
            </a:xfrm>
            <a:prstGeom prst="ellipse">
              <a:avLst/>
            </a:prstGeom>
            <a:solidFill>
              <a:srgbClr val="6FCE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86C3EA-55FC-A541-8385-4FDD35A35A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42475"/>
            <a:ext cx="2743200" cy="365125"/>
          </a:xfrm>
        </p:spPr>
        <p:txBody>
          <a:bodyPr/>
          <a:lstStyle/>
          <a:p>
            <a:fld id="{A40369E3-AF2C-624D-9533-060F8A7E15E4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824B15-4C9F-B64D-8111-95D398077A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083825" y="6304301"/>
            <a:ext cx="2743200" cy="365125"/>
          </a:xfrm>
        </p:spPr>
        <p:txBody>
          <a:bodyPr/>
          <a:lstStyle/>
          <a:p>
            <a:fld id="{904D9740-D494-504D-879F-B633E033AD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8390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691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F9662AD7-516B-3347-80B3-87D4A32275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1300" y="0"/>
            <a:ext cx="11950700" cy="6858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59A96A1-825D-734C-BFDE-91246BECD0F5}"/>
              </a:ext>
            </a:extLst>
          </p:cNvPr>
          <p:cNvSpPr/>
          <p:nvPr userDrawn="1"/>
        </p:nvSpPr>
        <p:spPr>
          <a:xfrm>
            <a:off x="229545" y="0"/>
            <a:ext cx="4738915" cy="6863373"/>
          </a:xfrm>
          <a:prstGeom prst="rect">
            <a:avLst/>
          </a:prstGeom>
          <a:gradFill>
            <a:gsLst>
              <a:gs pos="0">
                <a:schemeClr val="bg1">
                  <a:alpha val="73000"/>
                </a:schemeClr>
              </a:gs>
              <a:gs pos="83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7FB079-22E0-A44B-9E31-ACA94F1285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0633" y="1375203"/>
            <a:ext cx="10515600" cy="2852737"/>
          </a:xfrm>
        </p:spPr>
        <p:txBody>
          <a:bodyPr anchor="b">
            <a:normAutofit/>
          </a:bodyPr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EF8521-6CBC-4243-8197-5515C5A3F8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0633" y="4254928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585D3A3-5B6F-9945-8D8E-DE00B21B7972}"/>
              </a:ext>
            </a:extLst>
          </p:cNvPr>
          <p:cNvGrpSpPr/>
          <p:nvPr userDrawn="1"/>
        </p:nvGrpSpPr>
        <p:grpSpPr>
          <a:xfrm>
            <a:off x="1188838" y="4940416"/>
            <a:ext cx="518325" cy="129209"/>
            <a:chOff x="11189969" y="6410739"/>
            <a:chExt cx="518325" cy="129209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BD93918-3ADB-4D4A-8376-2CEB801A3851}"/>
                </a:ext>
              </a:extLst>
            </p:cNvPr>
            <p:cNvSpPr/>
            <p:nvPr userDrawn="1"/>
          </p:nvSpPr>
          <p:spPr>
            <a:xfrm>
              <a:off x="11189969" y="6410739"/>
              <a:ext cx="129209" cy="129209"/>
            </a:xfrm>
            <a:prstGeom prst="ellipse">
              <a:avLst/>
            </a:prstGeom>
            <a:solidFill>
              <a:srgbClr val="0F4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07EC675-2879-2D48-A32A-FEDE52112629}"/>
                </a:ext>
              </a:extLst>
            </p:cNvPr>
            <p:cNvSpPr/>
            <p:nvPr userDrawn="1"/>
          </p:nvSpPr>
          <p:spPr>
            <a:xfrm>
              <a:off x="11387757" y="6410739"/>
              <a:ext cx="129209" cy="129209"/>
            </a:xfrm>
            <a:prstGeom prst="ellipse">
              <a:avLst/>
            </a:prstGeom>
            <a:solidFill>
              <a:srgbClr val="6FCE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E4EFFE5-BB61-6E45-A899-79FE2D12A2AB}"/>
                </a:ext>
              </a:extLst>
            </p:cNvPr>
            <p:cNvSpPr/>
            <p:nvPr userDrawn="1"/>
          </p:nvSpPr>
          <p:spPr>
            <a:xfrm>
              <a:off x="11579085" y="6410739"/>
              <a:ext cx="129209" cy="129209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826CA018-6866-F74B-B6C3-A26F4BE99853}"/>
              </a:ext>
            </a:extLst>
          </p:cNvPr>
          <p:cNvSpPr/>
          <p:nvPr userDrawn="1"/>
        </p:nvSpPr>
        <p:spPr>
          <a:xfrm>
            <a:off x="-1" y="0"/>
            <a:ext cx="239487" cy="6858000"/>
          </a:xfrm>
          <a:prstGeom prst="rect">
            <a:avLst/>
          </a:prstGeom>
          <a:solidFill>
            <a:srgbClr val="0F4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35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F6E15-AC88-0449-A306-2EE95176B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venir Book" panose="02000503020000020003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D6F02A-8032-7A49-A215-CD6527C0C2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Avenir Book" panose="02000503020000020003" pitchFamily="2" charset="0"/>
              </a:defRPr>
            </a:lvl1pPr>
            <a:lvl2pPr>
              <a:defRPr>
                <a:latin typeface="Avenir Book" panose="02000503020000020003" pitchFamily="2" charset="0"/>
              </a:defRPr>
            </a:lvl2pPr>
            <a:lvl3pPr>
              <a:defRPr>
                <a:latin typeface="Avenir Book" panose="02000503020000020003" pitchFamily="2" charset="0"/>
              </a:defRPr>
            </a:lvl3pPr>
            <a:lvl4pPr>
              <a:defRPr>
                <a:latin typeface="Avenir Book" panose="02000503020000020003" pitchFamily="2" charset="0"/>
              </a:defRPr>
            </a:lvl4pPr>
            <a:lvl5pPr>
              <a:defRPr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473102-B3B2-744D-AD40-F6678F9B0E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Avenir Book" panose="02000503020000020003" pitchFamily="2" charset="0"/>
              </a:defRPr>
            </a:lvl1pPr>
            <a:lvl2pPr>
              <a:defRPr>
                <a:latin typeface="Avenir Book" panose="02000503020000020003" pitchFamily="2" charset="0"/>
              </a:defRPr>
            </a:lvl2pPr>
            <a:lvl3pPr>
              <a:defRPr>
                <a:latin typeface="Avenir Book" panose="02000503020000020003" pitchFamily="2" charset="0"/>
              </a:defRPr>
            </a:lvl3pPr>
            <a:lvl4pPr>
              <a:defRPr>
                <a:latin typeface="Avenir Book" panose="02000503020000020003" pitchFamily="2" charset="0"/>
              </a:defRPr>
            </a:lvl4pPr>
            <a:lvl5pPr>
              <a:defRPr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A2FD38B-7036-F34F-984A-9B4788356C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36472"/>
            <a:ext cx="2743200" cy="365125"/>
          </a:xfrm>
        </p:spPr>
        <p:txBody>
          <a:bodyPr/>
          <a:lstStyle/>
          <a:p>
            <a:fld id="{A40369E3-AF2C-624D-9533-060F8A7E15E4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A384D1-2001-DB4A-9D7C-9E87E54434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213035" y="6306655"/>
            <a:ext cx="2743200" cy="365125"/>
          </a:xfrm>
        </p:spPr>
        <p:txBody>
          <a:bodyPr/>
          <a:lstStyle/>
          <a:p>
            <a:fld id="{904D9740-D494-504D-879F-B633E033ADD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5BBFE6A-2D1F-0048-89F9-CAF90469E22C}"/>
              </a:ext>
            </a:extLst>
          </p:cNvPr>
          <p:cNvSpPr/>
          <p:nvPr userDrawn="1"/>
        </p:nvSpPr>
        <p:spPr>
          <a:xfrm>
            <a:off x="0" y="0"/>
            <a:ext cx="239487" cy="6858000"/>
          </a:xfrm>
          <a:prstGeom prst="rect">
            <a:avLst/>
          </a:prstGeom>
          <a:solidFill>
            <a:srgbClr val="0F4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A9C1E56-FB1D-064E-9C21-59B7DEC18F67}"/>
              </a:ext>
            </a:extLst>
          </p:cNvPr>
          <p:cNvGrpSpPr/>
          <p:nvPr userDrawn="1"/>
        </p:nvGrpSpPr>
        <p:grpSpPr>
          <a:xfrm>
            <a:off x="11066397" y="6410739"/>
            <a:ext cx="722413" cy="129209"/>
            <a:chOff x="10679219" y="6410739"/>
            <a:chExt cx="722413" cy="129209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B81BAEB-FA51-C047-95A3-56E108BB969D}"/>
                </a:ext>
              </a:extLst>
            </p:cNvPr>
            <p:cNvSpPr/>
            <p:nvPr userDrawn="1"/>
          </p:nvSpPr>
          <p:spPr>
            <a:xfrm>
              <a:off x="10679219" y="6410739"/>
              <a:ext cx="129209" cy="129209"/>
            </a:xfrm>
            <a:prstGeom prst="ellipse">
              <a:avLst/>
            </a:prstGeom>
            <a:solidFill>
              <a:srgbClr val="0F4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51B3DD8-2B01-0E4D-994E-7715CA84F547}"/>
                </a:ext>
              </a:extLst>
            </p:cNvPr>
            <p:cNvSpPr/>
            <p:nvPr userDrawn="1"/>
          </p:nvSpPr>
          <p:spPr>
            <a:xfrm>
              <a:off x="10877007" y="6410739"/>
              <a:ext cx="129209" cy="129209"/>
            </a:xfrm>
            <a:prstGeom prst="ellipse">
              <a:avLst/>
            </a:prstGeom>
            <a:solidFill>
              <a:srgbClr val="6FCE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AF0071C-B8B4-264D-B8F4-E1FB858CD57B}"/>
                </a:ext>
              </a:extLst>
            </p:cNvPr>
            <p:cNvSpPr/>
            <p:nvPr userDrawn="1"/>
          </p:nvSpPr>
          <p:spPr>
            <a:xfrm>
              <a:off x="11074635" y="6410739"/>
              <a:ext cx="129209" cy="129209"/>
            </a:xfrm>
            <a:prstGeom prst="ellipse">
              <a:avLst/>
            </a:prstGeom>
            <a:solidFill>
              <a:srgbClr val="0F4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7FF1EF1-DA04-A345-A1A8-7561A83FAA6E}"/>
                </a:ext>
              </a:extLst>
            </p:cNvPr>
            <p:cNvSpPr/>
            <p:nvPr userDrawn="1"/>
          </p:nvSpPr>
          <p:spPr>
            <a:xfrm>
              <a:off x="11272423" y="6410739"/>
              <a:ext cx="129209" cy="129209"/>
            </a:xfrm>
            <a:prstGeom prst="ellipse">
              <a:avLst/>
            </a:prstGeom>
            <a:solidFill>
              <a:srgbClr val="6FCE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81511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C4C6A-E0D2-DC48-8B41-61DBB0A5C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venir Book" panose="02000503020000020003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50D100-15F8-1445-AE0C-1477D40B71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venir Book" panose="02000503020000020003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CF8BD3-E922-7848-8505-2838177123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15613"/>
            <a:ext cx="5157787" cy="3684588"/>
          </a:xfrm>
        </p:spPr>
        <p:txBody>
          <a:bodyPr/>
          <a:lstStyle>
            <a:lvl1pPr>
              <a:defRPr sz="2400">
                <a:latin typeface="Avenir Book" panose="02000503020000020003" pitchFamily="2" charset="0"/>
              </a:defRPr>
            </a:lvl1pPr>
            <a:lvl2pPr>
              <a:defRPr>
                <a:latin typeface="Avenir Book" panose="02000503020000020003" pitchFamily="2" charset="0"/>
              </a:defRPr>
            </a:lvl2pPr>
            <a:lvl3pPr>
              <a:defRPr>
                <a:latin typeface="Avenir Book" panose="02000503020000020003" pitchFamily="2" charset="0"/>
              </a:defRPr>
            </a:lvl3pPr>
            <a:lvl4pPr>
              <a:defRPr>
                <a:latin typeface="Avenir Book" panose="02000503020000020003" pitchFamily="2" charset="0"/>
              </a:defRPr>
            </a:lvl4pPr>
            <a:lvl5pPr>
              <a:defRPr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FF1817-64BA-0F4F-BDE5-500734B737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Avenir Book" panose="02000503020000020003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D87355-00E1-C04C-B874-DCFE89034F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15613"/>
            <a:ext cx="5183188" cy="3684588"/>
          </a:xfrm>
        </p:spPr>
        <p:txBody>
          <a:bodyPr/>
          <a:lstStyle>
            <a:lvl1pPr>
              <a:defRPr sz="2400">
                <a:latin typeface="Avenir Book" panose="02000503020000020003" pitchFamily="2" charset="0"/>
              </a:defRPr>
            </a:lvl1pPr>
            <a:lvl2pPr>
              <a:defRPr>
                <a:latin typeface="Avenir Book" panose="02000503020000020003" pitchFamily="2" charset="0"/>
              </a:defRPr>
            </a:lvl2pPr>
            <a:lvl3pPr>
              <a:defRPr>
                <a:latin typeface="Avenir Book" panose="02000503020000020003" pitchFamily="2" charset="0"/>
              </a:defRPr>
            </a:lvl3pPr>
            <a:lvl4pPr>
              <a:defRPr>
                <a:latin typeface="Avenir Book" panose="02000503020000020003" pitchFamily="2" charset="0"/>
              </a:defRPr>
            </a:lvl4pPr>
            <a:lvl5pPr>
              <a:defRPr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16F603-90B7-714B-AB7F-E5CFC42FB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369E3-AF2C-624D-9533-060F8A7E15E4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E42565-7CE8-EC47-80AF-E6CD88A10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venir Book" panose="02000503020000020003" pitchFamily="2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B8D933-F24B-C04B-B1C7-21397AFE5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D9740-D494-504D-879F-B633E033ADD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8C106A9-2196-FF47-B382-05C732DE458C}"/>
              </a:ext>
            </a:extLst>
          </p:cNvPr>
          <p:cNvSpPr/>
          <p:nvPr userDrawn="1"/>
        </p:nvSpPr>
        <p:spPr>
          <a:xfrm>
            <a:off x="0" y="0"/>
            <a:ext cx="239487" cy="6858000"/>
          </a:xfrm>
          <a:prstGeom prst="rect">
            <a:avLst/>
          </a:prstGeom>
          <a:solidFill>
            <a:srgbClr val="0F4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8EB8DEE-4B00-554A-9F77-F37B45C6D29B}"/>
              </a:ext>
            </a:extLst>
          </p:cNvPr>
          <p:cNvGrpSpPr/>
          <p:nvPr userDrawn="1"/>
        </p:nvGrpSpPr>
        <p:grpSpPr>
          <a:xfrm>
            <a:off x="11066397" y="6410739"/>
            <a:ext cx="722413" cy="129209"/>
            <a:chOff x="10679219" y="6410739"/>
            <a:chExt cx="722413" cy="129209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B3BADC2-2730-6B44-AE47-F9CD40873DA5}"/>
                </a:ext>
              </a:extLst>
            </p:cNvPr>
            <p:cNvSpPr/>
            <p:nvPr userDrawn="1"/>
          </p:nvSpPr>
          <p:spPr>
            <a:xfrm>
              <a:off x="10679219" y="6410739"/>
              <a:ext cx="129209" cy="129209"/>
            </a:xfrm>
            <a:prstGeom prst="ellipse">
              <a:avLst/>
            </a:prstGeom>
            <a:solidFill>
              <a:srgbClr val="0F4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71AE2C7-93ED-D846-9FF6-A25CAE5F87D6}"/>
                </a:ext>
              </a:extLst>
            </p:cNvPr>
            <p:cNvSpPr/>
            <p:nvPr userDrawn="1"/>
          </p:nvSpPr>
          <p:spPr>
            <a:xfrm>
              <a:off x="10877007" y="6410739"/>
              <a:ext cx="129209" cy="129209"/>
            </a:xfrm>
            <a:prstGeom prst="ellipse">
              <a:avLst/>
            </a:prstGeom>
            <a:solidFill>
              <a:srgbClr val="6FCE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80F673D-2E3A-1241-89DE-E751CC84C1FA}"/>
                </a:ext>
              </a:extLst>
            </p:cNvPr>
            <p:cNvSpPr/>
            <p:nvPr userDrawn="1"/>
          </p:nvSpPr>
          <p:spPr>
            <a:xfrm>
              <a:off x="11074635" y="6410739"/>
              <a:ext cx="129209" cy="129209"/>
            </a:xfrm>
            <a:prstGeom prst="ellipse">
              <a:avLst/>
            </a:prstGeom>
            <a:solidFill>
              <a:srgbClr val="0F4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ABED9A4-850E-F141-8207-C047EF21B97B}"/>
                </a:ext>
              </a:extLst>
            </p:cNvPr>
            <p:cNvSpPr/>
            <p:nvPr userDrawn="1"/>
          </p:nvSpPr>
          <p:spPr>
            <a:xfrm>
              <a:off x="11272423" y="6410739"/>
              <a:ext cx="129209" cy="129209"/>
            </a:xfrm>
            <a:prstGeom prst="ellipse">
              <a:avLst/>
            </a:prstGeom>
            <a:solidFill>
              <a:srgbClr val="6FCE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95094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C6B4E-6F4C-9349-9CE1-84F35384F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venir Book" panose="02000503020000020003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DC198D2-247A-6E4F-A3A2-9D609CDFD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369E3-AF2C-624D-9533-060F8A7E15E4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94FA52-106D-9F49-ACBF-E932CAB63E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04D9740-D494-504D-879F-B633E033AD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1491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89D409-A277-884B-AC76-D3E4E41B4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369E3-AF2C-624D-9533-060F8A7E15E4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01BDE-3432-B748-83FE-82BA980F2F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04D9740-D494-504D-879F-B633E033AD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554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97970-52F1-F245-B2B0-EE3AFD360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venir Book" panose="02000503020000020003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E2DDFF-5286-6248-98EA-DD2135C1A0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latin typeface="Avenir Book" panose="02000503020000020003" pitchFamily="2" charset="0"/>
              </a:defRPr>
            </a:lvl1pPr>
            <a:lvl2pPr>
              <a:defRPr sz="2800">
                <a:latin typeface="Avenir Book" panose="02000503020000020003" pitchFamily="2" charset="0"/>
              </a:defRPr>
            </a:lvl2pPr>
            <a:lvl3pPr>
              <a:defRPr sz="2400">
                <a:latin typeface="Avenir Book" panose="02000503020000020003" pitchFamily="2" charset="0"/>
              </a:defRPr>
            </a:lvl3pPr>
            <a:lvl4pPr>
              <a:defRPr sz="2000">
                <a:latin typeface="Avenir Book" panose="02000503020000020003" pitchFamily="2" charset="0"/>
              </a:defRPr>
            </a:lvl4pPr>
            <a:lvl5pPr>
              <a:defRPr sz="2000">
                <a:latin typeface="Avenir Book" panose="02000503020000020003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FE62E4-CEF7-2F42-AE8E-86FEA64049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Avenir Book" panose="02000503020000020003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DBC5D5-2219-7F49-BE4C-94AC9AAE4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369E3-AF2C-624D-9533-060F8A7E15E4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9D4BCC-378C-7245-BB86-3F925FB4B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venir Book" panose="02000503020000020003" pitchFamily="2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D80A30-1992-2447-A441-3F7B40B2A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D9740-D494-504D-879F-B633E033AD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008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CCA91-10F1-D846-AE71-CDA6870A2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venir Book" panose="02000503020000020003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FA80B8-3B81-AB40-83C9-44BC646978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4EC529-8EE6-8444-958A-A7D0873D4B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Avenir Book" panose="02000503020000020003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059675-3262-A749-A75E-5ABE0D35B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369E3-AF2C-624D-9533-060F8A7E15E4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5B1332-955C-824B-875B-78920D73F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venir Book" panose="02000503020000020003" pitchFamily="2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9E7E23-9F78-0642-9F35-DED470708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D9740-D494-504D-879F-B633E033AD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857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35777E-F383-3B44-9BE2-E6B0CC3EC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B92349-B0FE-7A4F-9174-617575CB65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838D4F-85B4-2C46-829F-9D912E998B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29671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0369E3-AF2C-624D-9533-060F8A7E15E4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570D05-FB63-6942-A871-F7B8B06003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83217" y="629671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4D9740-D494-504D-879F-B633E033ADD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9310CB-DE33-0947-88CA-22BC40D2F78D}"/>
              </a:ext>
            </a:extLst>
          </p:cNvPr>
          <p:cNvSpPr/>
          <p:nvPr userDrawn="1"/>
        </p:nvSpPr>
        <p:spPr>
          <a:xfrm>
            <a:off x="0" y="0"/>
            <a:ext cx="239487" cy="6858000"/>
          </a:xfrm>
          <a:prstGeom prst="rect">
            <a:avLst/>
          </a:prstGeom>
          <a:solidFill>
            <a:srgbClr val="0F4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71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F4E9D"/>
          </a:solidFill>
          <a:latin typeface="Montserrat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6FCEEC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Montserrat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1">
            <a:lumMod val="65000"/>
          </a:schemeClr>
        </a:buClr>
        <a:buFont typeface="System Font Regular"/>
        <a:buChar char="-"/>
        <a:defRPr sz="2000" kern="1200">
          <a:solidFill>
            <a:schemeClr val="tx1">
              <a:lumMod val="85000"/>
              <a:lumOff val="15000"/>
            </a:schemeClr>
          </a:solidFill>
          <a:latin typeface="Montserrat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Montserrat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85000"/>
              <a:lumOff val="15000"/>
            </a:schemeClr>
          </a:solidFill>
          <a:latin typeface="Montserrat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Montserra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43.jpe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1.jpeg"/><Relationship Id="rId5" Type="http://schemas.openxmlformats.org/officeDocument/2006/relationships/image" Target="../media/image38.svg"/><Relationship Id="rId10" Type="http://schemas.openxmlformats.org/officeDocument/2006/relationships/image" Target="../media/image16.jpeg"/><Relationship Id="rId4" Type="http://schemas.openxmlformats.org/officeDocument/2006/relationships/image" Target="../media/image37.png"/><Relationship Id="rId9" Type="http://schemas.openxmlformats.org/officeDocument/2006/relationships/image" Target="../media/image17.jpeg"/><Relationship Id="rId1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3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emf"/><Relationship Id="rId4" Type="http://schemas.openxmlformats.org/officeDocument/2006/relationships/image" Target="../media/image5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svg"/><Relationship Id="rId9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24.png"/><Relationship Id="rId12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11" Type="http://schemas.openxmlformats.org/officeDocument/2006/relationships/image" Target="../media/image16.jpeg"/><Relationship Id="rId5" Type="http://schemas.openxmlformats.org/officeDocument/2006/relationships/image" Target="../media/image22.svg"/><Relationship Id="rId15" Type="http://schemas.openxmlformats.org/officeDocument/2006/relationships/image" Target="../media/image29.jpe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jpeg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jp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1D8345FC-45B6-43D9-8071-BD8574B204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C7DC3DF8-E244-41CF-AF7B-5EF68375E5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0968" y="4123413"/>
            <a:ext cx="10419244" cy="256120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</a:rPr>
              <a:t>Prepared for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>
                <a:solidFill>
                  <a:schemeClr val="bg1"/>
                </a:solidFill>
              </a:rPr>
              <a:t>TRANSPAC</a:t>
            </a:r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April 11, 2024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0222C2C-84E0-425B-8D4A-1F1A7011C22A}"/>
              </a:ext>
            </a:extLst>
          </p:cNvPr>
          <p:cNvSpPr txBox="1">
            <a:spLocks/>
          </p:cNvSpPr>
          <p:nvPr/>
        </p:nvSpPr>
        <p:spPr>
          <a:xfrm>
            <a:off x="287617" y="115339"/>
            <a:ext cx="8092454" cy="28527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200" kern="1200" dirty="0">
                <a:solidFill>
                  <a:srgbClr val="0F4E9D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2000"/>
              </a:spcAft>
            </a:pPr>
            <a:r>
              <a:rPr lang="en-US" sz="2800" b="1" dirty="0">
                <a:solidFill>
                  <a:schemeClr val="bg1"/>
                </a:solidFill>
              </a:rPr>
              <a:t>Contra Costa Transportation Authority </a:t>
            </a:r>
            <a:r>
              <a:rPr lang="en-US" sz="3600" b="1" dirty="0">
                <a:solidFill>
                  <a:schemeClr val="bg1"/>
                </a:solidFill>
              </a:rPr>
              <a:t>Automated Driving Systems (ADS) Program Update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5D2BFB-C60C-4C5A-8917-958A7EAD6C7D}"/>
              </a:ext>
            </a:extLst>
          </p:cNvPr>
          <p:cNvPicPr/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752"/>
          <a:stretch/>
        </p:blipFill>
        <p:spPr>
          <a:xfrm>
            <a:off x="0" y="5515939"/>
            <a:ext cx="7652951" cy="95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9089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C6D99A8-7E0B-40B9-8062-3083B6F79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728" y="107992"/>
            <a:ext cx="11157346" cy="881270"/>
          </a:xfrm>
        </p:spPr>
        <p:txBody>
          <a:bodyPr>
            <a:noAutofit/>
          </a:bodyPr>
          <a:lstStyle/>
          <a:p>
            <a:r>
              <a:rPr lang="en-US" sz="2800" dirty="0"/>
              <a:t>Personal Mobility on I-680 Corridor, </a:t>
            </a:r>
            <a:br>
              <a:rPr lang="en-US" sz="2800" dirty="0"/>
            </a:br>
            <a:r>
              <a:rPr lang="en-US" sz="2800" dirty="0"/>
              <a:t>San Ramon, California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0B45869-9A86-420A-AC81-099C98C2DB4C}"/>
              </a:ext>
            </a:extLst>
          </p:cNvPr>
          <p:cNvSpPr txBox="1">
            <a:spLocks/>
          </p:cNvSpPr>
          <p:nvPr/>
        </p:nvSpPr>
        <p:spPr>
          <a:xfrm>
            <a:off x="658256" y="1145097"/>
            <a:ext cx="5964965" cy="643868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0086D3"/>
              </a:buClr>
              <a:buSzPct val="100000"/>
              <a:buFontTx/>
              <a:buBlip>
                <a:blip r:embed="rId3"/>
              </a:buBlip>
              <a:defRPr sz="1800" kern="1200">
                <a:solidFill>
                  <a:schemeClr val="bg1"/>
                </a:solidFill>
                <a:latin typeface="Avenir LT Std 55 Roman" charset="0"/>
                <a:ea typeface="Avenir LT Std 55 Roman" charset="0"/>
                <a:cs typeface="Avenir LT Std 55 Roman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0086D3"/>
              </a:buClr>
              <a:buSzPct val="100000"/>
              <a:buFontTx/>
              <a:buBlip>
                <a:blip r:embed="rId3"/>
              </a:buBlip>
              <a:defRPr sz="1600" kern="1200">
                <a:solidFill>
                  <a:schemeClr val="bg1"/>
                </a:solidFill>
                <a:latin typeface="Avenir LT Std 55 Roman" charset="0"/>
                <a:ea typeface="Avenir LT Std 55 Roman" charset="0"/>
                <a:cs typeface="Avenir LT Std 55 Roman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0086D3"/>
              </a:buClr>
              <a:buSzPct val="100000"/>
              <a:buFontTx/>
              <a:buBlip>
                <a:blip r:embed="rId3"/>
              </a:buBlip>
              <a:defRPr sz="1400" kern="1200">
                <a:solidFill>
                  <a:schemeClr val="bg1"/>
                </a:solidFill>
                <a:latin typeface="Avenir LT Std 55 Roman" charset="0"/>
                <a:ea typeface="Avenir LT Std 55 Roman" charset="0"/>
                <a:cs typeface="Avenir LT Std 55 Roman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0086D3"/>
              </a:buClr>
              <a:buSzPct val="100000"/>
              <a:buFontTx/>
              <a:buBlip>
                <a:blip r:embed="rId3"/>
              </a:buBlip>
              <a:defRPr sz="1200" kern="1200">
                <a:solidFill>
                  <a:schemeClr val="bg1"/>
                </a:solidFill>
                <a:latin typeface="Avenir LT Std 55 Roman" charset="0"/>
                <a:ea typeface="Avenir LT Std 55 Roman" charset="0"/>
                <a:cs typeface="Avenir LT Std 55 Roman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0086D3"/>
              </a:buClr>
              <a:buSzPct val="100000"/>
              <a:buFontTx/>
              <a:buBlip>
                <a:blip r:embed="rId3"/>
              </a:buBlip>
              <a:defRPr sz="1200" kern="1200">
                <a:solidFill>
                  <a:schemeClr val="bg1"/>
                </a:solidFill>
                <a:latin typeface="Avenir LT Std 55 Roman" charset="0"/>
                <a:ea typeface="Avenir LT Std 55 Roman" charset="0"/>
                <a:cs typeface="Avenir LT Std 55 Roman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defTabSz="914400">
              <a:buClr>
                <a:srgbClr val="6FCEEC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panose="02000503020000020003" pitchFamily="2" charset="0"/>
                <a:ea typeface="+mn-ea"/>
                <a:cs typeface="+mn-cs"/>
              </a:rPr>
              <a:t>Data successfully transferred from Nissan vehicle to Verizon, to Telegra (testing at GoMentum)</a:t>
            </a:r>
          </a:p>
          <a:p>
            <a:pPr marL="228600" indent="-228600" defTabSz="914400">
              <a:buClr>
                <a:srgbClr val="6FCEEC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panose="02000503020000020003" pitchFamily="2" charset="0"/>
                <a:ea typeface="+mn-ea"/>
                <a:cs typeface="+mn-cs"/>
              </a:rPr>
              <a:t>Data collection is on-going</a:t>
            </a:r>
          </a:p>
          <a:p>
            <a:pPr marL="228600" indent="-228600" defTabSz="914400">
              <a:buClr>
                <a:srgbClr val="6FCEEC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panose="02000503020000020003" pitchFamily="2" charset="0"/>
                <a:ea typeface="+mn-ea"/>
                <a:cs typeface="+mn-cs"/>
              </a:rPr>
              <a:t>Nissan is implementing a cooperative congestion management on I-680 in Town of Danville (demonstration is July 2024)</a:t>
            </a:r>
          </a:p>
          <a:p>
            <a:pPr marL="228600" indent="-228600" defTabSz="914400">
              <a:buClr>
                <a:srgbClr val="6FCEEC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panose="02000503020000020003" pitchFamily="2" charset="0"/>
                <a:ea typeface="+mn-ea"/>
                <a:cs typeface="+mn-cs"/>
              </a:rPr>
              <a:t>Verizon video system obsolete, Verizon to provide a replacement system acceptable to stakeholders </a:t>
            </a:r>
          </a:p>
          <a:p>
            <a:pPr marL="228600" indent="-228600" defTabSz="914400">
              <a:buClr>
                <a:srgbClr val="6FCEEC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panose="02000503020000020003" pitchFamily="2" charset="0"/>
                <a:ea typeface="+mn-ea"/>
                <a:cs typeface="+mn-cs"/>
              </a:rPr>
              <a:t>Agreement with City of San Ramon to procure and install monitoring and data gathering equipment, and charging stations.  </a:t>
            </a:r>
          </a:p>
          <a:p>
            <a:pPr marL="228600" indent="-228600" defTabSz="914400">
              <a:buClr>
                <a:srgbClr val="6FCEEC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panose="02000503020000020003" pitchFamily="2" charset="0"/>
                <a:ea typeface="+mn-ea"/>
                <a:cs typeface="+mn-cs"/>
              </a:rPr>
              <a:t>Deployment anticipated summer 2024 </a:t>
            </a:r>
          </a:p>
          <a:p>
            <a:pPr marL="0" indent="0" defTabSz="914400">
              <a:buClr>
                <a:srgbClr val="6FCEEC"/>
              </a:buClr>
              <a:buNone/>
            </a:pPr>
            <a:endParaRPr lang="en-US" sz="2200" dirty="0">
              <a:solidFill>
                <a:schemeClr val="tx1">
                  <a:lumMod val="85000"/>
                  <a:lumOff val="15000"/>
                </a:schemeClr>
              </a:solidFill>
              <a:latin typeface="Avenir Book" panose="02000503020000020003" pitchFamily="2" charset="0"/>
              <a:ea typeface="+mn-ea"/>
              <a:cs typeface="+mn-cs"/>
            </a:endParaRPr>
          </a:p>
          <a:p>
            <a:pPr marL="228600" indent="-228600" defTabSz="914400">
              <a:buClr>
                <a:srgbClr val="6FCEEC"/>
              </a:buClr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tx1">
                  <a:lumMod val="85000"/>
                  <a:lumOff val="15000"/>
                </a:schemeClr>
              </a:solidFill>
              <a:latin typeface="Avenir Book" panose="02000503020000020003" pitchFamily="2" charset="0"/>
              <a:ea typeface="+mn-ea"/>
              <a:cs typeface="+mn-cs"/>
            </a:endParaRPr>
          </a:p>
          <a:p>
            <a:pPr marL="228600" indent="-228600" defTabSz="914400">
              <a:lnSpc>
                <a:spcPct val="70000"/>
              </a:lnSpc>
              <a:buClr>
                <a:srgbClr val="6FCEEC"/>
              </a:buClr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tx1">
                  <a:lumMod val="85000"/>
                  <a:lumOff val="15000"/>
                </a:schemeClr>
              </a:solidFill>
              <a:latin typeface="Avenir Book" panose="02000503020000020003" pitchFamily="2" charset="0"/>
              <a:ea typeface="+mn-ea"/>
              <a:cs typeface="+mn-cs"/>
            </a:endParaRPr>
          </a:p>
          <a:p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0F4D658-7DAE-CBB2-7A3D-5AB621CFF0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8697"/>
          <a:stretch/>
        </p:blipFill>
        <p:spPr>
          <a:xfrm>
            <a:off x="7376392" y="4073972"/>
            <a:ext cx="4462682" cy="2196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D38DB5-C615-87E5-FFFB-FC3E4C5F346A}"/>
              </a:ext>
            </a:extLst>
          </p:cNvPr>
          <p:cNvSpPr txBox="1"/>
          <p:nvPr/>
        </p:nvSpPr>
        <p:spPr>
          <a:xfrm>
            <a:off x="9591466" y="2242591"/>
            <a:ext cx="27476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F4E9D"/>
                </a:solidFill>
              </a:rPr>
              <a:t>Partners </a:t>
            </a:r>
          </a:p>
          <a:p>
            <a:r>
              <a:rPr lang="en-US">
                <a:solidFill>
                  <a:srgbClr val="0F4E9D"/>
                </a:solidFill>
              </a:rPr>
              <a:t>Nissan</a:t>
            </a:r>
          </a:p>
          <a:p>
            <a:r>
              <a:rPr lang="en-US">
                <a:solidFill>
                  <a:srgbClr val="0F4E9D"/>
                </a:solidFill>
              </a:rPr>
              <a:t>Verizon</a:t>
            </a:r>
          </a:p>
          <a:p>
            <a:r>
              <a:rPr lang="en-US">
                <a:solidFill>
                  <a:srgbClr val="0F4E9D"/>
                </a:solidFill>
              </a:rPr>
              <a:t>Telegra</a:t>
            </a:r>
          </a:p>
          <a:p>
            <a:r>
              <a:rPr lang="en-US">
                <a:solidFill>
                  <a:srgbClr val="0F4E9D"/>
                </a:solidFill>
              </a:rPr>
              <a:t>UC Berkeley PATH</a:t>
            </a:r>
          </a:p>
          <a:p>
            <a:r>
              <a:rPr lang="en-US" err="1">
                <a:solidFill>
                  <a:srgbClr val="0F4E9D"/>
                </a:solidFill>
              </a:rPr>
              <a:t>Heex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2C5E62-4809-2A7C-EFF5-8E0575246640}"/>
              </a:ext>
            </a:extLst>
          </p:cNvPr>
          <p:cNvSpPr txBox="1"/>
          <p:nvPr/>
        </p:nvSpPr>
        <p:spPr>
          <a:xfrm>
            <a:off x="7290525" y="2287128"/>
            <a:ext cx="22701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F4E9D"/>
                </a:solidFill>
              </a:rPr>
              <a:t>Stakeholders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F4E9D"/>
                </a:solidFill>
              </a:rPr>
              <a:t>City of San Ramon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F4E9D"/>
                </a:solidFill>
              </a:rPr>
              <a:t>Caltrans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F4E9D"/>
                </a:solidFill>
              </a:rPr>
              <a:t>CHP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F4E9D"/>
                </a:solidFill>
              </a:rPr>
              <a:t>First Responders </a:t>
            </a:r>
            <a:r>
              <a:rPr lang="en-US"/>
              <a:t> </a:t>
            </a:r>
          </a:p>
        </p:txBody>
      </p:sp>
      <p:pic>
        <p:nvPicPr>
          <p:cNvPr id="6" name="Picture 4" descr="See the source image">
            <a:extLst>
              <a:ext uri="{FF2B5EF4-FFF2-40B4-BE49-F238E27FC236}">
                <a16:creationId xmlns:a16="http://schemas.microsoft.com/office/drawing/2014/main" id="{A56B2C3F-7F7C-5BA4-A9E1-D5F6653142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408" r="12192"/>
          <a:stretch/>
        </p:blipFill>
        <p:spPr bwMode="auto">
          <a:xfrm>
            <a:off x="8401726" y="1442768"/>
            <a:ext cx="1242263" cy="388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See the source image">
            <a:extLst>
              <a:ext uri="{FF2B5EF4-FFF2-40B4-BE49-F238E27FC236}">
                <a16:creationId xmlns:a16="http://schemas.microsoft.com/office/drawing/2014/main" id="{588427D2-4E07-8F76-771D-AFFC7816A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43989" y="543790"/>
            <a:ext cx="803570" cy="66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C4827A3E-6E8F-689D-6F11-94D84F254D1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687" r="18572"/>
          <a:stretch/>
        </p:blipFill>
        <p:spPr>
          <a:xfrm>
            <a:off x="9813071" y="1313272"/>
            <a:ext cx="1202037" cy="675084"/>
          </a:xfrm>
          <a:prstGeom prst="rect">
            <a:avLst/>
          </a:prstGeom>
        </p:spPr>
      </p:pic>
      <p:pic>
        <p:nvPicPr>
          <p:cNvPr id="10" name="Picture 8" descr="Home | California Partners for Advanced Transportation Technology">
            <a:extLst>
              <a:ext uri="{FF2B5EF4-FFF2-40B4-BE49-F238E27FC236}">
                <a16:creationId xmlns:a16="http://schemas.microsoft.com/office/drawing/2014/main" id="{28D31BE4-6A83-CFB6-3E6B-F1B850EFF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85244" y="601741"/>
            <a:ext cx="740690" cy="493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Découvrez la dernière news de Heex Technologies | J' ️ les startups">
            <a:extLst>
              <a:ext uri="{FF2B5EF4-FFF2-40B4-BE49-F238E27FC236}">
                <a16:creationId xmlns:a16="http://schemas.microsoft.com/office/drawing/2014/main" id="{B8B9D9EC-0ACF-FF1B-15D8-3FC65B627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01319" y="1483011"/>
            <a:ext cx="737755" cy="263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See the source image">
            <a:extLst>
              <a:ext uri="{FF2B5EF4-FFF2-40B4-BE49-F238E27FC236}">
                <a16:creationId xmlns:a16="http://schemas.microsoft.com/office/drawing/2014/main" id="{6E13B02E-02B4-EA75-A100-914ADF5427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425619" y="557474"/>
            <a:ext cx="823400" cy="676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See the source image">
            <a:extLst>
              <a:ext uri="{FF2B5EF4-FFF2-40B4-BE49-F238E27FC236}">
                <a16:creationId xmlns:a16="http://schemas.microsoft.com/office/drawing/2014/main" id="{806A06F1-45B9-0A89-4B1C-013E263F2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9188" y="1413959"/>
            <a:ext cx="1013456" cy="426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See the source image">
            <a:extLst>
              <a:ext uri="{FF2B5EF4-FFF2-40B4-BE49-F238E27FC236}">
                <a16:creationId xmlns:a16="http://schemas.microsoft.com/office/drawing/2014/main" id="{FECE388C-3E1E-4A3D-9A97-1704C0F10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76392" y="526209"/>
            <a:ext cx="699047" cy="69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DA58E7A-7412-AB0F-B863-649ABD2DF576}"/>
              </a:ext>
            </a:extLst>
          </p:cNvPr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089" y="6263849"/>
            <a:ext cx="1219013" cy="3636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82821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C6D99A8-7E0B-40B9-8062-3083B6F79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728" y="273003"/>
            <a:ext cx="11157346" cy="881270"/>
          </a:xfrm>
        </p:spPr>
        <p:txBody>
          <a:bodyPr>
            <a:noAutofit/>
          </a:bodyPr>
          <a:lstStyle/>
          <a:p>
            <a:r>
              <a:rPr lang="en-US" sz="2800"/>
              <a:t>Personal Mobility on I-680 Corridor, </a:t>
            </a:r>
            <a:br>
              <a:rPr lang="en-US" sz="2800"/>
            </a:br>
            <a:r>
              <a:rPr lang="en-US" sz="2800"/>
              <a:t>San Ramon, California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0F4D658-7DAE-CBB2-7A3D-5AB621CFF0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8697"/>
          <a:stretch/>
        </p:blipFill>
        <p:spPr>
          <a:xfrm>
            <a:off x="7376392" y="4073972"/>
            <a:ext cx="4462682" cy="2196200"/>
          </a:xfrm>
          <a:prstGeom prst="rect">
            <a:avLst/>
          </a:prstGeom>
        </p:spPr>
      </p:pic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4EFBB3E4-7B9D-8566-CAB8-EF6B173291A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35"/>
          <a:stretch/>
        </p:blipFill>
        <p:spPr>
          <a:xfrm>
            <a:off x="312940" y="0"/>
            <a:ext cx="1187906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763598-CF61-0E68-EF8D-3035A5D1107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6839" y="3333750"/>
            <a:ext cx="5514409" cy="2561285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BA5752B-A337-BE7F-53F2-AC2AB4AEB1BE}"/>
              </a:ext>
            </a:extLst>
          </p:cNvPr>
          <p:cNvSpPr txBox="1"/>
          <p:nvPr/>
        </p:nvSpPr>
        <p:spPr>
          <a:xfrm>
            <a:off x="312940" y="6176740"/>
            <a:ext cx="11879060" cy="584775"/>
          </a:xfrm>
          <a:prstGeom prst="rect">
            <a:avLst/>
          </a:prstGeom>
          <a:solidFill>
            <a:srgbClr val="000000">
              <a:alpha val="43137"/>
            </a:srgbClr>
          </a:solidFill>
        </p:spPr>
        <p:txBody>
          <a:bodyPr wrap="square" rtlCol="0">
            <a:spAutoFit/>
          </a:bodyPr>
          <a:lstStyle/>
          <a:p>
            <a:pPr marL="346075"/>
            <a:r>
              <a:rPr lang="en-US" sz="3200" b="1">
                <a:solidFill>
                  <a:schemeClr val="bg1"/>
                </a:solidFill>
              </a:rPr>
              <a:t>Nissan testing at GoMentum Station – Data Collection </a:t>
            </a:r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19EAC95F-424B-875C-6475-6B3CC10012C1}"/>
              </a:ext>
            </a:extLst>
          </p:cNvPr>
          <p:cNvSpPr/>
          <p:nvPr/>
        </p:nvSpPr>
        <p:spPr>
          <a:xfrm rot="18108693">
            <a:off x="3511321" y="323112"/>
            <a:ext cx="713184" cy="781050"/>
          </a:xfrm>
          <a:prstGeom prst="downArrow">
            <a:avLst/>
          </a:prstGeom>
          <a:solidFill>
            <a:srgbClr val="FFFF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E938F052-161C-4AD3-04CD-E83026BBF775}"/>
              </a:ext>
            </a:extLst>
          </p:cNvPr>
          <p:cNvSpPr/>
          <p:nvPr/>
        </p:nvSpPr>
        <p:spPr>
          <a:xfrm rot="3491569">
            <a:off x="6164616" y="3339526"/>
            <a:ext cx="766192" cy="923649"/>
          </a:xfrm>
          <a:prstGeom prst="downArrow">
            <a:avLst>
              <a:gd name="adj1" fmla="val 50000"/>
              <a:gd name="adj2" fmla="val 61944"/>
            </a:avLst>
          </a:prstGeom>
          <a:solidFill>
            <a:srgbClr val="FFFF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40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DS Data Flow Animation">
            <a:hlinkClick r:id="" action="ppaction://media"/>
            <a:extLst>
              <a:ext uri="{FF2B5EF4-FFF2-40B4-BE49-F238E27FC236}">
                <a16:creationId xmlns:a16="http://schemas.microsoft.com/office/drawing/2014/main" id="{497994FA-D106-08AC-B92A-C3A7953340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728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5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230915_181042">
            <a:hlinkClick r:id="" action="ppaction://media"/>
            <a:extLst>
              <a:ext uri="{FF2B5EF4-FFF2-40B4-BE49-F238E27FC236}">
                <a16:creationId xmlns:a16="http://schemas.microsoft.com/office/drawing/2014/main" id="{080BB4EF-06A2-F7C4-5AC5-B13859AE61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550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2F0A85C-3808-1AC4-1242-730686EB614D}"/>
              </a:ext>
            </a:extLst>
          </p:cNvPr>
          <p:cNvSpPr txBox="1"/>
          <p:nvPr/>
        </p:nvSpPr>
        <p:spPr>
          <a:xfrm>
            <a:off x="644855" y="1367554"/>
            <a:ext cx="5638230" cy="3579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14000"/>
              </a:lnSpc>
              <a:spcBef>
                <a:spcPts val="1000"/>
              </a:spcBef>
              <a:spcAft>
                <a:spcPts val="783"/>
              </a:spcAft>
              <a:buClr>
                <a:srgbClr val="6FCEEC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panose="02000503020000020003" pitchFamily="2" charset="0"/>
              </a:rPr>
              <a:t>Complimentary SAV shuttle service for Bishop Ranch Business Park tenant’s and employees </a:t>
            </a:r>
          </a:p>
          <a:p>
            <a:pPr marL="228600" indent="-228600">
              <a:lnSpc>
                <a:spcPct val="114000"/>
              </a:lnSpc>
              <a:spcBef>
                <a:spcPts val="1000"/>
              </a:spcBef>
              <a:spcAft>
                <a:spcPts val="783"/>
              </a:spcAft>
              <a:buClr>
                <a:srgbClr val="6FCEEC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panose="02000503020000020003" pitchFamily="2" charset="0"/>
              </a:rPr>
              <a:t>For travel between the business park’s transit hub, BR1 and BR3 buildings, and City Center</a:t>
            </a:r>
          </a:p>
          <a:p>
            <a:pPr marL="228600" indent="-228600">
              <a:lnSpc>
                <a:spcPct val="114000"/>
              </a:lnSpc>
              <a:spcBef>
                <a:spcPts val="1000"/>
              </a:spcBef>
              <a:spcAft>
                <a:spcPts val="783"/>
              </a:spcAft>
              <a:buClr>
                <a:srgbClr val="6FCEEC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panose="02000503020000020003" pitchFamily="2" charset="0"/>
              </a:rPr>
              <a:t>Service Began on April 24, 2023</a:t>
            </a:r>
          </a:p>
          <a:p>
            <a:pPr marL="228600" indent="-228600">
              <a:lnSpc>
                <a:spcPct val="114000"/>
              </a:lnSpc>
              <a:spcBef>
                <a:spcPts val="1000"/>
              </a:spcBef>
              <a:spcAft>
                <a:spcPts val="783"/>
              </a:spcAft>
              <a:buClr>
                <a:srgbClr val="6FCEEC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panose="02000503020000020003" pitchFamily="2" charset="0"/>
              </a:rPr>
              <a:t>Partnership with the City of San Ramon, Sunset Development, and Beep Inc. funded by Contra Costa Transportation Authority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0BD5937-548A-88A8-2543-8F78A940F55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1753" y="1007407"/>
            <a:ext cx="4775573" cy="37801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8E5277-8B33-4855-1407-3D94A592946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209264" y="0"/>
            <a:ext cx="11982736" cy="8740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B515868-5175-368C-A7F6-65A8D834ED3B}"/>
              </a:ext>
            </a:extLst>
          </p:cNvPr>
          <p:cNvSpPr txBox="1"/>
          <p:nvPr/>
        </p:nvSpPr>
        <p:spPr>
          <a:xfrm>
            <a:off x="644855" y="196514"/>
            <a:ext cx="94732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ts val="2000"/>
              </a:spcAft>
            </a:pPr>
            <a:r>
              <a:rPr lang="en-US" sz="3200" b="1" dirty="0">
                <a:solidFill>
                  <a:srgbClr val="0F4E9D"/>
                </a:solidFill>
                <a:latin typeface="Avenir Book" panose="02000503020000020003" pitchFamily="2" charset="0"/>
                <a:ea typeface="+mj-ea"/>
                <a:cs typeface="+mj-cs"/>
              </a:rPr>
              <a:t>Presto Autonomous Shuttle Service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D37566-E948-CB04-6F67-A61AE453581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1753" y="4948312"/>
            <a:ext cx="3007056" cy="6615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9260EE-FF9C-66FF-D829-0114E347AB0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744"/>
          <a:stretch/>
        </p:blipFill>
        <p:spPr>
          <a:xfrm>
            <a:off x="10301366" y="4989564"/>
            <a:ext cx="1892222" cy="6615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3DFDF0F-80CB-9297-E645-95C135C6176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4400" y="6103352"/>
            <a:ext cx="11957600" cy="75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4629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E2E93B0-3D3A-CE8C-7F4A-2FBE2AA4DD4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736"/>
          <a:stretch/>
        </p:blipFill>
        <p:spPr>
          <a:xfrm>
            <a:off x="234400" y="0"/>
            <a:ext cx="11982736" cy="727784"/>
          </a:xfrm>
          <a:prstGeom prst="rect">
            <a:avLst/>
          </a:prstGeom>
        </p:spPr>
      </p:pic>
      <p:pic>
        <p:nvPicPr>
          <p:cNvPr id="3" name="Picture 2" descr="An aerial view of a city&#10;&#10;Description automatically generated">
            <a:extLst>
              <a:ext uri="{FF2B5EF4-FFF2-40B4-BE49-F238E27FC236}">
                <a16:creationId xmlns:a16="http://schemas.microsoft.com/office/drawing/2014/main" id="{7B98361C-7227-47D8-C4CA-F7BE28770F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8082" y="238354"/>
            <a:ext cx="6605289" cy="5590946"/>
          </a:xfrm>
          <a:prstGeom prst="rect">
            <a:avLst/>
          </a:prstGeom>
          <a:effectLst>
            <a:outerShdw blurRad="127000" dist="1016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4912F5-7B4C-958C-4B76-1C3312018222}"/>
              </a:ext>
            </a:extLst>
          </p:cNvPr>
          <p:cNvSpPr txBox="1"/>
          <p:nvPr/>
        </p:nvSpPr>
        <p:spPr>
          <a:xfrm>
            <a:off x="434675" y="1411035"/>
            <a:ext cx="4469642" cy="33001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28600" indent="-228600">
              <a:lnSpc>
                <a:spcPct val="114000"/>
              </a:lnSpc>
              <a:spcBef>
                <a:spcPts val="1000"/>
              </a:spcBef>
              <a:spcAft>
                <a:spcPts val="783"/>
              </a:spcAft>
              <a:buClr>
                <a:srgbClr val="6FCEEC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panose="02000503020000020003" pitchFamily="2" charset="0"/>
              </a:rPr>
              <a:t>1.2-mile loop in Bishop Ranch Business Park in San Ramon, CA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Avenir Book" panose="02000503020000020003" pitchFamily="2" charset="0"/>
            </a:endParaRPr>
          </a:p>
          <a:p>
            <a:pPr marL="685800" lvl="1" indent="-228600">
              <a:lnSpc>
                <a:spcPct val="114000"/>
              </a:lnSpc>
              <a:spcBef>
                <a:spcPts val="1000"/>
              </a:spcBef>
              <a:spcAft>
                <a:spcPts val="783"/>
              </a:spcAft>
              <a:buClr>
                <a:srgbClr val="6FCEEC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panose="02000503020000020003" pitchFamily="2" charset="0"/>
              </a:rPr>
              <a:t>Stops at transit hub, BR1 and BR3 buildings, and City Center</a:t>
            </a:r>
          </a:p>
          <a:p>
            <a:pPr marL="228600" indent="-228600">
              <a:lnSpc>
                <a:spcPct val="114000"/>
              </a:lnSpc>
              <a:spcBef>
                <a:spcPts val="1000"/>
              </a:spcBef>
              <a:spcAft>
                <a:spcPts val="783"/>
              </a:spcAft>
              <a:buClr>
                <a:srgbClr val="6FCEEC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panose="02000503020000020003" pitchFamily="2" charset="0"/>
              </a:rPr>
              <a:t>One shuttle operates weekdays from 7:30 am to 5:30 pm</a:t>
            </a:r>
          </a:p>
          <a:p>
            <a:pPr marL="228600" indent="-228600">
              <a:lnSpc>
                <a:spcPct val="114000"/>
              </a:lnSpc>
              <a:spcBef>
                <a:spcPts val="1000"/>
              </a:spcBef>
              <a:spcAft>
                <a:spcPts val="783"/>
              </a:spcAft>
              <a:buClr>
                <a:srgbClr val="6FCEEC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panose="02000503020000020003" pitchFamily="2" charset="0"/>
              </a:rPr>
              <a:t>Two </a:t>
            </a: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panose="02000503020000020003" pitchFamily="2" charset="0"/>
              </a:rPr>
              <a:t>shuttles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panose="02000503020000020003" pitchFamily="2" charset="0"/>
              </a:rPr>
              <a:t>run </a:t>
            </a: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panose="02000503020000020003" pitchFamily="2" charset="0"/>
              </a:rPr>
              <a:t>during lunch hours between 11 am - 2 pm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E2247B-8220-D104-237F-52D87D00D129}"/>
              </a:ext>
            </a:extLst>
          </p:cNvPr>
          <p:cNvSpPr txBox="1"/>
          <p:nvPr/>
        </p:nvSpPr>
        <p:spPr>
          <a:xfrm>
            <a:off x="521457" y="238354"/>
            <a:ext cx="94732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sz="2800" b="1" dirty="0">
                <a:solidFill>
                  <a:srgbClr val="0F4E9D"/>
                </a:solidFill>
                <a:latin typeface="Avenir Book" panose="02000503020000020003" pitchFamily="2" charset="0"/>
                <a:ea typeface="+mj-ea"/>
                <a:cs typeface="+mj-cs"/>
              </a:rPr>
              <a:t>Service Location and Hours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FCFCA68-FF10-34BB-ABE8-C3A14EFBF18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4400" y="6103352"/>
            <a:ext cx="11957600" cy="75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7340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1356678-5E6C-995A-45D3-34C522EF8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 + Answers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9004B26-10B1-1B9D-C109-F9B720A2A4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3163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56DAD15-6B62-A727-11FF-8F9229AE04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04645" y="1477270"/>
            <a:ext cx="10104213" cy="871241"/>
          </a:xfrm>
        </p:spPr>
        <p:txBody>
          <a:bodyPr>
            <a:noAutofit/>
          </a:bodyPr>
          <a:lstStyle/>
          <a:p>
            <a:pPr>
              <a:lnSpc>
                <a:spcPct val="114000"/>
              </a:lnSpc>
            </a:pPr>
            <a:r>
              <a:rPr lang="en-US" sz="2000">
                <a:solidFill>
                  <a:srgbClr val="000000"/>
                </a:solidFill>
              </a:rPr>
              <a:t>Demonstrations will facilitate data collection to support rulemaking and development of ADS safety performance standards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879168F8-B5A7-F052-1CDE-59A41ABA1B65}"/>
              </a:ext>
            </a:extLst>
          </p:cNvPr>
          <p:cNvSpPr txBox="1">
            <a:spLocks/>
          </p:cNvSpPr>
          <p:nvPr/>
        </p:nvSpPr>
        <p:spPr>
          <a:xfrm>
            <a:off x="835900" y="135948"/>
            <a:ext cx="10905066" cy="13208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00" kern="1200">
                <a:solidFill>
                  <a:srgbClr val="0F4E9D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en-US">
                <a:latin typeface="Avenir" panose="020B0503020203020204" pitchFamily="34" charset="0"/>
              </a:rPr>
              <a:t>Automated Driving System (ADS) Demonstration Program Goals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A7CDE28-6793-10FA-EB56-FC543C3CF84D}"/>
              </a:ext>
            </a:extLst>
          </p:cNvPr>
          <p:cNvGrpSpPr/>
          <p:nvPr/>
        </p:nvGrpSpPr>
        <p:grpSpPr>
          <a:xfrm>
            <a:off x="672286" y="2318556"/>
            <a:ext cx="10336572" cy="4145001"/>
            <a:chOff x="451033" y="1610114"/>
            <a:chExt cx="11816996" cy="481474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BD5CDBC-BCB9-2614-1410-7D34E0F5AC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1033" y="1610114"/>
              <a:ext cx="11684671" cy="481474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4C6A078-254E-F54E-C2B9-7405B0A10082}"/>
                </a:ext>
              </a:extLst>
            </p:cNvPr>
            <p:cNvSpPr txBox="1"/>
            <p:nvPr/>
          </p:nvSpPr>
          <p:spPr>
            <a:xfrm>
              <a:off x="2029326" y="1758012"/>
              <a:ext cx="3689685" cy="128702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>
                <a:spcAft>
                  <a:spcPts val="800"/>
                </a:spcAft>
              </a:pPr>
              <a:r>
                <a:rPr lang="en-US" sz="2200"/>
                <a:t>Advance Safety of Automated Driving Systems nationwide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253158E-2224-3249-C142-D050573BBC3A}"/>
                </a:ext>
              </a:extLst>
            </p:cNvPr>
            <p:cNvSpPr txBox="1"/>
            <p:nvPr/>
          </p:nvSpPr>
          <p:spPr>
            <a:xfrm>
              <a:off x="2029326" y="3604455"/>
              <a:ext cx="3946358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>
                <a:spcAft>
                  <a:spcPts val="800"/>
                </a:spcAft>
              </a:pPr>
              <a:r>
                <a:rPr lang="en-US" sz="2200"/>
                <a:t>Reduce traffic congestion and travel time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A6C02DF-6043-D3F4-2EAC-883A104C7A7C}"/>
                </a:ext>
              </a:extLst>
            </p:cNvPr>
            <p:cNvSpPr txBox="1"/>
            <p:nvPr/>
          </p:nvSpPr>
          <p:spPr>
            <a:xfrm>
              <a:off x="2029326" y="5247886"/>
              <a:ext cx="3946358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>
                <a:spcAft>
                  <a:spcPts val="800"/>
                </a:spcAft>
              </a:pPr>
              <a:r>
                <a:rPr lang="en-US" sz="2200"/>
                <a:t>Increase safety on our roads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8844EF6-578B-F16E-0C2C-D510C8C469C4}"/>
                </a:ext>
              </a:extLst>
            </p:cNvPr>
            <p:cNvSpPr txBox="1"/>
            <p:nvPr/>
          </p:nvSpPr>
          <p:spPr>
            <a:xfrm>
              <a:off x="7934758" y="1781662"/>
              <a:ext cx="4333271" cy="128702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>
                <a:spcAft>
                  <a:spcPts val="800"/>
                </a:spcAft>
              </a:pPr>
              <a:r>
                <a:rPr lang="en-US" sz="2200"/>
                <a:t>Increase connectivity and accessibility for transportation-challenged communities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0D51526-D6CA-3A70-D046-F76EC136C7BD}"/>
                </a:ext>
              </a:extLst>
            </p:cNvPr>
            <p:cNvSpPr txBox="1"/>
            <p:nvPr/>
          </p:nvSpPr>
          <p:spPr>
            <a:xfrm>
              <a:off x="7996929" y="5351216"/>
              <a:ext cx="4056715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>
                <a:spcAft>
                  <a:spcPts val="800"/>
                </a:spcAft>
              </a:pPr>
              <a:r>
                <a:rPr lang="en-US" sz="2200"/>
                <a:t>Promote better health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87F44BD-84A0-B335-FA18-698EDCFB1AF6}"/>
                </a:ext>
              </a:extLst>
            </p:cNvPr>
            <p:cNvSpPr txBox="1"/>
            <p:nvPr/>
          </p:nvSpPr>
          <p:spPr>
            <a:xfrm>
              <a:off x="8069117" y="3629277"/>
              <a:ext cx="4056715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>
                <a:spcAft>
                  <a:spcPts val="800"/>
                </a:spcAft>
              </a:pPr>
              <a:r>
                <a:rPr lang="en-US" sz="2200"/>
                <a:t>Promote environmental sustainability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48739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FC608D9-27DE-A26C-E77A-A5838D406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433"/>
            <a:ext cx="10515600" cy="769441"/>
          </a:xfrm>
        </p:spPr>
        <p:txBody>
          <a:bodyPr/>
          <a:lstStyle/>
          <a:p>
            <a:r>
              <a:rPr lang="en-US"/>
              <a:t>ADS Projects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2D9E5D0-6951-D0EF-002A-15F5DB6098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294" y="1020720"/>
            <a:ext cx="6789822" cy="5580606"/>
          </a:xfrm>
        </p:spPr>
        <p:txBody>
          <a:bodyPr>
            <a:normAutofit/>
          </a:bodyPr>
          <a:lstStyle/>
          <a:p>
            <a:pPr>
              <a:spcAft>
                <a:spcPts val="800"/>
              </a:spcAft>
            </a:pPr>
            <a:r>
              <a:rPr lang="en-US" sz="2200">
                <a:solidFill>
                  <a:srgbClr val="0070C0"/>
                </a:solidFill>
              </a:rPr>
              <a:t>PROJECT 1:</a:t>
            </a:r>
            <a:r>
              <a:rPr lang="en-US" sz="2200"/>
              <a:t> Rossmoor Senior Community First Mile / Last Mile Shuttles, Walnut Creek, CA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en-US" sz="1800">
                <a:solidFill>
                  <a:srgbClr val="0070C0"/>
                </a:solidFill>
              </a:rPr>
              <a:t>Shared AV trial that will connect seniors with essential goods and services, providing greater transit accessibility and independence for Rossmoor residents.</a:t>
            </a:r>
          </a:p>
          <a:p>
            <a:pPr>
              <a:spcAft>
                <a:spcPts val="800"/>
              </a:spcAft>
            </a:pPr>
            <a:r>
              <a:rPr lang="en-US" sz="2200">
                <a:solidFill>
                  <a:srgbClr val="0070C0"/>
                </a:solidFill>
              </a:rPr>
              <a:t>PROJECT 2:</a:t>
            </a:r>
            <a:r>
              <a:rPr lang="en-US" sz="2200"/>
              <a:t> County Hospital Accessible Transportation Shuttles, Martinez, CA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en-US" sz="1800">
                <a:solidFill>
                  <a:srgbClr val="0070C0"/>
                </a:solidFill>
              </a:rPr>
              <a:t>On-demand, wheelchair accessible AV shuttle service for people who don’t have reliable transportation to medical appointments and hospital services. </a:t>
            </a:r>
          </a:p>
          <a:p>
            <a:pPr>
              <a:spcAft>
                <a:spcPts val="800"/>
              </a:spcAft>
            </a:pPr>
            <a:r>
              <a:rPr lang="en-US" sz="2200">
                <a:solidFill>
                  <a:srgbClr val="0070C0"/>
                </a:solidFill>
              </a:rPr>
              <a:t>PROJECT 3:</a:t>
            </a:r>
            <a:r>
              <a:rPr lang="en-US" sz="2200"/>
              <a:t> Personal Mobility on I-680 Corridor, San Ramon, CA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en-US" sz="1800">
                <a:solidFill>
                  <a:srgbClr val="0070C0"/>
                </a:solidFill>
              </a:rPr>
              <a:t>Install necessary technologies along a two-mile stretch of I-680 to prepare for the future of connected and automated vehicles (CAVs). This pilot project will allow testing of a range of AVs for safe integration onto the roadway alongside traditional vehicles. </a:t>
            </a: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0B6ED198-52EE-0887-88C8-A666160508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16075" y="138126"/>
            <a:ext cx="4775925" cy="658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6350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3"/>
          <p:cNvSpPr>
            <a:spLocks noGrp="1"/>
          </p:cNvSpPr>
          <p:nvPr>
            <p:ph type="title"/>
          </p:nvPr>
        </p:nvSpPr>
        <p:spPr>
          <a:xfrm>
            <a:off x="520943" y="212144"/>
            <a:ext cx="11326151" cy="881270"/>
          </a:xfrm>
        </p:spPr>
        <p:txBody>
          <a:bodyPr>
            <a:normAutofit fontScale="90000"/>
          </a:bodyPr>
          <a:lstStyle/>
          <a:p>
            <a:r>
              <a:rPr lang="en-US" sz="3600"/>
              <a:t>Rossmoor First Mile/Last Mile Shared Autonomous Vehicles</a:t>
            </a:r>
            <a:br>
              <a:rPr lang="en-US" sz="4000"/>
            </a:br>
            <a:r>
              <a:rPr lang="en-US" sz="3100"/>
              <a:t>Walnut Creek, California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CFD135-2331-4642-B9DA-89367A7FAF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663" y="1329344"/>
            <a:ext cx="5465337" cy="4760509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000" dirty="0"/>
              <a:t>AV provider Local Motors went out of business early 2022</a:t>
            </a:r>
          </a:p>
          <a:p>
            <a:pPr>
              <a:lnSpc>
                <a:spcPct val="110000"/>
              </a:lnSpc>
            </a:pPr>
            <a:r>
              <a:rPr lang="en-US" sz="2000" dirty="0"/>
              <a:t>A replacement SAV vendor contract awarded to Beep in July 2022</a:t>
            </a:r>
          </a:p>
          <a:p>
            <a:pPr>
              <a:lnSpc>
                <a:spcPct val="110000"/>
              </a:lnSpc>
            </a:pPr>
            <a:r>
              <a:rPr lang="en-US" sz="2000" dirty="0"/>
              <a:t>Execution of Access Agreement with Rossmoor, Beep, and CCTA to deploy SAV, provide storage and charging station at Rossmoor</a:t>
            </a:r>
          </a:p>
          <a:p>
            <a:pPr>
              <a:lnSpc>
                <a:spcPct val="110000"/>
              </a:lnSpc>
            </a:pPr>
            <a:r>
              <a:rPr lang="en-US" sz="2000" dirty="0"/>
              <a:t>Testing started at beep facility late 2023</a:t>
            </a:r>
          </a:p>
          <a:p>
            <a:pPr>
              <a:lnSpc>
                <a:spcPct val="110000"/>
              </a:lnSpc>
            </a:pPr>
            <a:r>
              <a:rPr lang="en-US" sz="2000" dirty="0"/>
              <a:t>CCTA authorized shipment of vehicles March 2024</a:t>
            </a:r>
          </a:p>
          <a:p>
            <a:pPr>
              <a:lnSpc>
                <a:spcPct val="110000"/>
              </a:lnSpc>
            </a:pPr>
            <a:r>
              <a:rPr lang="en-US" sz="2000" dirty="0"/>
              <a:t>Target for Deployment May 2024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865AF39-F3E8-6001-C4CE-1706853C67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79068" y="4308638"/>
            <a:ext cx="3968026" cy="2045374"/>
          </a:xfrm>
          <a:prstGeom prst="rect">
            <a:avLst/>
          </a:prstGeom>
        </p:spPr>
      </p:pic>
      <p:pic>
        <p:nvPicPr>
          <p:cNvPr id="2050" name="Picture 2" descr="5 Things You Need to Know about Lake Nona's Autonomous Shuttle Service">
            <a:extLst>
              <a:ext uri="{FF2B5EF4-FFF2-40B4-BE49-F238E27FC236}">
                <a16:creationId xmlns:a16="http://schemas.microsoft.com/office/drawing/2014/main" id="{450FD7B0-06C0-F66A-F1B7-10C1B3B1E5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02471" y="4502111"/>
            <a:ext cx="1773032" cy="170349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2" descr="See the source image">
            <a:extLst>
              <a:ext uri="{FF2B5EF4-FFF2-40B4-BE49-F238E27FC236}">
                <a16:creationId xmlns:a16="http://schemas.microsoft.com/office/drawing/2014/main" id="{0F68BFCD-84B5-1AE4-B171-1411D397F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60847" y="827377"/>
            <a:ext cx="914400" cy="946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4476C3FD-41F9-0FDA-EC68-5E5FC94CB1B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687" r="18572"/>
          <a:stretch/>
        </p:blipFill>
        <p:spPr>
          <a:xfrm>
            <a:off x="7879068" y="1731577"/>
            <a:ext cx="1103006" cy="619466"/>
          </a:xfrm>
          <a:prstGeom prst="rect">
            <a:avLst/>
          </a:prstGeom>
        </p:spPr>
      </p:pic>
      <p:pic>
        <p:nvPicPr>
          <p:cNvPr id="8" name="Picture 2" descr="Beep selects Bestmile to plan, manage and optimize autonomous vehicle fleets | Mass Transit">
            <a:extLst>
              <a:ext uri="{FF2B5EF4-FFF2-40B4-BE49-F238E27FC236}">
                <a16:creationId xmlns:a16="http://schemas.microsoft.com/office/drawing/2014/main" id="{FB63AB8A-C519-6028-F3EE-429C6D936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57495" y="1005109"/>
            <a:ext cx="1337054" cy="648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39B0917-B14C-CCF9-5563-8701EA8640E9}"/>
              </a:ext>
            </a:extLst>
          </p:cNvPr>
          <p:cNvGrpSpPr/>
          <p:nvPr/>
        </p:nvGrpSpPr>
        <p:grpSpPr>
          <a:xfrm>
            <a:off x="7775503" y="2649244"/>
            <a:ext cx="3990720" cy="1511229"/>
            <a:chOff x="7223713" y="1161664"/>
            <a:chExt cx="3990720" cy="1511229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C1AF411-ED84-65EA-80D2-5B994200E009}"/>
                </a:ext>
              </a:extLst>
            </p:cNvPr>
            <p:cNvSpPr txBox="1"/>
            <p:nvPr/>
          </p:nvSpPr>
          <p:spPr>
            <a:xfrm>
              <a:off x="9151160" y="1195565"/>
              <a:ext cx="2063273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0F4E9D"/>
                  </a:solidFill>
                </a:rPr>
                <a:t>Partners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>
                  <a:solidFill>
                    <a:srgbClr val="0F4E9D"/>
                  </a:solidFill>
                </a:rPr>
                <a:t>Beep</a:t>
              </a:r>
              <a:endParaRPr lang="en-US" sz="1200">
                <a:solidFill>
                  <a:srgbClr val="0F4E9D"/>
                </a:solidFill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>
                  <a:solidFill>
                    <a:srgbClr val="0F4E9D"/>
                  </a:solidFill>
                </a:rPr>
                <a:t>Telegra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>
                  <a:solidFill>
                    <a:srgbClr val="0F4E9D"/>
                  </a:solidFill>
                </a:rPr>
                <a:t>UC Berkeley PATH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err="1">
                  <a:solidFill>
                    <a:srgbClr val="0F4E9D"/>
                  </a:solidFill>
                </a:rPr>
                <a:t>Heex</a:t>
              </a:r>
              <a:endParaRPr lang="en-US" sz="1200">
                <a:solidFill>
                  <a:srgbClr val="0F4E9D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07A2A0D-F91F-663B-1BE5-4C60F022F469}"/>
                </a:ext>
              </a:extLst>
            </p:cNvPr>
            <p:cNvSpPr txBox="1"/>
            <p:nvPr/>
          </p:nvSpPr>
          <p:spPr>
            <a:xfrm>
              <a:off x="7223713" y="1161664"/>
              <a:ext cx="192744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0F4E9D"/>
                  </a:solidFill>
                </a:rPr>
                <a:t>Stakeholders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>
                  <a:solidFill>
                    <a:srgbClr val="0F4E9D"/>
                  </a:solidFill>
                </a:rPr>
                <a:t>Rossmoor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>
                  <a:solidFill>
                    <a:srgbClr val="0F4E9D"/>
                  </a:solidFill>
                </a:rPr>
                <a:t>City of Walnut Creek</a:t>
              </a:r>
            </a:p>
          </p:txBody>
        </p:sp>
      </p:grpSp>
      <p:pic>
        <p:nvPicPr>
          <p:cNvPr id="14" name="Picture 6" descr="Découvrez la dernière news de Heex Technologies | J' ️ les startups">
            <a:extLst>
              <a:ext uri="{FF2B5EF4-FFF2-40B4-BE49-F238E27FC236}">
                <a16:creationId xmlns:a16="http://schemas.microsoft.com/office/drawing/2014/main" id="{68F0C05D-D747-8293-4F11-1DAE22885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32915" y="1955187"/>
            <a:ext cx="951902" cy="33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Home | California Partners for Advanced Transportation Technology">
            <a:extLst>
              <a:ext uri="{FF2B5EF4-FFF2-40B4-BE49-F238E27FC236}">
                <a16:creationId xmlns:a16="http://schemas.microsoft.com/office/drawing/2014/main" id="{A89B3693-5159-6DC0-8505-A7AB54135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00295" y="1805902"/>
            <a:ext cx="914399" cy="60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17C2C1-66D5-B478-4AE7-6E9FCDCEF71A}"/>
              </a:ext>
            </a:extLst>
          </p:cNvPr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089" y="6263849"/>
            <a:ext cx="1219013" cy="3636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7639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standing in the door of a bus&#10;&#10;Description automatically generated">
            <a:extLst>
              <a:ext uri="{FF2B5EF4-FFF2-40B4-BE49-F238E27FC236}">
                <a16:creationId xmlns:a16="http://schemas.microsoft.com/office/drawing/2014/main" id="{42EB1E13-F5DB-DED0-F275-E085C3CBAD3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170932" y="724058"/>
            <a:ext cx="4369554" cy="32771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4" name="Google Shape;244;p44"/>
          <p:cNvSpPr txBox="1"/>
          <p:nvPr/>
        </p:nvSpPr>
        <p:spPr>
          <a:xfrm>
            <a:off x="578804" y="-31003"/>
            <a:ext cx="10205200" cy="1159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spcBef>
                <a:spcPct val="0"/>
              </a:spcBef>
            </a:pPr>
            <a:r>
              <a:rPr lang="en" sz="2800" dirty="0">
                <a:solidFill>
                  <a:srgbClr val="0F4E9D"/>
                </a:solidFill>
                <a:latin typeface="Avenir Book" panose="02000503020000020003" pitchFamily="2" charset="0"/>
                <a:ea typeface="+mj-ea"/>
                <a:cs typeface="+mj-cs"/>
                <a:sym typeface="Poppins"/>
              </a:rPr>
              <a:t>Project 1: Rossmoor Deployment</a:t>
            </a:r>
            <a:endParaRPr sz="2800" dirty="0">
              <a:solidFill>
                <a:srgbClr val="0F4E9D"/>
              </a:solidFill>
              <a:latin typeface="Avenir Book" panose="02000503020000020003" pitchFamily="2" charset="0"/>
              <a:ea typeface="+mj-ea"/>
              <a:cs typeface="+mj-cs"/>
              <a:sym typeface="Poppins"/>
            </a:endParaRPr>
          </a:p>
        </p:txBody>
      </p:sp>
      <p:sp>
        <p:nvSpPr>
          <p:cNvPr id="247" name="Google Shape;247;p44"/>
          <p:cNvSpPr txBox="1"/>
          <p:nvPr/>
        </p:nvSpPr>
        <p:spPr>
          <a:xfrm>
            <a:off x="186433" y="6485400"/>
            <a:ext cx="4953600" cy="389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933">
                <a:latin typeface="Poppins ExtraLight"/>
                <a:ea typeface="Poppins ExtraLight"/>
                <a:cs typeface="Poppins ExtraLight"/>
                <a:sym typeface="Poppins ExtraLight"/>
              </a:rPr>
              <a:t>Proprietary and confidential. Property of May Mobility. Do not distribute or forward.</a:t>
            </a:r>
            <a:endParaRPr sz="933">
              <a:latin typeface="Poppins ExtraLight"/>
              <a:ea typeface="Poppins ExtraLight"/>
              <a:cs typeface="Poppins ExtraLight"/>
              <a:sym typeface="Poppins ExtraLight"/>
            </a:endParaRPr>
          </a:p>
        </p:txBody>
      </p:sp>
      <p:sp>
        <p:nvSpPr>
          <p:cNvPr id="248" name="Google Shape;248;p44"/>
          <p:cNvSpPr txBox="1"/>
          <p:nvPr/>
        </p:nvSpPr>
        <p:spPr>
          <a:xfrm>
            <a:off x="578804" y="1193594"/>
            <a:ext cx="5382803" cy="2631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spcAft>
                <a:spcPts val="600"/>
              </a:spcAft>
            </a:pPr>
            <a:r>
              <a:rPr lang="en" b="1" dirty="0">
                <a:latin typeface="Avenir Book" panose="02000503020000020003" pitchFamily="2" charset="0"/>
                <a:ea typeface="Poppins"/>
                <a:cs typeface="Poppins"/>
                <a:sym typeface="Poppins"/>
              </a:rPr>
              <a:t>Service Location: </a:t>
            </a:r>
            <a:r>
              <a:rPr lang="en" dirty="0">
                <a:latin typeface="Avenir Book" panose="02000503020000020003" pitchFamily="2" charset="0"/>
                <a:ea typeface="Poppins"/>
                <a:cs typeface="Poppins"/>
                <a:sym typeface="Poppins"/>
              </a:rPr>
              <a:t>Rossmoor Senior Community</a:t>
            </a:r>
            <a:endParaRPr dirty="0">
              <a:latin typeface="Avenir Book" panose="02000503020000020003" pitchFamily="2" charset="0"/>
              <a:ea typeface="Poppins"/>
              <a:cs typeface="Poppins"/>
              <a:sym typeface="Poppins"/>
            </a:endParaRPr>
          </a:p>
          <a:p>
            <a:pPr>
              <a:spcAft>
                <a:spcPts val="600"/>
              </a:spcAft>
            </a:pPr>
            <a:endParaRPr sz="1000" dirty="0">
              <a:latin typeface="Avenir Book" panose="02000503020000020003" pitchFamily="2" charset="0"/>
              <a:ea typeface="Poppins"/>
              <a:cs typeface="Poppins"/>
              <a:sym typeface="Poppins"/>
            </a:endParaRPr>
          </a:p>
          <a:p>
            <a:pPr>
              <a:spcAft>
                <a:spcPts val="600"/>
              </a:spcAft>
            </a:pPr>
            <a:r>
              <a:rPr lang="en" b="1" dirty="0">
                <a:latin typeface="Avenir Book" panose="02000503020000020003" pitchFamily="2" charset="0"/>
                <a:ea typeface="Poppins"/>
                <a:cs typeface="Poppins"/>
                <a:sym typeface="Poppins"/>
              </a:rPr>
              <a:t>Launch Date:</a:t>
            </a:r>
            <a:r>
              <a:rPr lang="en" dirty="0">
                <a:latin typeface="Avenir Book" panose="02000503020000020003" pitchFamily="2" charset="0"/>
                <a:ea typeface="Poppins"/>
                <a:cs typeface="Poppins"/>
                <a:sym typeface="Poppins"/>
              </a:rPr>
              <a:t> Targeted May 2024</a:t>
            </a:r>
            <a:endParaRPr dirty="0">
              <a:latin typeface="Avenir Book" panose="02000503020000020003" pitchFamily="2" charset="0"/>
              <a:ea typeface="Poppins"/>
              <a:cs typeface="Poppins"/>
              <a:sym typeface="Poppins"/>
            </a:endParaRPr>
          </a:p>
          <a:p>
            <a:pPr>
              <a:spcAft>
                <a:spcPts val="600"/>
              </a:spcAft>
            </a:pPr>
            <a:endParaRPr sz="1000" dirty="0">
              <a:latin typeface="Avenir Book" panose="02000503020000020003" pitchFamily="2" charset="0"/>
              <a:ea typeface="Poppins"/>
              <a:cs typeface="Poppins"/>
              <a:sym typeface="Poppins"/>
            </a:endParaRPr>
          </a:p>
          <a:p>
            <a:pPr>
              <a:spcAft>
                <a:spcPts val="600"/>
              </a:spcAft>
            </a:pPr>
            <a:r>
              <a:rPr lang="en" b="1" dirty="0">
                <a:latin typeface="Avenir Book" panose="02000503020000020003" pitchFamily="2" charset="0"/>
                <a:ea typeface="Poppins"/>
                <a:cs typeface="Poppins"/>
                <a:sym typeface="Poppins"/>
              </a:rPr>
              <a:t># of Shuttles:</a:t>
            </a:r>
            <a:r>
              <a:rPr lang="en" dirty="0">
                <a:latin typeface="Avenir Book" panose="02000503020000020003" pitchFamily="2" charset="0"/>
                <a:ea typeface="Poppins"/>
                <a:cs typeface="Poppins"/>
                <a:sym typeface="Poppins"/>
              </a:rPr>
              <a:t> </a:t>
            </a:r>
            <a:r>
              <a:rPr lang="en-US" dirty="0">
                <a:latin typeface="Avenir Book" panose="02000503020000020003" pitchFamily="2" charset="0"/>
                <a:ea typeface="Poppins"/>
                <a:cs typeface="Poppins"/>
                <a:sym typeface="Poppins"/>
              </a:rPr>
              <a:t>2 Shared Autonomous Vehicle Suttles. Ollie vehicles with </a:t>
            </a:r>
            <a:r>
              <a:rPr lang="en-US" dirty="0" err="1">
                <a:latin typeface="Avenir Book" panose="02000503020000020003" pitchFamily="2" charset="0"/>
                <a:ea typeface="Poppins"/>
                <a:cs typeface="Poppins"/>
                <a:sym typeface="Poppins"/>
              </a:rPr>
              <a:t>Oxa</a:t>
            </a:r>
            <a:r>
              <a:rPr lang="en-US" dirty="0">
                <a:latin typeface="Avenir Book" panose="02000503020000020003" pitchFamily="2" charset="0"/>
                <a:ea typeface="Poppins"/>
                <a:cs typeface="Poppins"/>
                <a:sym typeface="Poppins"/>
              </a:rPr>
              <a:t> robotics package</a:t>
            </a:r>
            <a:endParaRPr dirty="0">
              <a:latin typeface="Avenir Book" panose="02000503020000020003" pitchFamily="2" charset="0"/>
              <a:ea typeface="Poppins"/>
              <a:cs typeface="Poppins"/>
              <a:sym typeface="Poppins"/>
            </a:endParaRPr>
          </a:p>
          <a:p>
            <a:pPr>
              <a:spcAft>
                <a:spcPts val="600"/>
              </a:spcAft>
            </a:pPr>
            <a:endParaRPr sz="1000" dirty="0">
              <a:latin typeface="Avenir Book" panose="02000503020000020003" pitchFamily="2" charset="0"/>
              <a:ea typeface="Poppins"/>
              <a:cs typeface="Poppins"/>
              <a:sym typeface="Poppins"/>
            </a:endParaRPr>
          </a:p>
          <a:p>
            <a:pPr>
              <a:spcAft>
                <a:spcPts val="600"/>
              </a:spcAft>
            </a:pPr>
            <a:r>
              <a:rPr lang="en" b="1" dirty="0">
                <a:latin typeface="Avenir Book" panose="02000503020000020003" pitchFamily="2" charset="0"/>
                <a:ea typeface="Poppins"/>
                <a:cs typeface="Poppins"/>
                <a:sym typeface="Poppins"/>
              </a:rPr>
              <a:t>Service Hours:</a:t>
            </a:r>
            <a:r>
              <a:rPr lang="en" dirty="0">
                <a:latin typeface="Avenir Book" panose="02000503020000020003" pitchFamily="2" charset="0"/>
                <a:ea typeface="Poppins"/>
                <a:cs typeface="Poppins"/>
                <a:sym typeface="Poppins"/>
              </a:rPr>
              <a:t> 9-5</a:t>
            </a:r>
            <a:endParaRPr b="1" dirty="0">
              <a:latin typeface="Avenir Book" panose="02000503020000020003" pitchFamily="2" charset="0"/>
              <a:ea typeface="Poppins"/>
              <a:cs typeface="Poppins"/>
              <a:sym typeface="Poppins"/>
            </a:endParaRPr>
          </a:p>
        </p:txBody>
      </p:sp>
      <p:pic>
        <p:nvPicPr>
          <p:cNvPr id="250" name="Google Shape;250;p44"/>
          <p:cNvPicPr preferRelativeResize="0"/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0395" y="2499983"/>
            <a:ext cx="3109186" cy="409487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10181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BC26E784-C01D-DAF2-9F5C-07D61E698C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687" r="18572"/>
          <a:stretch/>
        </p:blipFill>
        <p:spPr>
          <a:xfrm>
            <a:off x="9822685" y="676967"/>
            <a:ext cx="1031145" cy="579108"/>
          </a:xfrm>
          <a:prstGeom prst="rect">
            <a:avLst/>
          </a:prstGeom>
        </p:spPr>
      </p:pic>
      <p:sp>
        <p:nvSpPr>
          <p:cNvPr id="12" name="Title 3"/>
          <p:cNvSpPr>
            <a:spLocks noGrp="1"/>
          </p:cNvSpPr>
          <p:nvPr>
            <p:ph type="title"/>
          </p:nvPr>
        </p:nvSpPr>
        <p:spPr>
          <a:xfrm>
            <a:off x="676462" y="273003"/>
            <a:ext cx="7119321" cy="881270"/>
          </a:xfrm>
        </p:spPr>
        <p:txBody>
          <a:bodyPr>
            <a:noAutofit/>
          </a:bodyPr>
          <a:lstStyle/>
          <a:p>
            <a:r>
              <a:rPr lang="en-US" sz="2800" dirty="0"/>
              <a:t>County Hospital Accessible Transportation</a:t>
            </a:r>
            <a:br>
              <a:rPr lang="en-US" sz="2800" dirty="0"/>
            </a:br>
            <a:r>
              <a:rPr lang="en-US" sz="2800" dirty="0"/>
              <a:t>Martinez, California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CFD135-2331-4642-B9DA-89367A7FAF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568" y="1264067"/>
            <a:ext cx="6243499" cy="4890303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</a:pPr>
            <a:r>
              <a:rPr lang="en-US" sz="2200" dirty="0"/>
              <a:t>New AV solution was identified, May Mobility AV contract executed in July 2023</a:t>
            </a:r>
          </a:p>
          <a:p>
            <a:pPr>
              <a:lnSpc>
                <a:spcPct val="120000"/>
              </a:lnSpc>
            </a:pPr>
            <a:r>
              <a:rPr lang="en-US" sz="2200" dirty="0"/>
              <a:t>Update Use Cases with County Hospital, and County Connection</a:t>
            </a:r>
          </a:p>
          <a:p>
            <a:pPr>
              <a:lnSpc>
                <a:spcPct val="120000"/>
              </a:lnSpc>
            </a:pPr>
            <a:r>
              <a:rPr lang="en-US" sz="2200" dirty="0"/>
              <a:t>Compliance with County Connection route(s), labor requirements, hours of service (undergoing)</a:t>
            </a:r>
          </a:p>
          <a:p>
            <a:pPr>
              <a:lnSpc>
                <a:spcPct val="120000"/>
              </a:lnSpc>
            </a:pPr>
            <a:r>
              <a:rPr lang="en-US" sz="2200" dirty="0"/>
              <a:t>Agreement with County Connection to provide operators and route services. </a:t>
            </a:r>
            <a:endParaRPr lang="en-US" sz="2200" strike="sngStrike" dirty="0"/>
          </a:p>
          <a:p>
            <a:pPr>
              <a:lnSpc>
                <a:spcPct val="120000"/>
              </a:lnSpc>
            </a:pPr>
            <a:r>
              <a:rPr lang="en-US" sz="2200" dirty="0">
                <a:solidFill>
                  <a:schemeClr val="tx1"/>
                </a:solidFill>
              </a:rPr>
              <a:t>Mapping and Testing in Q1 2024</a:t>
            </a:r>
          </a:p>
          <a:p>
            <a:pPr>
              <a:lnSpc>
                <a:spcPct val="120000"/>
              </a:lnSpc>
            </a:pPr>
            <a:r>
              <a:rPr lang="en-US" sz="2200" dirty="0">
                <a:solidFill>
                  <a:schemeClr val="tx1"/>
                </a:solidFill>
              </a:rPr>
              <a:t>Deployment late spring/early summer 2024 </a:t>
            </a:r>
          </a:p>
          <a:p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BEB8284-986A-21FD-90F2-30147CCAA4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4775"/>
          <a:stretch/>
        </p:blipFill>
        <p:spPr>
          <a:xfrm>
            <a:off x="8247840" y="4525490"/>
            <a:ext cx="3577999" cy="18364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A9DF57B-951A-F304-B740-3383DA6565B0}"/>
              </a:ext>
            </a:extLst>
          </p:cNvPr>
          <p:cNvSpPr txBox="1"/>
          <p:nvPr/>
        </p:nvSpPr>
        <p:spPr>
          <a:xfrm>
            <a:off x="9803428" y="2022925"/>
            <a:ext cx="24131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F4E9D"/>
                </a:solidFill>
              </a:rPr>
              <a:t>Partners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F4E9D"/>
                </a:solidFill>
              </a:rPr>
              <a:t>AMG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F4E9D"/>
                </a:solidFill>
              </a:rPr>
              <a:t>May Mobility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F4E9D"/>
                </a:solidFill>
              </a:rPr>
              <a:t>Telegra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F4E9D"/>
                </a:solidFill>
              </a:rPr>
              <a:t>UC Berkeley PATH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F4E9D"/>
                </a:solidFill>
              </a:rPr>
              <a:t>Heex</a:t>
            </a:r>
            <a:endParaRPr lang="en-US" sz="1200" dirty="0">
              <a:solidFill>
                <a:srgbClr val="0F4E9D"/>
              </a:solidFill>
            </a:endParaRPr>
          </a:p>
        </p:txBody>
      </p:sp>
      <p:pic>
        <p:nvPicPr>
          <p:cNvPr id="4" name="Picture 3" descr="Text&#10;&#10;Description automatically generated with low confidence">
            <a:extLst>
              <a:ext uri="{FF2B5EF4-FFF2-40B4-BE49-F238E27FC236}">
                <a16:creationId xmlns:a16="http://schemas.microsoft.com/office/drawing/2014/main" id="{8CABCB9B-83CF-9051-C82A-20458E52559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2"/>
          <a:stretch/>
        </p:blipFill>
        <p:spPr>
          <a:xfrm>
            <a:off x="8247840" y="771428"/>
            <a:ext cx="1212130" cy="317506"/>
          </a:xfrm>
          <a:prstGeom prst="rect">
            <a:avLst/>
          </a:prstGeom>
        </p:spPr>
      </p:pic>
      <p:pic>
        <p:nvPicPr>
          <p:cNvPr id="5" name="Picture 18" descr="See the source image">
            <a:extLst>
              <a:ext uri="{FF2B5EF4-FFF2-40B4-BE49-F238E27FC236}">
                <a16:creationId xmlns:a16="http://schemas.microsoft.com/office/drawing/2014/main" id="{A56C37CF-3A56-2EDC-639A-246CD5E5A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9395" y="1040945"/>
            <a:ext cx="1089020" cy="87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F646535-B5CF-F731-BCB3-6677C5AE9311}"/>
              </a:ext>
            </a:extLst>
          </p:cNvPr>
          <p:cNvSpPr txBox="1"/>
          <p:nvPr/>
        </p:nvSpPr>
        <p:spPr>
          <a:xfrm>
            <a:off x="7405411" y="2022925"/>
            <a:ext cx="241314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F4E9D"/>
                </a:solidFill>
              </a:rPr>
              <a:t>Stakeholders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F4E9D"/>
                </a:solidFill>
              </a:rPr>
              <a:t>FTA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F4E9D"/>
                </a:solidFill>
              </a:rPr>
              <a:t>CCTA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F4E9D"/>
                </a:solidFill>
              </a:rPr>
              <a:t>County Connection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F4E9D"/>
                </a:solidFill>
              </a:rPr>
              <a:t>Contra Costa County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F4E9D"/>
                </a:solidFill>
              </a:rPr>
              <a:t>City of Martinez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F4E9D"/>
                </a:solidFill>
              </a:rPr>
              <a:t>County Hospital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F4E9D"/>
                </a:solidFill>
              </a:rPr>
              <a:t>First Responders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F4E9D"/>
                </a:solidFill>
              </a:rPr>
              <a:t>TRANSPAC</a:t>
            </a:r>
          </a:p>
        </p:txBody>
      </p:sp>
      <p:pic>
        <p:nvPicPr>
          <p:cNvPr id="7" name="Picture 6" descr="See the source image">
            <a:extLst>
              <a:ext uri="{FF2B5EF4-FFF2-40B4-BE49-F238E27FC236}">
                <a16:creationId xmlns:a16="http://schemas.microsoft.com/office/drawing/2014/main" id="{1F34775E-EDA1-E7A9-537F-CF9AB3345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49939" y="70439"/>
            <a:ext cx="600582" cy="606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Vacant Contra Costa County Clerk and Recorder position sees 22 applicants">
            <a:extLst>
              <a:ext uri="{FF2B5EF4-FFF2-40B4-BE49-F238E27FC236}">
                <a16:creationId xmlns:a16="http://schemas.microsoft.com/office/drawing/2014/main" id="{C92581FC-CA6E-9C07-8AB7-7C1D948AF3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10409417" y="89463"/>
            <a:ext cx="600582" cy="612400"/>
          </a:xfrm>
          <a:prstGeom prst="ellipse">
            <a:avLst/>
          </a:prstGeom>
          <a:ln w="63500" cap="rnd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may mobility logo for site - Michigan Venture Capital Association">
            <a:extLst>
              <a:ext uri="{FF2B5EF4-FFF2-40B4-BE49-F238E27FC236}">
                <a16:creationId xmlns:a16="http://schemas.microsoft.com/office/drawing/2014/main" id="{9B2183F7-449D-D21A-5A66-6524ACEE1D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112726" y="116034"/>
            <a:ext cx="957718" cy="657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écouvrez la dernière news de Heex Technologies | J' ️ les startups">
            <a:extLst>
              <a:ext uri="{FF2B5EF4-FFF2-40B4-BE49-F238E27FC236}">
                <a16:creationId xmlns:a16="http://schemas.microsoft.com/office/drawing/2014/main" id="{CB2B67EF-7400-378F-DB49-90C7371C0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53830" y="1532454"/>
            <a:ext cx="737755" cy="263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ome | California Partners for Advanced Transportation Technology">
            <a:extLst>
              <a:ext uri="{FF2B5EF4-FFF2-40B4-BE49-F238E27FC236}">
                <a16:creationId xmlns:a16="http://schemas.microsoft.com/office/drawing/2014/main" id="{D43474F1-4BF7-FB45-7A4F-E527F6002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33587" y="849095"/>
            <a:ext cx="740690" cy="493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88C4C9-272A-DAC2-CCC6-FF205C4C0931}"/>
              </a:ext>
            </a:extLst>
          </p:cNvPr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089" y="6263849"/>
            <a:ext cx="1219013" cy="363661"/>
          </a:xfrm>
          <a:prstGeom prst="rect">
            <a:avLst/>
          </a:prstGeom>
          <a:noFill/>
        </p:spPr>
      </p:pic>
      <p:pic>
        <p:nvPicPr>
          <p:cNvPr id="14" name="Picture 13" descr="A logo for a company&#10;&#10;Description automatically generated">
            <a:extLst>
              <a:ext uri="{FF2B5EF4-FFF2-40B4-BE49-F238E27FC236}">
                <a16:creationId xmlns:a16="http://schemas.microsoft.com/office/drawing/2014/main" id="{1ED611E8-04FE-A7D7-1411-2D032FF28AF2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8562" y="1369278"/>
            <a:ext cx="1031146" cy="509108"/>
          </a:xfrm>
          <a:prstGeom prst="rect">
            <a:avLst/>
          </a:prstGeom>
        </p:spPr>
      </p:pic>
      <p:pic>
        <p:nvPicPr>
          <p:cNvPr id="16" name="Picture 2" descr="Federal Road Safety Logo - Logo PDF | Federal Motor Carrier Safety Administration : Sep 12, 2002 ...">
            <a:extLst>
              <a:ext uri="{FF2B5EF4-FFF2-40B4-BE49-F238E27FC236}">
                <a16:creationId xmlns:a16="http://schemas.microsoft.com/office/drawing/2014/main" id="{0442AFD3-65AA-2810-0105-53FC20C10A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72496" y="1160013"/>
            <a:ext cx="624764" cy="63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FE7E8B8-00CA-DE1D-88D8-4F3BC4CD44FC}"/>
              </a:ext>
            </a:extLst>
          </p:cNvPr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99727" y="226151"/>
            <a:ext cx="1219013" cy="3636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8598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44"/>
          <p:cNvSpPr txBox="1"/>
          <p:nvPr/>
        </p:nvSpPr>
        <p:spPr>
          <a:xfrm>
            <a:off x="578804" y="-31003"/>
            <a:ext cx="10205200" cy="1233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spcBef>
                <a:spcPct val="0"/>
              </a:spcBef>
            </a:pPr>
            <a:r>
              <a:rPr lang="en" sz="2800" dirty="0">
                <a:solidFill>
                  <a:srgbClr val="0F4E9D"/>
                </a:solidFill>
                <a:latin typeface="Avenir Book" panose="02000503020000020003" pitchFamily="2" charset="0"/>
                <a:ea typeface="+mj-ea"/>
                <a:cs typeface="+mj-cs"/>
                <a:sym typeface="Poppins"/>
              </a:rPr>
              <a:t>Project 2: Medical Services Deployment</a:t>
            </a:r>
            <a:endParaRPr sz="2800" dirty="0">
              <a:solidFill>
                <a:srgbClr val="0F4E9D"/>
              </a:solidFill>
              <a:latin typeface="Avenir Book" panose="02000503020000020003" pitchFamily="2" charset="0"/>
              <a:ea typeface="+mj-ea"/>
              <a:cs typeface="+mj-cs"/>
              <a:sym typeface="Poppins"/>
            </a:endParaRPr>
          </a:p>
        </p:txBody>
      </p:sp>
      <p:sp>
        <p:nvSpPr>
          <p:cNvPr id="247" name="Google Shape;247;p44"/>
          <p:cNvSpPr txBox="1"/>
          <p:nvPr/>
        </p:nvSpPr>
        <p:spPr>
          <a:xfrm>
            <a:off x="186433" y="6485400"/>
            <a:ext cx="4953600" cy="389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933">
                <a:latin typeface="Poppins ExtraLight"/>
                <a:ea typeface="Poppins ExtraLight"/>
                <a:cs typeface="Poppins ExtraLight"/>
                <a:sym typeface="Poppins ExtraLight"/>
              </a:rPr>
              <a:t>Proprietary and confidential. Property of May Mobility. Do not distribute or forward.</a:t>
            </a:r>
            <a:endParaRPr sz="933">
              <a:latin typeface="Poppins ExtraLight"/>
              <a:ea typeface="Poppins ExtraLight"/>
              <a:cs typeface="Poppins ExtraLight"/>
              <a:sym typeface="Poppins ExtraLight"/>
            </a:endParaRPr>
          </a:p>
        </p:txBody>
      </p:sp>
      <p:sp>
        <p:nvSpPr>
          <p:cNvPr id="248" name="Google Shape;248;p44"/>
          <p:cNvSpPr txBox="1"/>
          <p:nvPr/>
        </p:nvSpPr>
        <p:spPr>
          <a:xfrm>
            <a:off x="3344562" y="1256831"/>
            <a:ext cx="7439442" cy="3231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spcAft>
                <a:spcPts val="1200"/>
              </a:spcAft>
            </a:pPr>
            <a:r>
              <a:rPr lang="en" b="1" dirty="0">
                <a:latin typeface="Avenir Book" panose="02000503020000020003" pitchFamily="2" charset="0"/>
                <a:ea typeface="Poppins"/>
                <a:cs typeface="Poppins"/>
                <a:sym typeface="Poppins"/>
              </a:rPr>
              <a:t>Core Service Locations: </a:t>
            </a:r>
            <a:r>
              <a:rPr lang="en" dirty="0">
                <a:latin typeface="Avenir Book" panose="02000503020000020003" pitchFamily="2" charset="0"/>
                <a:ea typeface="Poppins"/>
                <a:cs typeface="Poppins"/>
                <a:sym typeface="Poppins"/>
              </a:rPr>
              <a:t>City of Martinez, Amtrak Station, Contra Costa Regional Medical Center</a:t>
            </a:r>
            <a:endParaRPr dirty="0">
              <a:latin typeface="Avenir Book" panose="02000503020000020003" pitchFamily="2" charset="0"/>
              <a:ea typeface="Poppins"/>
              <a:cs typeface="Poppins"/>
              <a:sym typeface="Poppins"/>
            </a:endParaRPr>
          </a:p>
          <a:p>
            <a:pPr>
              <a:spcAft>
                <a:spcPts val="1200"/>
              </a:spcAft>
            </a:pPr>
            <a:r>
              <a:rPr lang="en" b="1" dirty="0">
                <a:latin typeface="Avenir Book" panose="02000503020000020003" pitchFamily="2" charset="0"/>
                <a:ea typeface="Poppins"/>
                <a:cs typeface="Poppins"/>
                <a:sym typeface="Poppins"/>
              </a:rPr>
              <a:t>Launch Date:</a:t>
            </a:r>
            <a:r>
              <a:rPr lang="en" dirty="0">
                <a:latin typeface="Avenir Book" panose="02000503020000020003" pitchFamily="2" charset="0"/>
                <a:ea typeface="Poppins"/>
                <a:cs typeface="Poppins"/>
                <a:sym typeface="Poppins"/>
              </a:rPr>
              <a:t> late spring/early summer 2024</a:t>
            </a:r>
            <a:endParaRPr dirty="0">
              <a:latin typeface="Avenir Book" panose="02000503020000020003" pitchFamily="2" charset="0"/>
              <a:ea typeface="Poppins"/>
              <a:cs typeface="Poppins"/>
              <a:sym typeface="Poppins"/>
            </a:endParaRPr>
          </a:p>
          <a:p>
            <a:pPr>
              <a:spcAft>
                <a:spcPts val="600"/>
              </a:spcAft>
            </a:pPr>
            <a:r>
              <a:rPr lang="en" b="1" dirty="0">
                <a:latin typeface="Avenir Book" panose="02000503020000020003" pitchFamily="2" charset="0"/>
                <a:ea typeface="Poppins"/>
                <a:cs typeface="Poppins"/>
                <a:sym typeface="Poppins"/>
              </a:rPr>
              <a:t># of Shuttles:</a:t>
            </a:r>
            <a:r>
              <a:rPr lang="en" dirty="0">
                <a:latin typeface="Avenir Book" panose="02000503020000020003" pitchFamily="2" charset="0"/>
                <a:ea typeface="Poppins"/>
                <a:cs typeface="Poppins"/>
                <a:sym typeface="Poppins"/>
              </a:rPr>
              <a:t> Seven (7) Total (6 operational, 1 reserve)</a:t>
            </a:r>
            <a:endParaRPr dirty="0">
              <a:latin typeface="Avenir Book" panose="02000503020000020003" pitchFamily="2" charset="0"/>
              <a:ea typeface="Poppins"/>
              <a:cs typeface="Poppins"/>
              <a:sym typeface="Poppins"/>
            </a:endParaRPr>
          </a:p>
          <a:p>
            <a:pPr marL="685783" indent="-321725">
              <a:spcAft>
                <a:spcPts val="600"/>
              </a:spcAft>
              <a:buSzPts val="1100"/>
              <a:buFont typeface="Poppins"/>
              <a:buChar char="●"/>
            </a:pPr>
            <a:r>
              <a:rPr lang="en" dirty="0">
                <a:latin typeface="Avenir Book" panose="02000503020000020003" pitchFamily="2" charset="0"/>
                <a:ea typeface="Poppins"/>
                <a:cs typeface="Poppins"/>
                <a:sym typeface="Poppins"/>
              </a:rPr>
              <a:t>Four (4) standard Sienna’s</a:t>
            </a:r>
            <a:endParaRPr dirty="0">
              <a:latin typeface="Avenir Book" panose="02000503020000020003" pitchFamily="2" charset="0"/>
              <a:ea typeface="Poppins"/>
              <a:cs typeface="Poppins"/>
              <a:sym typeface="Poppins"/>
            </a:endParaRPr>
          </a:p>
          <a:p>
            <a:pPr marL="685783" indent="-321725">
              <a:spcAft>
                <a:spcPts val="1200"/>
              </a:spcAft>
              <a:buSzPts val="1100"/>
              <a:buFont typeface="Poppins"/>
              <a:buChar char="●"/>
            </a:pPr>
            <a:r>
              <a:rPr lang="en" dirty="0">
                <a:latin typeface="Avenir Book" panose="02000503020000020003" pitchFamily="2" charset="0"/>
                <a:ea typeface="Poppins"/>
                <a:cs typeface="Poppins"/>
                <a:sym typeface="Poppins"/>
              </a:rPr>
              <a:t>Three (3) accessible Sienna’s</a:t>
            </a:r>
            <a:endParaRPr dirty="0">
              <a:latin typeface="Avenir Book" panose="02000503020000020003" pitchFamily="2" charset="0"/>
              <a:ea typeface="Poppins"/>
              <a:cs typeface="Poppins"/>
              <a:sym typeface="Poppins"/>
            </a:endParaRPr>
          </a:p>
          <a:p>
            <a:pPr>
              <a:spcAft>
                <a:spcPts val="1200"/>
              </a:spcAft>
            </a:pPr>
            <a:r>
              <a:rPr lang="en" b="1" dirty="0">
                <a:latin typeface="Avenir Book" panose="02000503020000020003" pitchFamily="2" charset="0"/>
                <a:ea typeface="Poppins"/>
                <a:cs typeface="Poppins"/>
                <a:sym typeface="Poppins"/>
              </a:rPr>
              <a:t>Service Hours:</a:t>
            </a:r>
            <a:r>
              <a:rPr lang="en" dirty="0">
                <a:latin typeface="Avenir Book" panose="02000503020000020003" pitchFamily="2" charset="0"/>
                <a:ea typeface="Poppins"/>
                <a:cs typeface="Poppins"/>
                <a:sym typeface="Poppins"/>
              </a:rPr>
              <a:t> Targeting M-F 6pm-10pm with potential hospital service (AM) outside of that window in designated zone. 932</a:t>
            </a:r>
            <a:endParaRPr b="1" dirty="0">
              <a:latin typeface="Avenir Book" panose="02000503020000020003" pitchFamily="2" charset="0"/>
              <a:ea typeface="Poppins"/>
              <a:cs typeface="Poppins"/>
              <a:sym typeface="Poppins"/>
            </a:endParaRPr>
          </a:p>
        </p:txBody>
      </p:sp>
      <p:pic>
        <p:nvPicPr>
          <p:cNvPr id="249" name="Google Shape;249;p44"/>
          <p:cNvPicPr preferRelativeResize="0"/>
          <p:nvPr/>
        </p:nvPicPr>
        <p:blipFill rotWithShape="1">
          <a:blip r:embed="rId3"/>
          <a:srcRect r="5208"/>
          <a:stretch/>
        </p:blipFill>
        <p:spPr>
          <a:xfrm>
            <a:off x="546868" y="4714943"/>
            <a:ext cx="2544100" cy="1741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8804" y="1036148"/>
            <a:ext cx="2544100" cy="3463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A group of cars in a room&#10;&#10;Description automatically generated">
            <a:extLst>
              <a:ext uri="{FF2B5EF4-FFF2-40B4-BE49-F238E27FC236}">
                <a16:creationId xmlns:a16="http://schemas.microsoft.com/office/drawing/2014/main" id="{D2648F15-C5A7-323C-E35B-343226BFC8F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364" t="24402" b="3956"/>
          <a:stretch/>
        </p:blipFill>
        <p:spPr>
          <a:xfrm>
            <a:off x="3344562" y="4707563"/>
            <a:ext cx="2850292" cy="172373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5"/>
          <p:cNvSpPr/>
          <p:nvPr/>
        </p:nvSpPr>
        <p:spPr>
          <a:xfrm rot="-5400000">
            <a:off x="3627583" y="-2206306"/>
            <a:ext cx="4982886" cy="11714149"/>
          </a:xfrm>
          <a:prstGeom prst="round1Rect">
            <a:avLst>
              <a:gd name="adj" fmla="val 16667"/>
            </a:avLst>
          </a:prstGeom>
          <a:gradFill>
            <a:gsLst>
              <a:gs pos="0">
                <a:srgbClr val="369040"/>
              </a:gs>
              <a:gs pos="40000">
                <a:srgbClr val="68BE71"/>
              </a:gs>
              <a:gs pos="100000">
                <a:srgbClr val="087CB7"/>
              </a:gs>
              <a:gs pos="100000">
                <a:srgbClr val="4BC88D"/>
              </a:gs>
              <a:gs pos="100000">
                <a:srgbClr val="059C93"/>
              </a:gs>
            </a:gsLst>
            <a:lin ang="1890073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256" name="Google Shape;256;p45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3247" y="6213208"/>
            <a:ext cx="503250" cy="492402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45"/>
          <p:cNvSpPr txBox="1"/>
          <p:nvPr/>
        </p:nvSpPr>
        <p:spPr>
          <a:xfrm>
            <a:off x="526987" y="59588"/>
            <a:ext cx="10803446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spcBef>
                <a:spcPct val="0"/>
              </a:spcBef>
            </a:pPr>
            <a:r>
              <a:rPr lang="en" sz="2800" dirty="0">
                <a:solidFill>
                  <a:srgbClr val="0F4E9D"/>
                </a:solidFill>
                <a:latin typeface="Avenir Book" panose="02000503020000020003" pitchFamily="2" charset="0"/>
                <a:ea typeface="+mj-ea"/>
                <a:cs typeface="+mj-cs"/>
                <a:sym typeface="Poppins"/>
              </a:rPr>
              <a:t>Sienna Autono-MaaS </a:t>
            </a:r>
            <a:endParaRPr sz="2800" dirty="0">
              <a:solidFill>
                <a:srgbClr val="0F4E9D"/>
              </a:solidFill>
              <a:latin typeface="Avenir Book" panose="02000503020000020003" pitchFamily="2" charset="0"/>
              <a:ea typeface="+mj-ea"/>
              <a:cs typeface="+mj-cs"/>
              <a:sym typeface="Poppins"/>
            </a:endParaRPr>
          </a:p>
          <a:p>
            <a:pPr>
              <a:spcBef>
                <a:spcPct val="0"/>
              </a:spcBef>
            </a:pPr>
            <a:r>
              <a:rPr lang="en" sz="2800" dirty="0">
                <a:solidFill>
                  <a:srgbClr val="0F4E9D"/>
                </a:solidFill>
                <a:latin typeface="Avenir Book" panose="02000503020000020003" pitchFamily="2" charset="0"/>
                <a:ea typeface="+mj-ea"/>
                <a:cs typeface="+mj-cs"/>
                <a:sym typeface="Poppins"/>
              </a:rPr>
              <a:t>(Mobility as a Service) Platform</a:t>
            </a:r>
            <a:endParaRPr sz="2800" dirty="0">
              <a:solidFill>
                <a:srgbClr val="0F4E9D"/>
              </a:solidFill>
              <a:latin typeface="Avenir Book" panose="02000503020000020003" pitchFamily="2" charset="0"/>
              <a:ea typeface="+mj-ea"/>
              <a:cs typeface="+mj-cs"/>
              <a:sym typeface="Poppins"/>
            </a:endParaRPr>
          </a:p>
        </p:txBody>
      </p:sp>
      <p:sp>
        <p:nvSpPr>
          <p:cNvPr id="258" name="Google Shape;258;p45"/>
          <p:cNvSpPr txBox="1"/>
          <p:nvPr/>
        </p:nvSpPr>
        <p:spPr>
          <a:xfrm>
            <a:off x="2349233" y="5658323"/>
            <a:ext cx="71636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16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Specs:</a:t>
            </a:r>
            <a:r>
              <a:rPr lang="en" sz="16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17’3” Length | 7’7” Width | 6’7” Height | ~4,800 lbs GVWR</a:t>
            </a:r>
            <a:endParaRPr sz="16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59" name="Google Shape;259;p45"/>
          <p:cNvSpPr txBox="1"/>
          <p:nvPr/>
        </p:nvSpPr>
        <p:spPr>
          <a:xfrm>
            <a:off x="9863700" y="2680159"/>
            <a:ext cx="22724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1333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Fuel Efficiency</a:t>
            </a:r>
            <a:endParaRPr sz="1333" b="1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r>
              <a:rPr lang="en" sz="1067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Hybrid - 35 mpg</a:t>
            </a:r>
            <a:endParaRPr sz="1067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60" name="Google Shape;260;p45"/>
          <p:cNvSpPr txBox="1"/>
          <p:nvPr/>
        </p:nvSpPr>
        <p:spPr>
          <a:xfrm>
            <a:off x="243200" y="3758658"/>
            <a:ext cx="2399200" cy="77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1333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Rider capacity</a:t>
            </a:r>
            <a:endParaRPr sz="1333" b="1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r>
              <a:rPr lang="en" sz="1067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Comfortable seating for 4 </a:t>
            </a:r>
            <a:endParaRPr sz="1067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r>
              <a:rPr lang="en" sz="1067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(max 5)</a:t>
            </a:r>
            <a:endParaRPr sz="1067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61" name="Google Shape;261;p45"/>
          <p:cNvSpPr txBox="1"/>
          <p:nvPr/>
        </p:nvSpPr>
        <p:spPr>
          <a:xfrm>
            <a:off x="9863700" y="3563158"/>
            <a:ext cx="22724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1333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Easy ingress/egress</a:t>
            </a:r>
            <a:r>
              <a:rPr lang="en" sz="1333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 </a:t>
            </a:r>
            <a:endParaRPr sz="1333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r>
              <a:rPr lang="en" sz="1067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Sliding doors, captain seats</a:t>
            </a:r>
            <a:endParaRPr sz="1067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62" name="Google Shape;262;p45"/>
          <p:cNvSpPr txBox="1"/>
          <p:nvPr/>
        </p:nvSpPr>
        <p:spPr>
          <a:xfrm>
            <a:off x="243200" y="4812840"/>
            <a:ext cx="3005600" cy="77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1333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Space for storage </a:t>
            </a:r>
            <a:endParaRPr sz="1333" b="1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r>
              <a:rPr lang="en" sz="1067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Large and small </a:t>
            </a:r>
            <a:br>
              <a:rPr lang="en" sz="1067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n" sz="1067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(Scooter, stroller, groceries)</a:t>
            </a:r>
            <a:endParaRPr sz="1067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63" name="Google Shape;263;p45"/>
          <p:cNvSpPr txBox="1"/>
          <p:nvPr/>
        </p:nvSpPr>
        <p:spPr>
          <a:xfrm>
            <a:off x="243200" y="2679246"/>
            <a:ext cx="3343200" cy="77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1333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Configurability</a:t>
            </a:r>
            <a:endParaRPr sz="1333" b="1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r>
              <a:rPr lang="en" sz="1067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• Low power tablet displays</a:t>
            </a:r>
            <a:endParaRPr sz="1067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r>
              <a:rPr lang="en" sz="1067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• App based GUI</a:t>
            </a:r>
            <a:endParaRPr sz="1067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64" name="Google Shape;264;p45"/>
          <p:cNvSpPr txBox="1"/>
          <p:nvPr/>
        </p:nvSpPr>
        <p:spPr>
          <a:xfrm>
            <a:off x="6497500" y="1615591"/>
            <a:ext cx="2824400" cy="77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1333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Open feel</a:t>
            </a:r>
            <a:endParaRPr sz="1333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r>
              <a:rPr lang="en" sz="1067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• Open view - no front passenger seat </a:t>
            </a:r>
            <a:endParaRPr sz="1067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r>
              <a:rPr lang="en" sz="1067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• Ambient lighting</a:t>
            </a:r>
            <a:endParaRPr sz="1067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65" name="Google Shape;265;p45"/>
          <p:cNvSpPr txBox="1"/>
          <p:nvPr/>
        </p:nvSpPr>
        <p:spPr>
          <a:xfrm>
            <a:off x="3622100" y="1615590"/>
            <a:ext cx="2480000" cy="77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1333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Comfortable ride</a:t>
            </a:r>
            <a:endParaRPr sz="1333" b="1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r>
              <a:rPr lang="en" sz="1067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MPDM integration with carefully tuned ride feel</a:t>
            </a:r>
            <a:endParaRPr sz="1067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66" name="Google Shape;266;p45"/>
          <p:cNvSpPr txBox="1"/>
          <p:nvPr/>
        </p:nvSpPr>
        <p:spPr>
          <a:xfrm>
            <a:off x="9863700" y="4449216"/>
            <a:ext cx="2112400" cy="1436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1333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Accessibility</a:t>
            </a:r>
            <a:endParaRPr sz="1333" b="1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r>
              <a:rPr lang="en" sz="1067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Wheelchair accessible with 2 additional passengers; accommodates service animal &amp; attendant. passenger screens, audio queues</a:t>
            </a:r>
            <a:endParaRPr sz="1067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67" name="Google Shape;267;p45"/>
          <p:cNvSpPr txBox="1"/>
          <p:nvPr/>
        </p:nvSpPr>
        <p:spPr>
          <a:xfrm>
            <a:off x="9863700" y="1615591"/>
            <a:ext cx="1782000" cy="77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1333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Connectivity</a:t>
            </a:r>
            <a:endParaRPr sz="1333" b="1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r>
              <a:rPr lang="en" sz="1067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Rider wifi hotspot, </a:t>
            </a:r>
            <a:endParaRPr sz="1067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r>
              <a:rPr lang="en" sz="1067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USB charging</a:t>
            </a:r>
            <a:endParaRPr sz="1067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68" name="Google Shape;268;p45"/>
          <p:cNvSpPr txBox="1"/>
          <p:nvPr/>
        </p:nvSpPr>
        <p:spPr>
          <a:xfrm>
            <a:off x="243200" y="1595190"/>
            <a:ext cx="3343200" cy="820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1333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New and emerging safety and customer experience features </a:t>
            </a:r>
            <a:endParaRPr sz="1333" b="1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r>
              <a:rPr lang="en" sz="1067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Cabin awareness </a:t>
            </a:r>
            <a:endParaRPr sz="1067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69" name="Google Shape;269;p45"/>
          <p:cNvPicPr preferRelativeResize="0"/>
          <p:nvPr/>
        </p:nvPicPr>
        <p:blipFill rotWithShape="1"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46300" y="2031971"/>
            <a:ext cx="8299399" cy="374442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5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60EB051-4CFD-5782-531F-BC5DC5329EE8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6987" y="6341949"/>
            <a:ext cx="1219013" cy="36366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6"/>
          <p:cNvSpPr txBox="1"/>
          <p:nvPr/>
        </p:nvSpPr>
        <p:spPr>
          <a:xfrm>
            <a:off x="417106" y="155083"/>
            <a:ext cx="44824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spcBef>
                <a:spcPct val="0"/>
              </a:spcBef>
            </a:pPr>
            <a:r>
              <a:rPr lang="en" sz="2800" dirty="0">
                <a:solidFill>
                  <a:srgbClr val="0F4E9D"/>
                </a:solidFill>
                <a:latin typeface="Avenir Book" panose="02000503020000020003" pitchFamily="2" charset="0"/>
                <a:ea typeface="+mj-ea"/>
                <a:cs typeface="+mj-cs"/>
                <a:sym typeface="Poppins"/>
              </a:rPr>
              <a:t>Accessibility For All</a:t>
            </a:r>
            <a:endParaRPr sz="2800" dirty="0">
              <a:solidFill>
                <a:srgbClr val="0F4E9D"/>
              </a:solidFill>
              <a:latin typeface="Avenir Book" panose="02000503020000020003" pitchFamily="2" charset="0"/>
              <a:ea typeface="+mj-ea"/>
              <a:cs typeface="+mj-cs"/>
              <a:sym typeface="Poppins"/>
            </a:endParaRPr>
          </a:p>
        </p:txBody>
      </p:sp>
      <p:sp>
        <p:nvSpPr>
          <p:cNvPr id="277" name="Google Shape;277;p46"/>
          <p:cNvSpPr txBox="1"/>
          <p:nvPr/>
        </p:nvSpPr>
        <p:spPr>
          <a:xfrm>
            <a:off x="237233" y="1205697"/>
            <a:ext cx="5444850" cy="4887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228600" indent="-228600">
              <a:lnSpc>
                <a:spcPct val="110000"/>
              </a:lnSpc>
              <a:spcBef>
                <a:spcPts val="1000"/>
              </a:spcBef>
              <a:buClr>
                <a:srgbClr val="6FCEEC"/>
              </a:buClr>
              <a:buFont typeface="Arial" panose="020B0604020202020204" pitchFamily="34" charset="0"/>
              <a:buChar char="•"/>
            </a:pPr>
            <a:r>
              <a:rPr lang="en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panose="02000503020000020003" pitchFamily="2" charset="0"/>
                <a:sym typeface="Poppins"/>
              </a:rPr>
              <a:t>Accessibility</a:t>
            </a:r>
            <a:endParaRPr sz="2200" b="1" dirty="0">
              <a:solidFill>
                <a:schemeClr val="tx1">
                  <a:lumMod val="85000"/>
                  <a:lumOff val="15000"/>
                </a:schemeClr>
              </a:solidFill>
              <a:latin typeface="Avenir Book" panose="02000503020000020003" pitchFamily="2" charset="0"/>
              <a:sym typeface="Poppins"/>
            </a:endParaRPr>
          </a:p>
          <a:p>
            <a:pPr marL="685800" lvl="1" indent="-228600">
              <a:lnSpc>
                <a:spcPct val="110000"/>
              </a:lnSpc>
              <a:spcBef>
                <a:spcPts val="1000"/>
              </a:spcBef>
              <a:buClr>
                <a:srgbClr val="6FCEEC"/>
              </a:buClr>
              <a:buSzPts val="1400"/>
              <a:buFont typeface="Arial" panose="020B0604020202020204" pitchFamily="34" charset="0"/>
              <a:buChar char="•"/>
            </a:pPr>
            <a:r>
              <a:rPr lang="en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panose="02000503020000020003" pitchFamily="2" charset="0"/>
                <a:sym typeface="Poppins"/>
              </a:rPr>
              <a:t>Wheelchair accessible with 2 additional passengers </a:t>
            </a:r>
            <a:endParaRPr dirty="0">
              <a:solidFill>
                <a:schemeClr val="tx1">
                  <a:lumMod val="85000"/>
                  <a:lumOff val="15000"/>
                </a:schemeClr>
              </a:solidFill>
              <a:latin typeface="Avenir Book" panose="02000503020000020003" pitchFamily="2" charset="0"/>
              <a:sym typeface="Poppins"/>
            </a:endParaRPr>
          </a:p>
          <a:p>
            <a:pPr marL="685800" lvl="1" indent="-228600">
              <a:lnSpc>
                <a:spcPct val="110000"/>
              </a:lnSpc>
              <a:spcBef>
                <a:spcPts val="1000"/>
              </a:spcBef>
              <a:buClr>
                <a:srgbClr val="6FCEEC"/>
              </a:buClr>
              <a:buSzPts val="1400"/>
              <a:buFont typeface="Arial" panose="020B0604020202020204" pitchFamily="34" charset="0"/>
              <a:buChar char="•"/>
            </a:pPr>
            <a:r>
              <a:rPr lang="en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panose="02000503020000020003" pitchFamily="2" charset="0"/>
                <a:sym typeface="Poppins"/>
              </a:rPr>
              <a:t>Accommodates service animal &amp; attendant</a:t>
            </a:r>
            <a:endParaRPr dirty="0">
              <a:solidFill>
                <a:schemeClr val="tx1">
                  <a:lumMod val="85000"/>
                  <a:lumOff val="15000"/>
                </a:schemeClr>
              </a:solidFill>
              <a:latin typeface="Avenir Book" panose="02000503020000020003" pitchFamily="2" charset="0"/>
              <a:sym typeface="Poppins"/>
            </a:endParaRPr>
          </a:p>
          <a:p>
            <a:pPr marL="685800" lvl="1" indent="-228600">
              <a:lnSpc>
                <a:spcPct val="110000"/>
              </a:lnSpc>
              <a:spcBef>
                <a:spcPts val="1000"/>
              </a:spcBef>
              <a:buClr>
                <a:srgbClr val="6FCEEC"/>
              </a:buClr>
              <a:buSzPts val="1400"/>
              <a:buFont typeface="Arial" panose="020B0604020202020204" pitchFamily="34" charset="0"/>
              <a:buChar char="•"/>
            </a:pPr>
            <a:r>
              <a:rPr lang="en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panose="02000503020000020003" pitchFamily="2" charset="0"/>
                <a:sym typeface="Poppins"/>
              </a:rPr>
              <a:t>Passenger screens and audio queues included</a:t>
            </a:r>
          </a:p>
          <a:p>
            <a:pPr marL="685800" lvl="1" indent="-228600">
              <a:lnSpc>
                <a:spcPct val="110000"/>
              </a:lnSpc>
              <a:spcBef>
                <a:spcPts val="1000"/>
              </a:spcBef>
              <a:buClr>
                <a:srgbClr val="6FCEEC"/>
              </a:buClr>
              <a:buSzPts val="1400"/>
              <a:buFont typeface="Arial" panose="020B0604020202020204" pitchFamily="34" charset="0"/>
              <a:buChar char="•"/>
            </a:pPr>
            <a:endParaRPr lang="en" dirty="0">
              <a:solidFill>
                <a:schemeClr val="tx1">
                  <a:lumMod val="85000"/>
                  <a:lumOff val="15000"/>
                </a:schemeClr>
              </a:solidFill>
              <a:latin typeface="Avenir Book" panose="02000503020000020003" pitchFamily="2" charset="0"/>
              <a:sym typeface="Poppins"/>
            </a:endParaRPr>
          </a:p>
          <a:p>
            <a:pPr marL="228600" indent="-228600">
              <a:lnSpc>
                <a:spcPct val="110000"/>
              </a:lnSpc>
              <a:spcBef>
                <a:spcPts val="1000"/>
              </a:spcBef>
              <a:buClr>
                <a:srgbClr val="6FCEEC"/>
              </a:buClr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panose="02000503020000020003" pitchFamily="2" charset="0"/>
                <a:sym typeface="Poppins"/>
              </a:rPr>
              <a:t>Space for storage </a:t>
            </a:r>
          </a:p>
          <a:p>
            <a:pPr marL="742950" lvl="1" indent="-285750">
              <a:lnSpc>
                <a:spcPct val="110000"/>
              </a:lnSpc>
              <a:spcBef>
                <a:spcPts val="1000"/>
              </a:spcBef>
              <a:buClr>
                <a:srgbClr val="6FCEEC"/>
              </a:buClr>
              <a:buSzPts val="1400"/>
              <a:buFont typeface="Avenir Book" panose="02000503020000020003" pitchFamily="2" charset="0"/>
              <a:buChar char="–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panose="02000503020000020003" pitchFamily="2" charset="0"/>
                <a:sym typeface="Poppins"/>
              </a:rPr>
              <a:t>Large and small</a:t>
            </a:r>
          </a:p>
          <a:p>
            <a:pPr marL="742950" lvl="1" indent="-285750">
              <a:lnSpc>
                <a:spcPct val="110000"/>
              </a:lnSpc>
              <a:spcBef>
                <a:spcPts val="1000"/>
              </a:spcBef>
              <a:buClr>
                <a:srgbClr val="6FCEEC"/>
              </a:buClr>
              <a:buSzPts val="1400"/>
              <a:buFont typeface="Avenir Book" panose="02000503020000020003" pitchFamily="2" charset="0"/>
              <a:buChar char="–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panose="02000503020000020003" pitchFamily="2" charset="0"/>
                <a:sym typeface="Poppins"/>
              </a:rPr>
              <a:t>Luggage, scooter, stroller, groceries, etc.</a:t>
            </a:r>
          </a:p>
          <a:p>
            <a:pPr marL="685800" lvl="1" indent="-228600">
              <a:lnSpc>
                <a:spcPct val="110000"/>
              </a:lnSpc>
              <a:spcBef>
                <a:spcPts val="1000"/>
              </a:spcBef>
              <a:buClr>
                <a:srgbClr val="6FCEEC"/>
              </a:buClr>
              <a:buSzPts val="1400"/>
              <a:buFont typeface="Arial" panose="020B0604020202020204" pitchFamily="34" charset="0"/>
              <a:buChar char="•"/>
            </a:pPr>
            <a:endParaRPr dirty="0">
              <a:solidFill>
                <a:schemeClr val="tx1">
                  <a:lumMod val="85000"/>
                  <a:lumOff val="15000"/>
                </a:schemeClr>
              </a:solidFill>
              <a:latin typeface="Avenir Book" panose="02000503020000020003" pitchFamily="2" charset="0"/>
              <a:sym typeface="Poppins"/>
            </a:endParaRPr>
          </a:p>
        </p:txBody>
      </p:sp>
      <p:pic>
        <p:nvPicPr>
          <p:cNvPr id="279" name="Google Shape;279;p46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808" t="-7576" r="16256" b="1912"/>
          <a:stretch/>
        </p:blipFill>
        <p:spPr>
          <a:xfrm>
            <a:off x="5682083" y="-529466"/>
            <a:ext cx="641958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46"/>
          <p:cNvSpPr txBox="1"/>
          <p:nvPr/>
        </p:nvSpPr>
        <p:spPr>
          <a:xfrm>
            <a:off x="8269400" y="6075201"/>
            <a:ext cx="3820000" cy="482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n" sz="1333" i="1">
                <a:latin typeface="Poppins"/>
                <a:ea typeface="Poppins"/>
                <a:cs typeface="Poppins"/>
                <a:sym typeface="Poppins"/>
              </a:rPr>
              <a:t>The Toyota Sienna Autono-MaaS</a:t>
            </a:r>
            <a:endParaRPr sz="1333" i="1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243C1CC-3A9B-8139-D6D8-53BF927AC0AF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6987" y="6341949"/>
            <a:ext cx="1219013" cy="36366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NOVATE_Ppt_TEMPLATE_rev2Avenir" id="{3F67684A-D6E3-0344-B173-452D77ED8F6E}" vid="{2996475F-636E-A94C-B31E-3EC23C1685B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item1.xml><?xml version="1.0" encoding="utf-8"?>
<WrappedLabelHistory xmlns:xsi="http://www.w3.org/2001/XMLSchema-instance" xmlns:xsd="http://www.w3.org/2001/XMLSchema" xmlns="http://www.boldonjames.com/2016/02/Classifier/internal/wrappedLabelHistory">
  <Value>PD94bWwgdmVyc2lvbj0iMS4wIiBlbmNvZGluZz0idXMtYXNjaWkiPz48bGFiZWxIaXN0b3J5IHhtbG5zOnhzaT0iaHR0cDovL3d3dy53My5vcmcvMjAwMS9YTUxTY2hlbWEtaW5zdGFuY2UiIHhtbG5zOnhzZD0iaHR0cDovL3d3dy53My5vcmcvMjAwMS9YTUxTY2hlbWEiIHhtbG5zPSJodHRwOi8vd3d3LmJvbGRvbmphbWVzLmNvbS8yMDE2LzAyL0NsYXNzaWZpZXIvaW50ZXJuYWwvbGFiZWxIaXN0b3J5Ij48aXRlbT48c2lzbCBzaXNsVmVyc2lvbj0iMCIgcG9saWN5PSJmMjAyMGQ3ZC03N2M4LTQyOTQtYTQyNy01OTBlZThlYjMzMjgiIG9yaWdpbj0idXNlclNlbGVjdGVkIiAvPjxVc2VyTmFtZT5DT1JQXFVTVkw2NzY4NDA8L1VzZXJOYW1lPjxEYXRlVGltZT4xLzE1LzIwMjEgNzoxMzo1MSBQTTwvRGF0ZVRpbWU+PExhYmVsU3RyaW5nPk5vIE1hcmtpbmc8L0xhYmVsU3RyaW5nPjwvaXRlbT48L2xhYmVsSGlzdG9yeT4=</Value>
</WrappedLabelHistory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2A069E09C09E94A973DF5FFA7C474B1" ma:contentTypeVersion="18" ma:contentTypeDescription="Create a new document." ma:contentTypeScope="" ma:versionID="6436cf6f609efe7677bf3e30d1fc9522">
  <xsd:schema xmlns:xsd="http://www.w3.org/2001/XMLSchema" xmlns:xs="http://www.w3.org/2001/XMLSchema" xmlns:p="http://schemas.microsoft.com/office/2006/metadata/properties" xmlns:ns2="68b5a832-5474-45d2-b9c0-02bae895ee45" xmlns:ns3="7f40e260-53f0-44bb-813a-f14117218945" targetNamespace="http://schemas.microsoft.com/office/2006/metadata/properties" ma:root="true" ma:fieldsID="e9ac3b2e63bfd6fbdbec793033ef6794" ns2:_="" ns3:_="">
    <xsd:import namespace="68b5a832-5474-45d2-b9c0-02bae895ee45"/>
    <xsd:import namespace="7f40e260-53f0-44bb-813a-f1411721894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b5a832-5474-45d2-b9c0-02bae895ee4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0c97cd5b-d2ee-4c20-a381-a2dbb52c47a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40e260-53f0-44bb-813a-f14117218945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8dacbb3-0c7c-44b2-8525-7e86247604db}" ma:internalName="TaxCatchAll" ma:showField="CatchAllData" ma:web="7f40e260-53f0-44bb-813a-f1411721894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WrappedLabelHistory xmlns:xsi="http://www.w3.org/2001/XMLSchema-instance" xmlns:xsd="http://www.w3.org/2001/XMLSchema" xmlns="http://www.boldonjames.com/2016/02/Classifier/internal/wrappedLabelHistory">
  <Value>PD94bWwgdmVyc2lvbj0iMS4wIiBlbmNvZGluZz0idXMtYXNjaWkiPz48bGFiZWxIaXN0b3J5IHhtbG5zOnhzaT0iaHR0cDovL3d3dy53My5vcmcvMjAwMS9YTUxTY2hlbWEtaW5zdGFuY2UiIHhtbG5zOnhzZD0iaHR0cDovL3d3dy53My5vcmcvMjAwMS9YTUxTY2hlbWEiIHhtbG5zPSJodHRwOi8vd3d3LmJvbGRvbmphbWVzLmNvbS8yMDE2LzAyL0NsYXNzaWZpZXIvaW50ZXJuYWwvbGFiZWxIaXN0b3J5Ij48aXRlbT48c2lzbCBzaXNsVmVyc2lvbj0iMCIgcG9saWN5PSJmMjAyMGQ3ZC03N2M4LTQyOTQtYTQyNy01OTBlZThlYjMzMjgiIG9yaWdpbj0idXNlclNlbGVjdGVkIiAvPjxVc2VyTmFtZT5DT1JQXFVTRU02NzIxOTg8L1VzZXJOYW1lPjxEYXRlVGltZT4xMi83LzIwMjAgMzoyMDozNSBBTTwvRGF0ZVRpbWU+PExhYmVsU3RyaW5nPk5vIE1hcmtpbmc8L0xhYmVsU3RyaW5nPjwvaXRlbT48L2xhYmVsSGlzdG9yeT4=</Value>
</WrappedLabelHistory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7f40e260-53f0-44bb-813a-f14117218945">
      <UserInfo>
        <DisplayName>Susie Grant</DisplayName>
        <AccountId>27</AccountId>
        <AccountType/>
      </UserInfo>
    </SharedWithUsers>
    <lcf76f155ced4ddcb4097134ff3c332f xmlns="68b5a832-5474-45d2-b9c0-02bae895ee45">
      <Terms xmlns="http://schemas.microsoft.com/office/infopath/2007/PartnerControls"/>
    </lcf76f155ced4ddcb4097134ff3c332f>
    <TaxCatchAll xmlns="7f40e260-53f0-44bb-813a-f14117218945" xsi:nil="true"/>
  </documentManagement>
</p:properties>
</file>

<file path=customXml/item5.xml><?xml version="1.0" encoding="utf-8"?>
<WrappedLabelHistory xmlns:xsi="http://www.w3.org/2001/XMLSchema-instance" xmlns:xsd="http://www.w3.org/2001/XMLSchema" xmlns="http://www.boldonjames.com/2016/02/Classifier/internal/wrappedLabelHistory">
  <Value>PD94bWwgdmVyc2lvbj0iMS4wIiBlbmNvZGluZz0idXMtYXNjaWkiPz48bGFiZWxIaXN0b3J5IHhtbG5zOnhzaT0iaHR0cDovL3d3dy53My5vcmcvMjAwMS9YTUxTY2hlbWEtaW5zdGFuY2UiIHhtbG5zOnhzZD0iaHR0cDovL3d3dy53My5vcmcvMjAwMS9YTUxTY2hlbWEiIHhtbG5zPSJodHRwOi8vd3d3LmJvbGRvbmphbWVzLmNvbS8yMDE2LzAyL0NsYXNzaWZpZXIvaW50ZXJuYWwvbGFiZWxIaXN0b3J5Ij48aXRlbT48c2lzbCBzaXNsVmVyc2lvbj0iMCIgcG9saWN5PSJmMjAyMGQ3ZC03N2M4LTQyOTQtYTQyNy01OTBlZThlYjMzMjgiIG9yaWdpbj0idXNlclNlbGVjdGVkIiAvPjxVc2VyTmFtZT5DT1JQXFVTVkw2NzY4NDA8L1VzZXJOYW1lPjxEYXRlVGltZT4xLzEyLzIwMjEgNTo0NDo1MiBQTTwvRGF0ZVRpbWU+PExhYmVsU3RyaW5nPk5vIE1hcmtpbmc8L0xhYmVsU3RyaW5nPjwvaXRlbT48L2xhYmVsSGlzdG9yeT4=</Value>
</WrappedLabelHistory>
</file>

<file path=customXml/item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7.xml><?xml version="1.0" encoding="utf-8"?>
<WrappedLabelHistory xmlns:xsi="http://www.w3.org/2001/XMLSchema-instance" xmlns:xsd="http://www.w3.org/2001/XMLSchema" xmlns="http://www.boldonjames.com/2016/02/Classifier/internal/wrappedLabelHistory">
  <Value>PD94bWwgdmVyc2lvbj0iMS4wIiBlbmNvZGluZz0idXMtYXNjaWkiPz48bGFiZWxIaXN0b3J5IHhtbG5zOnhzaT0iaHR0cDovL3d3dy53My5vcmcvMjAwMS9YTUxTY2hlbWEtaW5zdGFuY2UiIHhtbG5zOnhzZD0iaHR0cDovL3d3dy53My5vcmcvMjAwMS9YTUxTY2hlbWEiIHhtbG5zPSJodHRwOi8vd3d3LmJvbGRvbmphbWVzLmNvbS8yMDE2LzAyL0NsYXNzaWZpZXIvaW50ZXJuYWwvbGFiZWxIaXN0b3J5Ij48aXRlbT48c2lzbCBzaXNsVmVyc2lvbj0iMCIgcG9saWN5PSJmMjAyMGQ3ZC03N2M4LTQyOTQtYTQyNy01OTBlZThlYjMzMjgiIG9yaWdpbj0idXNlclNlbGVjdGVkIiAvPjxVc2VyTmFtZT5DT1JQXFVTVkw2NzY4NDA8L1VzZXJOYW1lPjxEYXRlVGltZT4xLzE1LzIwMjEgMzozNTowOCBQTTwvRGF0ZVRpbWU+PExhYmVsU3RyaW5nPk5vIE1hcmtpbmc8L0xhYmVsU3RyaW5nPjwvaXRlbT48L2xhYmVsSGlzdG9yeT4=</Value>
</WrappedLabelHistory>
</file>

<file path=customXml/item8.xml><?xml version="1.0" encoding="utf-8"?>
<sisl xmlns:xsi="http://www.w3.org/2001/XMLSchema-instance" xmlns:xsd="http://www.w3.org/2001/XMLSchema" xmlns="http://www.boldonjames.com/2008/01/sie/internal/label" sislVersion="0" policy="f2020d7d-77c8-4294-a427-590ee8eb3328" origin="userSelected"/>
</file>

<file path=customXml/itemProps1.xml><?xml version="1.0" encoding="utf-8"?>
<ds:datastoreItem xmlns:ds="http://schemas.openxmlformats.org/officeDocument/2006/customXml" ds:itemID="{225CC952-8E15-448D-B3B1-B0E3C1473A0D}">
  <ds:schemaRefs>
    <ds:schemaRef ds:uri="http://www.boldonjames.com/2016/02/Classifier/internal/wrappedLabelHistory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CBCCB112-59B1-458B-97B9-C0C572E7A1F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8b5a832-5474-45d2-b9c0-02bae895ee45"/>
    <ds:schemaRef ds:uri="7f40e260-53f0-44bb-813a-f1411721894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B2337C4-CF31-4D71-9491-CC9B26D2001B}">
  <ds:schemaRefs>
    <ds:schemaRef ds:uri="http://www.boldonjames.com/2016/02/Classifier/internal/wrappedLabelHistory"/>
    <ds:schemaRef ds:uri="http://www.w3.org/2001/XMLSchema"/>
  </ds:schemaRefs>
</ds:datastoreItem>
</file>

<file path=customXml/itemProps4.xml><?xml version="1.0" encoding="utf-8"?>
<ds:datastoreItem xmlns:ds="http://schemas.openxmlformats.org/officeDocument/2006/customXml" ds:itemID="{E29672FD-A88C-4C86-AC98-3A21B7D0D6A2}">
  <ds:schemaRefs>
    <ds:schemaRef ds:uri="http://schemas.microsoft.com/office/infopath/2007/PartnerControls"/>
    <ds:schemaRef ds:uri="http://schemas.microsoft.com/office/2006/metadata/properties"/>
    <ds:schemaRef ds:uri="http://www.w3.org/XML/1998/namespace"/>
    <ds:schemaRef ds:uri="http://purl.org/dc/dcmitype/"/>
    <ds:schemaRef ds:uri="http://purl.org/dc/elements/1.1/"/>
    <ds:schemaRef ds:uri="http://schemas.openxmlformats.org/package/2006/metadata/core-properties"/>
    <ds:schemaRef ds:uri="http://schemas.microsoft.com/office/2006/documentManagement/types"/>
    <ds:schemaRef ds:uri="c7c0aef9-06a1-44b7-a280-10ec68700a18"/>
    <ds:schemaRef ds:uri="3528ca72-55cc-4b87-ad5b-a8a8dee2c2e6"/>
    <ds:schemaRef ds:uri="http://purl.org/dc/terms/"/>
    <ds:schemaRef ds:uri="7f40e260-53f0-44bb-813a-f14117218945"/>
    <ds:schemaRef ds:uri="68b5a832-5474-45d2-b9c0-02bae895ee45"/>
  </ds:schemaRefs>
</ds:datastoreItem>
</file>

<file path=customXml/itemProps5.xml><?xml version="1.0" encoding="utf-8"?>
<ds:datastoreItem xmlns:ds="http://schemas.openxmlformats.org/officeDocument/2006/customXml" ds:itemID="{977083F6-61B8-4729-AB6A-C46023B36156}">
  <ds:schemaRefs>
    <ds:schemaRef ds:uri="http://www.boldonjames.com/2016/02/Classifier/internal/wrappedLabelHistory"/>
    <ds:schemaRef ds:uri="http://www.w3.org/2001/XMLSchema"/>
  </ds:schemaRefs>
</ds:datastoreItem>
</file>

<file path=customXml/itemProps6.xml><?xml version="1.0" encoding="utf-8"?>
<ds:datastoreItem xmlns:ds="http://schemas.openxmlformats.org/officeDocument/2006/customXml" ds:itemID="{BAB7D922-6FA2-4EC9-AA27-9DF32758B54E}">
  <ds:schemaRefs>
    <ds:schemaRef ds:uri="http://schemas.microsoft.com/sharepoint/v3/contenttype/forms"/>
  </ds:schemaRefs>
</ds:datastoreItem>
</file>

<file path=customXml/itemProps7.xml><?xml version="1.0" encoding="utf-8"?>
<ds:datastoreItem xmlns:ds="http://schemas.openxmlformats.org/officeDocument/2006/customXml" ds:itemID="{3828463F-030A-4BDD-A5D4-19C099C1870F}">
  <ds:schemaRefs>
    <ds:schemaRef ds:uri="http://www.boldonjames.com/2016/02/Classifier/internal/wrappedLabelHistory"/>
    <ds:schemaRef ds:uri="http://www.w3.org/2001/XMLSchema"/>
  </ds:schemaRefs>
</ds:datastoreItem>
</file>

<file path=customXml/itemProps8.xml><?xml version="1.0" encoding="utf-8"?>
<ds:datastoreItem xmlns:ds="http://schemas.openxmlformats.org/officeDocument/2006/customXml" ds:itemID="{F0EA9A2E-AE48-4FF5-B088-F8312F172371}">
  <ds:schemaRefs>
    <ds:schemaRef ds:uri="http://www.boldonjames.com/2008/01/sie/internal/label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303</TotalTime>
  <Words>1418</Words>
  <Application>Microsoft Office PowerPoint</Application>
  <PresentationFormat>Widescreen</PresentationFormat>
  <Paragraphs>204</Paragraphs>
  <Slides>16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Avenir Book</vt:lpstr>
      <vt:lpstr>Poppins ExtraLight</vt:lpstr>
      <vt:lpstr>Symbol</vt:lpstr>
      <vt:lpstr>System Font Regular</vt:lpstr>
      <vt:lpstr>Arial</vt:lpstr>
      <vt:lpstr>Calibri</vt:lpstr>
      <vt:lpstr>Poppins</vt:lpstr>
      <vt:lpstr>Avenir</vt:lpstr>
      <vt:lpstr>Montserrat</vt:lpstr>
      <vt:lpstr>Office Theme</vt:lpstr>
      <vt:lpstr>PowerPoint Presentation</vt:lpstr>
      <vt:lpstr>PowerPoint Presentation</vt:lpstr>
      <vt:lpstr>ADS Projects</vt:lpstr>
      <vt:lpstr>Rossmoor First Mile/Last Mile Shared Autonomous Vehicles Walnut Creek, California</vt:lpstr>
      <vt:lpstr>PowerPoint Presentation</vt:lpstr>
      <vt:lpstr>County Hospital Accessible Transportation Martinez, California</vt:lpstr>
      <vt:lpstr>PowerPoint Presentation</vt:lpstr>
      <vt:lpstr>PowerPoint Presentation</vt:lpstr>
      <vt:lpstr>PowerPoint Presentation</vt:lpstr>
      <vt:lpstr>Personal Mobility on I-680 Corridor,  San Ramon, California</vt:lpstr>
      <vt:lpstr>Personal Mobility on I-680 Corridor,  San Ramon, California</vt:lpstr>
      <vt:lpstr>PowerPoint Presentation</vt:lpstr>
      <vt:lpstr>PowerPoint Presentation</vt:lpstr>
      <vt:lpstr>PowerPoint Presentation</vt:lpstr>
      <vt:lpstr>PowerPoint Presentation</vt:lpstr>
      <vt:lpstr>Questions + Answers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Innovate 680 Program Context</dc:title>
  <dc:creator>Lingham, Virginia R.</dc:creator>
  <cp:lastModifiedBy>Irina Nalitkina</cp:lastModifiedBy>
  <cp:revision>14</cp:revision>
  <cp:lastPrinted>2023-10-06T00:12:56Z</cp:lastPrinted>
  <dcterms:created xsi:type="dcterms:W3CDTF">2021-01-15T18:52:04Z</dcterms:created>
  <dcterms:modified xsi:type="dcterms:W3CDTF">2024-04-11T15:54:25Z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cIndexRef">
    <vt:lpwstr>9314da7b-62cb-479d-875e-de47b02e4523</vt:lpwstr>
  </property>
  <property fmtid="{D5CDD505-2E9C-101B-9397-08002B2CF9AE}" pid="3" name="bjDocumentSecurityLabel">
    <vt:lpwstr>No Marking</vt:lpwstr>
  </property>
  <property fmtid="{D5CDD505-2E9C-101B-9397-08002B2CF9AE}" pid="4" name="bjClsUserRVM">
    <vt:lpwstr>[]</vt:lpwstr>
  </property>
  <property fmtid="{D5CDD505-2E9C-101B-9397-08002B2CF9AE}" pid="5" name="bjSaver">
    <vt:lpwstr>4Mx/lhu0DPgkLKYvLPXp1Ae/SKt4r5us</vt:lpwstr>
  </property>
  <property fmtid="{D5CDD505-2E9C-101B-9397-08002B2CF9AE}" pid="6" name="bjLabelHistoryID">
    <vt:lpwstr>{225CC952-8E15-448D-B3B1-B0E3C1473A0D}</vt:lpwstr>
  </property>
</Properties>
</file>