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6"/>
    <p:sldId id="257" r:id="rId27"/>
    <p:sldId id="258" r:id="rId28"/>
    <p:sldId id="259" r:id="rId29"/>
    <p:sldId id="260" r:id="rId30"/>
    <p:sldId id="261" r:id="rId31"/>
    <p:sldId id="262" r:id="rId32"/>
    <p:sldId id="263" r:id="rId33"/>
    <p:sldId id="264" r:id="rId34"/>
    <p:sldId id="265" r:id="rId3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venir" charset="1" panose="020B0503020203020204"/>
      <p:regular r:id="rId10"/>
    </p:embeddedFont>
    <p:embeddedFont>
      <p:font typeface="Avenir Bold" charset="1" panose="020B0703020203020204"/>
      <p:regular r:id="rId11"/>
    </p:embeddedFont>
    <p:embeddedFont>
      <p:font typeface="Avenir Italics" charset="1" panose="020B0503020203090204"/>
      <p:regular r:id="rId12"/>
    </p:embeddedFont>
    <p:embeddedFont>
      <p:font typeface="Avenir Bold Italics" charset="1" panose="020B0703020203090204"/>
      <p:regular r:id="rId13"/>
    </p:embeddedFont>
    <p:embeddedFont>
      <p:font typeface="Avenir Light" charset="1" panose="020B0402020203020204"/>
      <p:regular r:id="rId14"/>
    </p:embeddedFont>
    <p:embeddedFont>
      <p:font typeface="Avenir Light Italics" charset="1" panose="020B0402020203090204"/>
      <p:regular r:id="rId15"/>
    </p:embeddedFont>
    <p:embeddedFont>
      <p:font typeface="Avenir Medium" charset="1" panose="020B0603020203020204"/>
      <p:regular r:id="rId16"/>
    </p:embeddedFont>
    <p:embeddedFont>
      <p:font typeface="Avenir Medium Italics" charset="1" panose="020B0603020203090204"/>
      <p:regular r:id="rId17"/>
    </p:embeddedFont>
    <p:embeddedFont>
      <p:font typeface="Avenir Ultra-Bold" charset="1" panose="020B0803020203020204"/>
      <p:regular r:id="rId18"/>
    </p:embeddedFont>
    <p:embeddedFont>
      <p:font typeface="Avenir Ultra-Bold Italics" charset="1" panose="020B0803020203090204"/>
      <p:regular r:id="rId19"/>
    </p:embeddedFont>
    <p:embeddedFont>
      <p:font typeface="Neutraface Slab Display Bold" charset="1" panose="02060803020205020404"/>
      <p:regular r:id="rId20"/>
    </p:embeddedFont>
    <p:embeddedFont>
      <p:font typeface="Neutraface Slab Display Thin" charset="1" panose="02060203020205020404"/>
      <p:regular r:id="rId21"/>
    </p:embeddedFont>
    <p:embeddedFont>
      <p:font typeface="Neutraface Slab Display Light" charset="1" panose="02060303020205020404"/>
      <p:regular r:id="rId22"/>
    </p:embeddedFont>
    <p:embeddedFont>
      <p:font typeface="Neutraface Slab Display Medium" charset="1" panose="02060603020205020404"/>
      <p:regular r:id="rId23"/>
    </p:embeddedFont>
    <p:embeddedFont>
      <p:font typeface="Neutraface Slab Display Ultra-Bold" charset="1" panose="02060803020205020404"/>
      <p:regular r:id="rId24"/>
    </p:embeddedFont>
    <p:embeddedFont>
      <p:font typeface="Neutraface Slab Display Heavy" charset="1" panose="02060A030202050204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slides/slide1.xml" Type="http://schemas.openxmlformats.org/officeDocument/2006/relationships/slide"/><Relationship Id="rId27" Target="slides/slide2.xml" Type="http://schemas.openxmlformats.org/officeDocument/2006/relationships/slide"/><Relationship Id="rId28" Target="slides/slide3.xml" Type="http://schemas.openxmlformats.org/officeDocument/2006/relationships/slide"/><Relationship Id="rId29" Target="slides/slide4.xml" Type="http://schemas.openxmlformats.org/officeDocument/2006/relationships/slide"/><Relationship Id="rId3" Target="viewProps.xml" Type="http://schemas.openxmlformats.org/officeDocument/2006/relationships/viewProps"/><Relationship Id="rId30" Target="slides/slide5.xml" Type="http://schemas.openxmlformats.org/officeDocument/2006/relationships/slide"/><Relationship Id="rId31" Target="slides/slide6.xml" Type="http://schemas.openxmlformats.org/officeDocument/2006/relationships/slide"/><Relationship Id="rId32" Target="slides/slide7.xml" Type="http://schemas.openxmlformats.org/officeDocument/2006/relationships/slide"/><Relationship Id="rId33" Target="slides/slide8.xml" Type="http://schemas.openxmlformats.org/officeDocument/2006/relationships/slide"/><Relationship Id="rId34" Target="slides/slide9.xml" Type="http://schemas.openxmlformats.org/officeDocument/2006/relationships/slide"/><Relationship Id="rId35" Target="slides/slide1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 Id="rId5" Target="../media/image11.jpeg" Type="http://schemas.openxmlformats.org/officeDocument/2006/relationships/image"/><Relationship Id="rId6"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jpeg" Type="http://schemas.openxmlformats.org/officeDocument/2006/relationships/image"/><Relationship Id="rId5" Target="../media/image2.png" Type="http://schemas.openxmlformats.org/officeDocument/2006/relationships/image"/><Relationship Id="rId6" Target="../media/image1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6.png" Type="http://schemas.openxmlformats.org/officeDocument/2006/relationships/image"/><Relationship Id="rId4" Target="../media/image17.jpeg" Type="http://schemas.openxmlformats.org/officeDocument/2006/relationships/image"/><Relationship Id="rId5"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jpeg" Type="http://schemas.openxmlformats.org/officeDocument/2006/relationships/image"/><Relationship Id="rId4" Target="../media/image2.png" Type="http://schemas.openxmlformats.org/officeDocument/2006/relationships/image"/><Relationship Id="rId5" Target="../media/image1.png" Type="http://schemas.openxmlformats.org/officeDocument/2006/relationships/image"/><Relationship Id="rId6" Target="../media/image2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1.png" Type="http://schemas.openxmlformats.org/officeDocument/2006/relationships/image"/><Relationship Id="rId4" Target="../media/image24.png" Type="http://schemas.openxmlformats.org/officeDocument/2006/relationships/image"/><Relationship Id="rId5"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2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858500" y="2133600"/>
            <a:ext cx="6400800" cy="8953500"/>
          </a:xfrm>
          <a:prstGeom prst="rect">
            <a:avLst/>
          </a:prstGeom>
          <a:solidFill>
            <a:srgbClr val="FEC52E"/>
          </a:solidFill>
        </p:spPr>
      </p:sp>
      <p:sp>
        <p:nvSpPr>
          <p:cNvPr name="Freeform 3" id="3"/>
          <p:cNvSpPr/>
          <p:nvPr/>
        </p:nvSpPr>
        <p:spPr>
          <a:xfrm flipH="false" flipV="false" rot="0">
            <a:off x="15129051" y="3672341"/>
            <a:ext cx="6953243" cy="6953243"/>
          </a:xfrm>
          <a:custGeom>
            <a:avLst/>
            <a:gdLst/>
            <a:ahLst/>
            <a:cxnLst/>
            <a:rect r="r" b="b" t="t" l="l"/>
            <a:pathLst>
              <a:path h="6953243" w="6953243">
                <a:moveTo>
                  <a:pt x="0" y="0"/>
                </a:moveTo>
                <a:lnTo>
                  <a:pt x="6953243" y="0"/>
                </a:lnTo>
                <a:lnTo>
                  <a:pt x="6953243" y="6953244"/>
                </a:lnTo>
                <a:lnTo>
                  <a:pt x="0" y="6953244"/>
                </a:lnTo>
                <a:lnTo>
                  <a:pt x="0" y="0"/>
                </a:lnTo>
                <a:close/>
              </a:path>
            </a:pathLst>
          </a:custGeom>
          <a:blipFill>
            <a:blip r:embed="rId2"/>
            <a:stretch>
              <a:fillRect l="0" t="0" r="0" b="0"/>
            </a:stretch>
          </a:blipFill>
        </p:spPr>
      </p:sp>
      <p:sp>
        <p:nvSpPr>
          <p:cNvPr name="Freeform 4" id="4"/>
          <p:cNvSpPr/>
          <p:nvPr/>
        </p:nvSpPr>
        <p:spPr>
          <a:xfrm flipH="false" flipV="false" rot="0">
            <a:off x="9928631" y="8403178"/>
            <a:ext cx="6953243" cy="6953243"/>
          </a:xfrm>
          <a:custGeom>
            <a:avLst/>
            <a:gdLst/>
            <a:ahLst/>
            <a:cxnLst/>
            <a:rect r="r" b="b" t="t" l="l"/>
            <a:pathLst>
              <a:path h="6953243" w="6953243">
                <a:moveTo>
                  <a:pt x="0" y="0"/>
                </a:moveTo>
                <a:lnTo>
                  <a:pt x="6953243" y="0"/>
                </a:lnTo>
                <a:lnTo>
                  <a:pt x="6953243" y="6953243"/>
                </a:lnTo>
                <a:lnTo>
                  <a:pt x="0" y="6953243"/>
                </a:lnTo>
                <a:lnTo>
                  <a:pt x="0" y="0"/>
                </a:lnTo>
                <a:close/>
              </a:path>
            </a:pathLst>
          </a:custGeom>
          <a:blipFill>
            <a:blip r:embed="rId3"/>
            <a:stretch>
              <a:fillRect l="0" t="0" r="0" b="0"/>
            </a:stretch>
          </a:blipFill>
        </p:spPr>
      </p:sp>
      <p:sp>
        <p:nvSpPr>
          <p:cNvPr name="Freeform 5" id="5"/>
          <p:cNvSpPr/>
          <p:nvPr/>
        </p:nvSpPr>
        <p:spPr>
          <a:xfrm flipH="false" flipV="false" rot="0">
            <a:off x="16398469" y="-1711999"/>
            <a:ext cx="7710963" cy="7710963"/>
          </a:xfrm>
          <a:custGeom>
            <a:avLst/>
            <a:gdLst/>
            <a:ahLst/>
            <a:cxnLst/>
            <a:rect r="r" b="b" t="t" l="l"/>
            <a:pathLst>
              <a:path h="7710963" w="7710963">
                <a:moveTo>
                  <a:pt x="0" y="0"/>
                </a:moveTo>
                <a:lnTo>
                  <a:pt x="7710963" y="0"/>
                </a:lnTo>
                <a:lnTo>
                  <a:pt x="7710963" y="7710962"/>
                </a:lnTo>
                <a:lnTo>
                  <a:pt x="0" y="7710962"/>
                </a:lnTo>
                <a:lnTo>
                  <a:pt x="0" y="0"/>
                </a:lnTo>
                <a:close/>
              </a:path>
            </a:pathLst>
          </a:custGeom>
          <a:blipFill>
            <a:blip r:embed="rId4"/>
            <a:stretch>
              <a:fillRect l="0" t="0" r="0" b="0"/>
            </a:stretch>
          </a:blipFill>
        </p:spPr>
      </p:sp>
      <p:grpSp>
        <p:nvGrpSpPr>
          <p:cNvPr name="Group 6" id="6"/>
          <p:cNvGrpSpPr/>
          <p:nvPr/>
        </p:nvGrpSpPr>
        <p:grpSpPr>
          <a:xfrm rot="0">
            <a:off x="10597119" y="40895"/>
            <a:ext cx="6469838" cy="9258300"/>
            <a:chOff x="0" y="0"/>
            <a:chExt cx="8626451" cy="12344400"/>
          </a:xfrm>
        </p:grpSpPr>
        <p:pic>
          <p:nvPicPr>
            <p:cNvPr name="Picture 7" id="7"/>
            <p:cNvPicPr>
              <a:picLocks noChangeAspect="true"/>
            </p:cNvPicPr>
            <p:nvPr/>
          </p:nvPicPr>
          <p:blipFill>
            <a:blip r:embed="rId5"/>
            <a:srcRect l="26764" t="0" r="26764" b="0"/>
            <a:stretch>
              <a:fillRect/>
            </a:stretch>
          </p:blipFill>
          <p:spPr>
            <a:xfrm flipH="false" flipV="false">
              <a:off x="0" y="0"/>
              <a:ext cx="8626451" cy="12344400"/>
            </a:xfrm>
            <a:prstGeom prst="rect">
              <a:avLst/>
            </a:prstGeom>
          </p:spPr>
        </p:pic>
      </p:grpSp>
      <p:sp>
        <p:nvSpPr>
          <p:cNvPr name="Freeform 8" id="8"/>
          <p:cNvSpPr/>
          <p:nvPr/>
        </p:nvSpPr>
        <p:spPr>
          <a:xfrm flipH="false" flipV="false" rot="0">
            <a:off x="664034" y="8709197"/>
            <a:ext cx="2501666" cy="1098207"/>
          </a:xfrm>
          <a:custGeom>
            <a:avLst/>
            <a:gdLst/>
            <a:ahLst/>
            <a:cxnLst/>
            <a:rect r="r" b="b" t="t" l="l"/>
            <a:pathLst>
              <a:path h="1098207" w="2501666">
                <a:moveTo>
                  <a:pt x="0" y="0"/>
                </a:moveTo>
                <a:lnTo>
                  <a:pt x="2501666" y="0"/>
                </a:lnTo>
                <a:lnTo>
                  <a:pt x="2501666" y="1098206"/>
                </a:lnTo>
                <a:lnTo>
                  <a:pt x="0" y="1098206"/>
                </a:lnTo>
                <a:lnTo>
                  <a:pt x="0" y="0"/>
                </a:lnTo>
                <a:close/>
              </a:path>
            </a:pathLst>
          </a:custGeom>
          <a:blipFill>
            <a:blip r:embed="rId6"/>
            <a:stretch>
              <a:fillRect l="0" t="0" r="0" b="0"/>
            </a:stretch>
          </a:blipFill>
        </p:spPr>
      </p:sp>
      <p:sp>
        <p:nvSpPr>
          <p:cNvPr name="Freeform 9" id="9"/>
          <p:cNvSpPr/>
          <p:nvPr/>
        </p:nvSpPr>
        <p:spPr>
          <a:xfrm flipH="false" flipV="false" rot="0">
            <a:off x="4612746" y="8709197"/>
            <a:ext cx="3868839" cy="1179996"/>
          </a:xfrm>
          <a:custGeom>
            <a:avLst/>
            <a:gdLst/>
            <a:ahLst/>
            <a:cxnLst/>
            <a:rect r="r" b="b" t="t" l="l"/>
            <a:pathLst>
              <a:path h="1179996" w="3868839">
                <a:moveTo>
                  <a:pt x="0" y="0"/>
                </a:moveTo>
                <a:lnTo>
                  <a:pt x="3868839" y="0"/>
                </a:lnTo>
                <a:lnTo>
                  <a:pt x="3868839" y="1179996"/>
                </a:lnTo>
                <a:lnTo>
                  <a:pt x="0" y="1179996"/>
                </a:lnTo>
                <a:lnTo>
                  <a:pt x="0" y="0"/>
                </a:lnTo>
                <a:close/>
              </a:path>
            </a:pathLst>
          </a:custGeom>
          <a:blipFill>
            <a:blip r:embed="rId7"/>
            <a:stretch>
              <a:fillRect l="0" t="0" r="0" b="0"/>
            </a:stretch>
          </a:blipFill>
        </p:spPr>
      </p:sp>
      <p:grpSp>
        <p:nvGrpSpPr>
          <p:cNvPr name="Group 10" id="10"/>
          <p:cNvGrpSpPr/>
          <p:nvPr/>
        </p:nvGrpSpPr>
        <p:grpSpPr>
          <a:xfrm rot="0">
            <a:off x="1028700" y="2143482"/>
            <a:ext cx="8899931" cy="6000036"/>
            <a:chOff x="0" y="0"/>
            <a:chExt cx="11866574" cy="8000048"/>
          </a:xfrm>
        </p:grpSpPr>
        <p:sp>
          <p:nvSpPr>
            <p:cNvPr name="TextBox 11" id="11"/>
            <p:cNvSpPr txBox="true"/>
            <p:nvPr/>
          </p:nvSpPr>
          <p:spPr>
            <a:xfrm rot="0">
              <a:off x="0" y="-152400"/>
              <a:ext cx="11866574" cy="3225800"/>
            </a:xfrm>
            <a:prstGeom prst="rect">
              <a:avLst/>
            </a:prstGeom>
          </p:spPr>
          <p:txBody>
            <a:bodyPr anchor="t" rtlCol="false" tIns="0" lIns="0" bIns="0" rIns="0">
              <a:spAutoFit/>
            </a:bodyPr>
            <a:lstStyle/>
            <a:p>
              <a:pPr marL="0" indent="0" lvl="0">
                <a:lnSpc>
                  <a:spcPts val="9119"/>
                </a:lnSpc>
              </a:pPr>
              <a:r>
                <a:rPr lang="en-US" sz="7599">
                  <a:solidFill>
                    <a:srgbClr val="000000"/>
                  </a:solidFill>
                  <a:latin typeface="Neutraface Slab Display Bold"/>
                </a:rPr>
                <a:t>Walnut Creek Transportation Program</a:t>
              </a:r>
            </a:p>
          </p:txBody>
        </p:sp>
        <p:sp>
          <p:nvSpPr>
            <p:cNvPr name="TextBox 12" id="12"/>
            <p:cNvSpPr txBox="true"/>
            <p:nvPr/>
          </p:nvSpPr>
          <p:spPr>
            <a:xfrm rot="0">
              <a:off x="0" y="3875087"/>
              <a:ext cx="10909584" cy="1438275"/>
            </a:xfrm>
            <a:prstGeom prst="rect">
              <a:avLst/>
            </a:prstGeom>
          </p:spPr>
          <p:txBody>
            <a:bodyPr anchor="t" rtlCol="false" tIns="0" lIns="0" bIns="0" rIns="0">
              <a:spAutoFit/>
            </a:bodyPr>
            <a:lstStyle/>
            <a:p>
              <a:pPr>
                <a:lnSpc>
                  <a:spcPts val="4079"/>
                </a:lnSpc>
              </a:pPr>
              <a:r>
                <a:rPr lang="en-US" sz="3399">
                  <a:solidFill>
                    <a:srgbClr val="000000"/>
                  </a:solidFill>
                  <a:latin typeface="Avenir Bold"/>
                </a:rPr>
                <a:t>Arts + Recreation Department</a:t>
              </a:r>
            </a:p>
            <a:p>
              <a:pPr marL="0" indent="0" lvl="0">
                <a:lnSpc>
                  <a:spcPts val="4079"/>
                </a:lnSpc>
              </a:pPr>
              <a:r>
                <a:rPr lang="en-US" sz="3399">
                  <a:solidFill>
                    <a:srgbClr val="000000"/>
                  </a:solidFill>
                  <a:latin typeface="Avenir Bold"/>
                </a:rPr>
                <a:t>Recreation - Social Services Division</a:t>
              </a:r>
            </a:p>
          </p:txBody>
        </p:sp>
        <p:sp>
          <p:nvSpPr>
            <p:cNvPr name="TextBox 13" id="13"/>
            <p:cNvSpPr txBox="true"/>
            <p:nvPr/>
          </p:nvSpPr>
          <p:spPr>
            <a:xfrm rot="0">
              <a:off x="0" y="5913438"/>
              <a:ext cx="10909584" cy="2086610"/>
            </a:xfrm>
            <a:prstGeom prst="rect">
              <a:avLst/>
            </a:prstGeom>
          </p:spPr>
          <p:txBody>
            <a:bodyPr anchor="t" rtlCol="false" tIns="0" lIns="0" bIns="0" rIns="0">
              <a:spAutoFit/>
            </a:bodyPr>
            <a:lstStyle/>
            <a:p>
              <a:pPr>
                <a:lnSpc>
                  <a:spcPts val="4199"/>
                </a:lnSpc>
              </a:pPr>
              <a:r>
                <a:rPr lang="en-US" sz="2799">
                  <a:solidFill>
                    <a:srgbClr val="000000"/>
                  </a:solidFill>
                  <a:latin typeface="Avenir"/>
                </a:rPr>
                <a:t>Kat Reisinger | Program Manager</a:t>
              </a:r>
            </a:p>
            <a:p>
              <a:pPr>
                <a:lnSpc>
                  <a:spcPts val="4199"/>
                </a:lnSpc>
              </a:pPr>
              <a:r>
                <a:rPr lang="en-US" sz="2799">
                  <a:solidFill>
                    <a:srgbClr val="000000"/>
                  </a:solidFill>
                  <a:latin typeface="Avenir"/>
                </a:rPr>
                <a:t>Civic Park Community Center</a:t>
              </a:r>
            </a:p>
            <a:p>
              <a:pPr marL="0" indent="0" lvl="0">
                <a:lnSpc>
                  <a:spcPts val="4199"/>
                </a:lnSpc>
              </a:pPr>
              <a:r>
                <a:rPr lang="en-US" sz="2799">
                  <a:solidFill>
                    <a:srgbClr val="000000"/>
                  </a:solidFill>
                  <a:latin typeface="Avenir"/>
                </a:rPr>
                <a:t>1375 Civic Drive | Walnut Creek</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981938" y="3787088"/>
            <a:ext cx="3574465" cy="1356412"/>
          </a:xfrm>
          <a:prstGeom prst="rect">
            <a:avLst/>
          </a:prstGeom>
        </p:spPr>
        <p:txBody>
          <a:bodyPr anchor="t" rtlCol="false" tIns="0" lIns="0" bIns="0" rIns="0">
            <a:spAutoFit/>
          </a:bodyPr>
          <a:lstStyle/>
          <a:p>
            <a:pPr algn="ctr">
              <a:lnSpc>
                <a:spcPts val="10067"/>
              </a:lnSpc>
            </a:pPr>
            <a:r>
              <a:rPr lang="en-US" sz="7190">
                <a:solidFill>
                  <a:srgbClr val="000000"/>
                </a:solidFill>
                <a:latin typeface="Neutraface Slab Display Bold"/>
              </a:rPr>
              <a:t>Thank You</a:t>
            </a:r>
          </a:p>
        </p:txBody>
      </p:sp>
      <p:sp>
        <p:nvSpPr>
          <p:cNvPr name="Freeform 3" id="3"/>
          <p:cNvSpPr/>
          <p:nvPr/>
        </p:nvSpPr>
        <p:spPr>
          <a:xfrm flipH="false" flipV="false" rot="0">
            <a:off x="5446292" y="8078304"/>
            <a:ext cx="2501666" cy="1098207"/>
          </a:xfrm>
          <a:custGeom>
            <a:avLst/>
            <a:gdLst/>
            <a:ahLst/>
            <a:cxnLst/>
            <a:rect r="r" b="b" t="t" l="l"/>
            <a:pathLst>
              <a:path h="1098207" w="2501666">
                <a:moveTo>
                  <a:pt x="0" y="0"/>
                </a:moveTo>
                <a:lnTo>
                  <a:pt x="2501666" y="0"/>
                </a:lnTo>
                <a:lnTo>
                  <a:pt x="2501666" y="1098207"/>
                </a:lnTo>
                <a:lnTo>
                  <a:pt x="0" y="1098207"/>
                </a:lnTo>
                <a:lnTo>
                  <a:pt x="0" y="0"/>
                </a:lnTo>
                <a:close/>
              </a:path>
            </a:pathLst>
          </a:custGeom>
          <a:blipFill>
            <a:blip r:embed="rId2"/>
            <a:stretch>
              <a:fillRect l="0" t="0" r="0" b="0"/>
            </a:stretch>
          </a:blipFill>
        </p:spPr>
      </p:sp>
      <p:sp>
        <p:nvSpPr>
          <p:cNvPr name="Freeform 4" id="4"/>
          <p:cNvSpPr/>
          <p:nvPr/>
        </p:nvSpPr>
        <p:spPr>
          <a:xfrm flipH="false" flipV="false" rot="0">
            <a:off x="9395004" y="8078304"/>
            <a:ext cx="3868839" cy="1179996"/>
          </a:xfrm>
          <a:custGeom>
            <a:avLst/>
            <a:gdLst/>
            <a:ahLst/>
            <a:cxnLst/>
            <a:rect r="r" b="b" t="t" l="l"/>
            <a:pathLst>
              <a:path h="1179996" w="3868839">
                <a:moveTo>
                  <a:pt x="0" y="0"/>
                </a:moveTo>
                <a:lnTo>
                  <a:pt x="3868839" y="0"/>
                </a:lnTo>
                <a:lnTo>
                  <a:pt x="3868839" y="1179996"/>
                </a:lnTo>
                <a:lnTo>
                  <a:pt x="0" y="1179996"/>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858500" y="2133600"/>
            <a:ext cx="6400800" cy="8953500"/>
          </a:xfrm>
          <a:prstGeom prst="rect">
            <a:avLst/>
          </a:prstGeom>
          <a:solidFill>
            <a:srgbClr val="FEC52E"/>
          </a:solidFill>
        </p:spPr>
      </p:sp>
      <p:grpSp>
        <p:nvGrpSpPr>
          <p:cNvPr name="Group 3" id="3"/>
          <p:cNvGrpSpPr/>
          <p:nvPr/>
        </p:nvGrpSpPr>
        <p:grpSpPr>
          <a:xfrm rot="0">
            <a:off x="-190225" y="0"/>
            <a:ext cx="6167841" cy="2536523"/>
            <a:chOff x="0" y="0"/>
            <a:chExt cx="5420212" cy="2229061"/>
          </a:xfrm>
        </p:grpSpPr>
        <p:sp>
          <p:nvSpPr>
            <p:cNvPr name="Freeform 4" id="4"/>
            <p:cNvSpPr/>
            <p:nvPr/>
          </p:nvSpPr>
          <p:spPr>
            <a:xfrm flipH="false" flipV="false" rot="0">
              <a:off x="0" y="0"/>
              <a:ext cx="5420212" cy="2229061"/>
            </a:xfrm>
            <a:custGeom>
              <a:avLst/>
              <a:gdLst/>
              <a:ahLst/>
              <a:cxnLst/>
              <a:rect r="r" b="b" t="t" l="l"/>
              <a:pathLst>
                <a:path h="2229061" w="5420212">
                  <a:moveTo>
                    <a:pt x="5295752" y="2229060"/>
                  </a:moveTo>
                  <a:lnTo>
                    <a:pt x="124460" y="2229060"/>
                  </a:lnTo>
                  <a:cubicBezTo>
                    <a:pt x="55880" y="2229060"/>
                    <a:pt x="0" y="2173181"/>
                    <a:pt x="0" y="2104600"/>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FEC52E"/>
            </a:solidFill>
          </p:spPr>
        </p:sp>
      </p:grpSp>
      <p:sp>
        <p:nvSpPr>
          <p:cNvPr name="Freeform 5" id="5"/>
          <p:cNvSpPr/>
          <p:nvPr/>
        </p:nvSpPr>
        <p:spPr>
          <a:xfrm flipH="false" flipV="false" rot="0">
            <a:off x="13561401" y="5143500"/>
            <a:ext cx="6891170" cy="6953243"/>
          </a:xfrm>
          <a:custGeom>
            <a:avLst/>
            <a:gdLst/>
            <a:ahLst/>
            <a:cxnLst/>
            <a:rect r="r" b="b" t="t" l="l"/>
            <a:pathLst>
              <a:path h="6953243" w="6891170">
                <a:moveTo>
                  <a:pt x="0" y="0"/>
                </a:moveTo>
                <a:lnTo>
                  <a:pt x="6891171" y="0"/>
                </a:lnTo>
                <a:lnTo>
                  <a:pt x="6891171" y="6953243"/>
                </a:lnTo>
                <a:lnTo>
                  <a:pt x="0" y="6953243"/>
                </a:lnTo>
                <a:lnTo>
                  <a:pt x="0" y="0"/>
                </a:lnTo>
                <a:close/>
              </a:path>
            </a:pathLst>
          </a:custGeom>
          <a:blipFill>
            <a:blip r:embed="rId2"/>
            <a:stretch>
              <a:fillRect l="-900" t="0" r="0" b="0"/>
            </a:stretch>
          </a:blipFill>
        </p:spPr>
      </p:sp>
      <p:sp>
        <p:nvSpPr>
          <p:cNvPr name="Freeform 6" id="6"/>
          <p:cNvSpPr/>
          <p:nvPr/>
        </p:nvSpPr>
        <p:spPr>
          <a:xfrm flipH="false" flipV="false" rot="0">
            <a:off x="13904634" y="5530786"/>
            <a:ext cx="5530332" cy="5086154"/>
          </a:xfrm>
          <a:custGeom>
            <a:avLst/>
            <a:gdLst/>
            <a:ahLst/>
            <a:cxnLst/>
            <a:rect r="r" b="b" t="t" l="l"/>
            <a:pathLst>
              <a:path h="5086154" w="5530332">
                <a:moveTo>
                  <a:pt x="0" y="0"/>
                </a:moveTo>
                <a:lnTo>
                  <a:pt x="5530332" y="0"/>
                </a:lnTo>
                <a:lnTo>
                  <a:pt x="5530332" y="5086154"/>
                </a:lnTo>
                <a:lnTo>
                  <a:pt x="0" y="5086154"/>
                </a:lnTo>
                <a:lnTo>
                  <a:pt x="0" y="0"/>
                </a:lnTo>
                <a:close/>
              </a:path>
            </a:pathLst>
          </a:custGeom>
          <a:blipFill>
            <a:blip r:embed="rId3"/>
            <a:stretch>
              <a:fillRect l="0" t="0" r="0" b="0"/>
            </a:stretch>
          </a:blipFill>
        </p:spPr>
      </p:sp>
      <p:sp>
        <p:nvSpPr>
          <p:cNvPr name="Freeform 7" id="7"/>
          <p:cNvSpPr/>
          <p:nvPr/>
        </p:nvSpPr>
        <p:spPr>
          <a:xfrm flipH="false" flipV="false" rot="0">
            <a:off x="-975627" y="-4416721"/>
            <a:ext cx="6953243" cy="6953243"/>
          </a:xfrm>
          <a:custGeom>
            <a:avLst/>
            <a:gdLst/>
            <a:ahLst/>
            <a:cxnLst/>
            <a:rect r="r" b="b" t="t" l="l"/>
            <a:pathLst>
              <a:path h="6953243" w="6953243">
                <a:moveTo>
                  <a:pt x="0" y="0"/>
                </a:moveTo>
                <a:lnTo>
                  <a:pt x="6953244" y="0"/>
                </a:lnTo>
                <a:lnTo>
                  <a:pt x="6953244" y="6953244"/>
                </a:lnTo>
                <a:lnTo>
                  <a:pt x="0" y="6953244"/>
                </a:lnTo>
                <a:lnTo>
                  <a:pt x="0" y="0"/>
                </a:lnTo>
                <a:close/>
              </a:path>
            </a:pathLst>
          </a:custGeom>
          <a:blipFill>
            <a:blip r:embed="rId4"/>
            <a:stretch>
              <a:fillRect l="0" t="0" r="0" b="0"/>
            </a:stretch>
          </a:blipFill>
        </p:spPr>
      </p:sp>
      <p:sp>
        <p:nvSpPr>
          <p:cNvPr name="TextBox 8" id="8"/>
          <p:cNvSpPr txBox="true"/>
          <p:nvPr/>
        </p:nvSpPr>
        <p:spPr>
          <a:xfrm rot="0">
            <a:off x="-63871" y="744386"/>
            <a:ext cx="5915133" cy="981075"/>
          </a:xfrm>
          <a:prstGeom prst="rect">
            <a:avLst/>
          </a:prstGeom>
        </p:spPr>
        <p:txBody>
          <a:bodyPr anchor="t" rtlCol="false" tIns="0" lIns="0" bIns="0" rIns="0">
            <a:spAutoFit/>
          </a:bodyPr>
          <a:lstStyle/>
          <a:p>
            <a:pPr algn="ctr">
              <a:lnSpc>
                <a:spcPts val="6600"/>
              </a:lnSpc>
            </a:pPr>
            <a:r>
              <a:rPr lang="en-US" sz="6000">
                <a:solidFill>
                  <a:srgbClr val="000000"/>
                </a:solidFill>
                <a:latin typeface="Neutraface Slab Display Bold"/>
              </a:rPr>
              <a:t>ELIGIBILITY</a:t>
            </a:r>
          </a:p>
        </p:txBody>
      </p:sp>
      <p:sp>
        <p:nvSpPr>
          <p:cNvPr name="TextBox 9" id="9"/>
          <p:cNvSpPr txBox="true"/>
          <p:nvPr/>
        </p:nvSpPr>
        <p:spPr>
          <a:xfrm rot="0">
            <a:off x="6675956" y="186906"/>
            <a:ext cx="4936089" cy="1397839"/>
          </a:xfrm>
          <a:prstGeom prst="rect">
            <a:avLst/>
          </a:prstGeom>
        </p:spPr>
        <p:txBody>
          <a:bodyPr anchor="t" rtlCol="false" tIns="0" lIns="0" bIns="0" rIns="0">
            <a:spAutoFit/>
          </a:bodyPr>
          <a:lstStyle/>
          <a:p>
            <a:pPr algn="ctr">
              <a:lnSpc>
                <a:spcPts val="10364"/>
              </a:lnSpc>
            </a:pPr>
            <a:r>
              <a:rPr lang="en-US" sz="7403">
                <a:solidFill>
                  <a:srgbClr val="000000"/>
                </a:solidFill>
                <a:latin typeface="Neutraface Slab Display Bold"/>
              </a:rPr>
              <a:t>THE BASICS</a:t>
            </a:r>
          </a:p>
        </p:txBody>
      </p:sp>
      <p:sp>
        <p:nvSpPr>
          <p:cNvPr name="TextBox 10" id="10"/>
          <p:cNvSpPr txBox="true"/>
          <p:nvPr/>
        </p:nvSpPr>
        <p:spPr>
          <a:xfrm rot="0">
            <a:off x="0" y="3140327"/>
            <a:ext cx="9633693" cy="6482081"/>
          </a:xfrm>
          <a:prstGeom prst="rect">
            <a:avLst/>
          </a:prstGeom>
        </p:spPr>
        <p:txBody>
          <a:bodyPr anchor="t" rtlCol="false" tIns="0" lIns="0" bIns="0" rIns="0">
            <a:spAutoFit/>
          </a:bodyPr>
          <a:lstStyle/>
          <a:p>
            <a:pPr marL="604513" indent="-302256" lvl="1">
              <a:lnSpc>
                <a:spcPts val="3919"/>
              </a:lnSpc>
              <a:buFont typeface="Arial"/>
              <a:buChar char="•"/>
            </a:pPr>
            <a:r>
              <a:rPr lang="en-US" sz="2799">
                <a:solidFill>
                  <a:srgbClr val="000000"/>
                </a:solidFill>
                <a:latin typeface="Avenir"/>
              </a:rPr>
              <a:t>Open to ALL residents of TRANSPAC neighborhoods (Clayton, Concord, Martinez, Pleasant Hill, Walnut Creek, and the unincorporated area of Central Contra Costa County)</a:t>
            </a:r>
          </a:p>
          <a:p>
            <a:pPr marL="604513" indent="-302256" lvl="1">
              <a:lnSpc>
                <a:spcPts val="3919"/>
              </a:lnSpc>
              <a:buFont typeface="Arial"/>
              <a:buChar char="•"/>
            </a:pPr>
            <a:r>
              <a:rPr lang="en-US" sz="2799">
                <a:solidFill>
                  <a:srgbClr val="000000"/>
                </a:solidFill>
                <a:latin typeface="Avenir"/>
              </a:rPr>
              <a:t>Be 60+ years of age and no longer able to drive a vehicle </a:t>
            </a:r>
          </a:p>
          <a:p>
            <a:pPr marL="604513" indent="-302256" lvl="1">
              <a:lnSpc>
                <a:spcPts val="3919"/>
              </a:lnSpc>
              <a:buFont typeface="Arial"/>
              <a:buChar char="•"/>
            </a:pPr>
            <a:r>
              <a:rPr lang="en-US" sz="2799">
                <a:solidFill>
                  <a:srgbClr val="000000"/>
                </a:solidFill>
                <a:latin typeface="Avenir"/>
              </a:rPr>
              <a:t>Be 18+ years of age with adaptive needs and be unable to drive a vehicle </a:t>
            </a:r>
          </a:p>
          <a:p>
            <a:pPr marL="604513" indent="-302256" lvl="1">
              <a:lnSpc>
                <a:spcPts val="3919"/>
              </a:lnSpc>
              <a:buFont typeface="Arial"/>
              <a:buChar char="•"/>
            </a:pPr>
            <a:r>
              <a:rPr lang="en-US" sz="2799">
                <a:solidFill>
                  <a:srgbClr val="000000"/>
                </a:solidFill>
                <a:latin typeface="Avenir"/>
              </a:rPr>
              <a:t>Be comfortable boarding vehicles with minimal assistance </a:t>
            </a:r>
          </a:p>
          <a:p>
            <a:pPr marL="604513" indent="-302256" lvl="1">
              <a:lnSpc>
                <a:spcPts val="3919"/>
              </a:lnSpc>
              <a:buFont typeface="Arial"/>
              <a:buChar char="•"/>
            </a:pPr>
            <a:r>
              <a:rPr lang="en-US" sz="2799">
                <a:solidFill>
                  <a:srgbClr val="000000"/>
                </a:solidFill>
                <a:latin typeface="Avenir"/>
              </a:rPr>
              <a:t>NOTE – Program is NOT equipped with wheelchair access but does provide some assistance with boarding and disembarking. Walkers and canes are permitted. </a:t>
            </a:r>
          </a:p>
        </p:txBody>
      </p:sp>
      <p:sp>
        <p:nvSpPr>
          <p:cNvPr name="TextBox 11" id="11"/>
          <p:cNvSpPr txBox="true"/>
          <p:nvPr/>
        </p:nvSpPr>
        <p:spPr>
          <a:xfrm rot="0">
            <a:off x="11260861" y="2782844"/>
            <a:ext cx="5872602" cy="2577465"/>
          </a:xfrm>
          <a:prstGeom prst="rect">
            <a:avLst/>
          </a:prstGeom>
        </p:spPr>
        <p:txBody>
          <a:bodyPr anchor="t" rtlCol="false" tIns="0" lIns="0" bIns="0" rIns="0">
            <a:spAutoFit/>
          </a:bodyPr>
          <a:lstStyle/>
          <a:p>
            <a:pPr>
              <a:lnSpc>
                <a:spcPts val="3359"/>
              </a:lnSpc>
              <a:spcBef>
                <a:spcPct val="0"/>
              </a:spcBef>
            </a:pPr>
            <a:r>
              <a:rPr lang="en-US" sz="2400">
                <a:solidFill>
                  <a:srgbClr val="000000"/>
                </a:solidFill>
                <a:latin typeface="Avenir Italics"/>
              </a:rPr>
              <a:t>"The Lyft program has been very helpful for my husband and I. He cannot drive and I cannot drive at night. There are times where our schedules conflict, so the program helps us both get to where we need to be. </a:t>
            </a:r>
          </a:p>
        </p:txBody>
      </p:sp>
      <p:sp>
        <p:nvSpPr>
          <p:cNvPr name="TextBox 12" id="12"/>
          <p:cNvSpPr txBox="true"/>
          <p:nvPr/>
        </p:nvSpPr>
        <p:spPr>
          <a:xfrm rot="0">
            <a:off x="11260861" y="5426011"/>
            <a:ext cx="2300540" cy="4196397"/>
          </a:xfrm>
          <a:prstGeom prst="rect">
            <a:avLst/>
          </a:prstGeom>
        </p:spPr>
        <p:txBody>
          <a:bodyPr anchor="t" rtlCol="false" tIns="0" lIns="0" bIns="0" rIns="0">
            <a:spAutoFit/>
          </a:bodyPr>
          <a:lstStyle/>
          <a:p>
            <a:pPr>
              <a:lnSpc>
                <a:spcPts val="3640"/>
              </a:lnSpc>
              <a:spcBef>
                <a:spcPct val="0"/>
              </a:spcBef>
            </a:pPr>
            <a:r>
              <a:rPr lang="en-US" sz="2600">
                <a:solidFill>
                  <a:srgbClr val="000000"/>
                </a:solidFill>
                <a:latin typeface="Avenir Italics"/>
              </a:rPr>
              <a:t>I am grateful for the services that it provides. I plan myself to join the program in the following years."    - Elaine 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535527" y="1462405"/>
            <a:ext cx="6953243" cy="5560795"/>
          </a:xfrm>
          <a:custGeom>
            <a:avLst/>
            <a:gdLst/>
            <a:ahLst/>
            <a:cxnLst/>
            <a:rect r="r" b="b" t="t" l="l"/>
            <a:pathLst>
              <a:path h="5560795" w="6953243">
                <a:moveTo>
                  <a:pt x="0" y="0"/>
                </a:moveTo>
                <a:lnTo>
                  <a:pt x="6953244" y="0"/>
                </a:lnTo>
                <a:lnTo>
                  <a:pt x="6953244" y="5560795"/>
                </a:lnTo>
                <a:lnTo>
                  <a:pt x="0" y="5560795"/>
                </a:lnTo>
                <a:lnTo>
                  <a:pt x="0" y="0"/>
                </a:lnTo>
                <a:close/>
              </a:path>
            </a:pathLst>
          </a:custGeom>
          <a:blipFill>
            <a:blip r:embed="rId2"/>
            <a:stretch>
              <a:fillRect l="0" t="0" r="0" b="-25040"/>
            </a:stretch>
          </a:blipFill>
        </p:spPr>
      </p:sp>
      <p:sp>
        <p:nvSpPr>
          <p:cNvPr name="AutoShape 3" id="3"/>
          <p:cNvSpPr/>
          <p:nvPr/>
        </p:nvSpPr>
        <p:spPr>
          <a:xfrm rot="0">
            <a:off x="10543918" y="1462405"/>
            <a:ext cx="6666054" cy="13415802"/>
          </a:xfrm>
          <a:prstGeom prst="rect">
            <a:avLst/>
          </a:prstGeom>
          <a:solidFill>
            <a:srgbClr val="FEC52E"/>
          </a:solidFill>
        </p:spPr>
      </p:sp>
      <p:sp>
        <p:nvSpPr>
          <p:cNvPr name="Freeform 4" id="4"/>
          <p:cNvSpPr/>
          <p:nvPr/>
        </p:nvSpPr>
        <p:spPr>
          <a:xfrm flipH="false" flipV="false" rot="0">
            <a:off x="14753694" y="3327432"/>
            <a:ext cx="3643991" cy="4055741"/>
          </a:xfrm>
          <a:custGeom>
            <a:avLst/>
            <a:gdLst/>
            <a:ahLst/>
            <a:cxnLst/>
            <a:rect r="r" b="b" t="t" l="l"/>
            <a:pathLst>
              <a:path h="4055741" w="3643991">
                <a:moveTo>
                  <a:pt x="0" y="0"/>
                </a:moveTo>
                <a:lnTo>
                  <a:pt x="3643991" y="0"/>
                </a:lnTo>
                <a:lnTo>
                  <a:pt x="3643991" y="4055741"/>
                </a:lnTo>
                <a:lnTo>
                  <a:pt x="0" y="4055741"/>
                </a:lnTo>
                <a:lnTo>
                  <a:pt x="0" y="0"/>
                </a:lnTo>
                <a:close/>
              </a:path>
            </a:pathLst>
          </a:custGeom>
          <a:blipFill>
            <a:blip r:embed="rId3"/>
            <a:stretch>
              <a:fillRect l="-38734" t="-87432" r="0" b="0"/>
            </a:stretch>
          </a:blipFill>
        </p:spPr>
      </p:sp>
      <p:sp>
        <p:nvSpPr>
          <p:cNvPr name="Freeform 5" id="5"/>
          <p:cNvSpPr/>
          <p:nvPr/>
        </p:nvSpPr>
        <p:spPr>
          <a:xfrm flipH="false" flipV="false" rot="0">
            <a:off x="-6673756" y="-591011"/>
            <a:ext cx="6953243" cy="6953243"/>
          </a:xfrm>
          <a:custGeom>
            <a:avLst/>
            <a:gdLst/>
            <a:ahLst/>
            <a:cxnLst/>
            <a:rect r="r" b="b" t="t" l="l"/>
            <a:pathLst>
              <a:path h="6953243" w="6953243">
                <a:moveTo>
                  <a:pt x="0" y="0"/>
                </a:moveTo>
                <a:lnTo>
                  <a:pt x="6953244" y="0"/>
                </a:lnTo>
                <a:lnTo>
                  <a:pt x="6953244" y="6953243"/>
                </a:lnTo>
                <a:lnTo>
                  <a:pt x="0" y="6953243"/>
                </a:lnTo>
                <a:lnTo>
                  <a:pt x="0" y="0"/>
                </a:lnTo>
                <a:close/>
              </a:path>
            </a:pathLst>
          </a:custGeom>
          <a:blipFill>
            <a:blip r:embed="rId4"/>
            <a:stretch>
              <a:fillRect l="0" t="0" r="0" b="0"/>
            </a:stretch>
          </a:blipFill>
        </p:spPr>
      </p:sp>
      <p:sp>
        <p:nvSpPr>
          <p:cNvPr name="Freeform 6" id="6"/>
          <p:cNvSpPr/>
          <p:nvPr/>
        </p:nvSpPr>
        <p:spPr>
          <a:xfrm flipH="false" flipV="false" rot="0">
            <a:off x="0" y="5591647"/>
            <a:ext cx="3122410" cy="4695353"/>
          </a:xfrm>
          <a:custGeom>
            <a:avLst/>
            <a:gdLst/>
            <a:ahLst/>
            <a:cxnLst/>
            <a:rect r="r" b="b" t="t" l="l"/>
            <a:pathLst>
              <a:path h="4695353" w="3122410">
                <a:moveTo>
                  <a:pt x="0" y="0"/>
                </a:moveTo>
                <a:lnTo>
                  <a:pt x="3122410" y="0"/>
                </a:lnTo>
                <a:lnTo>
                  <a:pt x="3122410" y="4695353"/>
                </a:lnTo>
                <a:lnTo>
                  <a:pt x="0" y="4695353"/>
                </a:lnTo>
                <a:lnTo>
                  <a:pt x="0" y="0"/>
                </a:lnTo>
                <a:close/>
              </a:path>
            </a:pathLst>
          </a:custGeom>
          <a:blipFill>
            <a:blip r:embed="rId5"/>
            <a:stretch>
              <a:fillRect l="0" t="0" r="0" b="0"/>
            </a:stretch>
          </a:blipFill>
        </p:spPr>
      </p:sp>
      <p:sp>
        <p:nvSpPr>
          <p:cNvPr name="Freeform 7" id="7"/>
          <p:cNvSpPr/>
          <p:nvPr/>
        </p:nvSpPr>
        <p:spPr>
          <a:xfrm flipH="false" flipV="false" rot="0">
            <a:off x="16923222" y="7383173"/>
            <a:ext cx="6953243" cy="6953243"/>
          </a:xfrm>
          <a:custGeom>
            <a:avLst/>
            <a:gdLst/>
            <a:ahLst/>
            <a:cxnLst/>
            <a:rect r="r" b="b" t="t" l="l"/>
            <a:pathLst>
              <a:path h="6953243" w="6953243">
                <a:moveTo>
                  <a:pt x="0" y="0"/>
                </a:moveTo>
                <a:lnTo>
                  <a:pt x="6953244" y="0"/>
                </a:lnTo>
                <a:lnTo>
                  <a:pt x="6953244" y="6953244"/>
                </a:lnTo>
                <a:lnTo>
                  <a:pt x="0" y="6953244"/>
                </a:lnTo>
                <a:lnTo>
                  <a:pt x="0" y="0"/>
                </a:lnTo>
                <a:close/>
              </a:path>
            </a:pathLst>
          </a:custGeom>
          <a:blipFill>
            <a:blip r:embed="rId6"/>
            <a:stretch>
              <a:fillRect l="0" t="0" r="0" b="0"/>
            </a:stretch>
          </a:blipFill>
        </p:spPr>
      </p:sp>
      <p:sp>
        <p:nvSpPr>
          <p:cNvPr name="TextBox 8" id="8"/>
          <p:cNvSpPr txBox="true"/>
          <p:nvPr/>
        </p:nvSpPr>
        <p:spPr>
          <a:xfrm rot="0">
            <a:off x="2615027" y="309880"/>
            <a:ext cx="6196012" cy="1152525"/>
          </a:xfrm>
          <a:prstGeom prst="rect">
            <a:avLst/>
          </a:prstGeom>
        </p:spPr>
        <p:txBody>
          <a:bodyPr anchor="t" rtlCol="false" tIns="0" lIns="0" bIns="0" rIns="0">
            <a:spAutoFit/>
          </a:bodyPr>
          <a:lstStyle/>
          <a:p>
            <a:pPr algn="ctr">
              <a:lnSpc>
                <a:spcPts val="8400"/>
              </a:lnSpc>
            </a:pPr>
            <a:r>
              <a:rPr lang="en-US" sz="6000">
                <a:solidFill>
                  <a:srgbClr val="000000"/>
                </a:solidFill>
                <a:latin typeface="Neutraface Slab Display Bold"/>
              </a:rPr>
              <a:t>PROGRAM BASICS</a:t>
            </a:r>
          </a:p>
        </p:txBody>
      </p:sp>
      <p:sp>
        <p:nvSpPr>
          <p:cNvPr name="TextBox 9" id="9"/>
          <p:cNvSpPr txBox="true"/>
          <p:nvPr/>
        </p:nvSpPr>
        <p:spPr>
          <a:xfrm rot="0">
            <a:off x="969887" y="1911344"/>
            <a:ext cx="9377818" cy="1843759"/>
          </a:xfrm>
          <a:prstGeom prst="rect">
            <a:avLst/>
          </a:prstGeom>
        </p:spPr>
        <p:txBody>
          <a:bodyPr anchor="t" rtlCol="false" tIns="0" lIns="0" bIns="0" rIns="0">
            <a:spAutoFit/>
          </a:bodyPr>
          <a:lstStyle/>
          <a:p>
            <a:pPr marL="557780" indent="-278890" lvl="1">
              <a:lnSpc>
                <a:spcPts val="3616"/>
              </a:lnSpc>
              <a:buFont typeface="Arial"/>
              <a:buChar char="•"/>
            </a:pPr>
            <a:r>
              <a:rPr lang="en-US" sz="2583">
                <a:solidFill>
                  <a:srgbClr val="000000"/>
                </a:solidFill>
                <a:latin typeface="Avenir"/>
              </a:rPr>
              <a:t>Physical office is located at the Civic Park Community Center in downtown Walnut Creek</a:t>
            </a:r>
          </a:p>
          <a:p>
            <a:pPr marL="557780" indent="-278890" lvl="1">
              <a:lnSpc>
                <a:spcPts val="3616"/>
              </a:lnSpc>
              <a:buFont typeface="Arial"/>
              <a:buChar char="•"/>
            </a:pPr>
            <a:r>
              <a:rPr lang="en-US" sz="2583">
                <a:solidFill>
                  <a:srgbClr val="000000"/>
                </a:solidFill>
                <a:latin typeface="Avenir"/>
              </a:rPr>
              <a:t>Administrative staff are part of the City of Walnut Creek Arts + Recreation Department | Social Services Division </a:t>
            </a:r>
          </a:p>
        </p:txBody>
      </p:sp>
      <p:sp>
        <p:nvSpPr>
          <p:cNvPr name="TextBox 10" id="10"/>
          <p:cNvSpPr txBox="true"/>
          <p:nvPr/>
        </p:nvSpPr>
        <p:spPr>
          <a:xfrm rot="0">
            <a:off x="10948295" y="1500566"/>
            <a:ext cx="5974928" cy="918537"/>
          </a:xfrm>
          <a:prstGeom prst="rect">
            <a:avLst/>
          </a:prstGeom>
        </p:spPr>
        <p:txBody>
          <a:bodyPr anchor="t" rtlCol="false" tIns="0" lIns="0" bIns="0" rIns="0">
            <a:spAutoFit/>
          </a:bodyPr>
          <a:lstStyle/>
          <a:p>
            <a:pPr algn="ctr">
              <a:lnSpc>
                <a:spcPts val="6775"/>
              </a:lnSpc>
            </a:pPr>
            <a:r>
              <a:rPr lang="en-US" sz="4839">
                <a:solidFill>
                  <a:srgbClr val="000000"/>
                </a:solidFill>
                <a:latin typeface="Neutraface Slab Display Bold"/>
              </a:rPr>
              <a:t>Transportation Coordinator</a:t>
            </a:r>
          </a:p>
        </p:txBody>
      </p:sp>
      <p:sp>
        <p:nvSpPr>
          <p:cNvPr name="TextBox 11" id="11"/>
          <p:cNvSpPr txBox="true"/>
          <p:nvPr/>
        </p:nvSpPr>
        <p:spPr>
          <a:xfrm rot="0">
            <a:off x="279488" y="3879984"/>
            <a:ext cx="5379308" cy="918537"/>
          </a:xfrm>
          <a:prstGeom prst="rect">
            <a:avLst/>
          </a:prstGeom>
        </p:spPr>
        <p:txBody>
          <a:bodyPr anchor="t" rtlCol="false" tIns="0" lIns="0" bIns="0" rIns="0">
            <a:spAutoFit/>
          </a:bodyPr>
          <a:lstStyle/>
          <a:p>
            <a:pPr algn="ctr">
              <a:lnSpc>
                <a:spcPts val="6775"/>
              </a:lnSpc>
            </a:pPr>
            <a:r>
              <a:rPr lang="en-US" sz="4839">
                <a:solidFill>
                  <a:srgbClr val="000000"/>
                </a:solidFill>
                <a:latin typeface="Neutraface Slab Display Bold"/>
              </a:rPr>
              <a:t>Transportation Specialist</a:t>
            </a:r>
          </a:p>
        </p:txBody>
      </p:sp>
      <p:sp>
        <p:nvSpPr>
          <p:cNvPr name="TextBox 12" id="12"/>
          <p:cNvSpPr txBox="true"/>
          <p:nvPr/>
        </p:nvSpPr>
        <p:spPr>
          <a:xfrm rot="0">
            <a:off x="3268306" y="5269578"/>
            <a:ext cx="7079399" cy="4773295"/>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Avenir Italics"/>
              </a:rPr>
              <a:t>“This role has been truly rewarding in so many ways. The goal of the program is to foster independence by facilitating access to crucial medical appointments, essential errands, and social engagement. I have created wonderful connections with riders a part of the program, and I have learned so much about the positive impact our transportation program has made for the City of Walnut Creek. The smiles and compliments from riders encourage me to continue to make the transportation program the best that it can be. I plan to continue to grow with the program and form a foundation that can flourish for many years to come.”</a:t>
            </a:r>
          </a:p>
        </p:txBody>
      </p:sp>
      <p:sp>
        <p:nvSpPr>
          <p:cNvPr name="TextBox 13" id="13"/>
          <p:cNvSpPr txBox="true"/>
          <p:nvPr/>
        </p:nvSpPr>
        <p:spPr>
          <a:xfrm rot="0">
            <a:off x="10691746" y="3478630"/>
            <a:ext cx="3972933" cy="3544570"/>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Avenir Italics"/>
              </a:rPr>
              <a:t>"For the past 8 years of my City of Walnut Creek career, I have worked with our transportation program in different capacities, whether booking a ride, subbing as a driver for a last-minute cancellation, or providing outreach in our community. </a:t>
            </a:r>
          </a:p>
        </p:txBody>
      </p:sp>
      <p:sp>
        <p:nvSpPr>
          <p:cNvPr name="TextBox 14" id="14"/>
          <p:cNvSpPr txBox="true"/>
          <p:nvPr/>
        </p:nvSpPr>
        <p:spPr>
          <a:xfrm rot="0">
            <a:off x="11859368" y="2533404"/>
            <a:ext cx="4152781" cy="604520"/>
          </a:xfrm>
          <a:prstGeom prst="rect">
            <a:avLst/>
          </a:prstGeom>
        </p:spPr>
        <p:txBody>
          <a:bodyPr anchor="t" rtlCol="false" tIns="0" lIns="0" bIns="0" rIns="0">
            <a:spAutoFit/>
          </a:bodyPr>
          <a:lstStyle/>
          <a:p>
            <a:pPr algn="ctr">
              <a:lnSpc>
                <a:spcPts val="4480"/>
              </a:lnSpc>
            </a:pPr>
            <a:r>
              <a:rPr lang="en-US" sz="3200">
                <a:solidFill>
                  <a:srgbClr val="000000"/>
                </a:solidFill>
                <a:latin typeface="Neutraface Slab Display Bold"/>
              </a:rPr>
              <a:t>Vannessa Cendejas, M.S.W.</a:t>
            </a:r>
          </a:p>
        </p:txBody>
      </p:sp>
      <p:sp>
        <p:nvSpPr>
          <p:cNvPr name="TextBox 15" id="15"/>
          <p:cNvSpPr txBox="true"/>
          <p:nvPr/>
        </p:nvSpPr>
        <p:spPr>
          <a:xfrm rot="0">
            <a:off x="10830668" y="7534582"/>
            <a:ext cx="6092554" cy="2763520"/>
          </a:xfrm>
          <a:prstGeom prst="rect">
            <a:avLst/>
          </a:prstGeom>
        </p:spPr>
        <p:txBody>
          <a:bodyPr anchor="t" rtlCol="false" tIns="0" lIns="0" bIns="0" rIns="0">
            <a:spAutoFit/>
          </a:bodyPr>
          <a:lstStyle/>
          <a:p>
            <a:pPr algn="ctr">
              <a:lnSpc>
                <a:spcPts val="3079"/>
              </a:lnSpc>
            </a:pPr>
            <a:r>
              <a:rPr lang="en-US" sz="2199">
                <a:solidFill>
                  <a:srgbClr val="000000"/>
                </a:solidFill>
                <a:latin typeface="Avenir Italics"/>
              </a:rPr>
              <a:t>I am excited to have the privilege of supporting this vital program as the new Transportation Coordinator and plan to continue to bring my passion for ensuring accessible and reliable transportation options to our central Contra Costa County community members.” </a:t>
            </a:r>
          </a:p>
          <a:p>
            <a:pPr algn="ctr">
              <a:lnSpc>
                <a:spcPts val="3079"/>
              </a:lnSpc>
              <a:spcBef>
                <a:spcPct val="0"/>
              </a:spcBef>
            </a:pPr>
          </a:p>
        </p:txBody>
      </p:sp>
      <p:sp>
        <p:nvSpPr>
          <p:cNvPr name="TextBox 16" id="16"/>
          <p:cNvSpPr txBox="true"/>
          <p:nvPr/>
        </p:nvSpPr>
        <p:spPr>
          <a:xfrm rot="0">
            <a:off x="385105" y="4750783"/>
            <a:ext cx="2352199" cy="604520"/>
          </a:xfrm>
          <a:prstGeom prst="rect">
            <a:avLst/>
          </a:prstGeom>
        </p:spPr>
        <p:txBody>
          <a:bodyPr anchor="t" rtlCol="false" tIns="0" lIns="0" bIns="0" rIns="0">
            <a:spAutoFit/>
          </a:bodyPr>
          <a:lstStyle/>
          <a:p>
            <a:pPr algn="ctr">
              <a:lnSpc>
                <a:spcPts val="4480"/>
              </a:lnSpc>
            </a:pPr>
            <a:r>
              <a:rPr lang="en-US" sz="3200">
                <a:solidFill>
                  <a:srgbClr val="000000"/>
                </a:solidFill>
                <a:latin typeface="Neutraface Slab Display Bold"/>
              </a:rPr>
              <a:t>Dominik Ambriz</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486274" y="5667375"/>
            <a:ext cx="6953243" cy="6953243"/>
          </a:xfrm>
          <a:custGeom>
            <a:avLst/>
            <a:gdLst/>
            <a:ahLst/>
            <a:cxnLst/>
            <a:rect r="r" b="b" t="t" l="l"/>
            <a:pathLst>
              <a:path h="6953243" w="6953243">
                <a:moveTo>
                  <a:pt x="0" y="0"/>
                </a:moveTo>
                <a:lnTo>
                  <a:pt x="6953243" y="0"/>
                </a:lnTo>
                <a:lnTo>
                  <a:pt x="6953243" y="6953243"/>
                </a:lnTo>
                <a:lnTo>
                  <a:pt x="0" y="6953243"/>
                </a:lnTo>
                <a:lnTo>
                  <a:pt x="0" y="0"/>
                </a:lnTo>
                <a:close/>
              </a:path>
            </a:pathLst>
          </a:custGeom>
          <a:blipFill>
            <a:blip r:embed="rId2"/>
            <a:stretch>
              <a:fillRect l="0" t="0" r="0" b="0"/>
            </a:stretch>
          </a:blipFill>
        </p:spPr>
      </p:sp>
      <p:sp>
        <p:nvSpPr>
          <p:cNvPr name="Freeform 3" id="3"/>
          <p:cNvSpPr/>
          <p:nvPr/>
        </p:nvSpPr>
        <p:spPr>
          <a:xfrm flipH="false" flipV="false" rot="0">
            <a:off x="12267167" y="7760401"/>
            <a:ext cx="6953243" cy="6953243"/>
          </a:xfrm>
          <a:custGeom>
            <a:avLst/>
            <a:gdLst/>
            <a:ahLst/>
            <a:cxnLst/>
            <a:rect r="r" b="b" t="t" l="l"/>
            <a:pathLst>
              <a:path h="6953243" w="6953243">
                <a:moveTo>
                  <a:pt x="0" y="0"/>
                </a:moveTo>
                <a:lnTo>
                  <a:pt x="6953243" y="0"/>
                </a:lnTo>
                <a:lnTo>
                  <a:pt x="6953243" y="6953243"/>
                </a:lnTo>
                <a:lnTo>
                  <a:pt x="0" y="6953243"/>
                </a:lnTo>
                <a:lnTo>
                  <a:pt x="0" y="0"/>
                </a:lnTo>
                <a:close/>
              </a:path>
            </a:pathLst>
          </a:custGeom>
          <a:blipFill>
            <a:blip r:embed="rId3"/>
            <a:stretch>
              <a:fillRect l="0" t="0" r="0" b="0"/>
            </a:stretch>
          </a:blipFill>
        </p:spPr>
      </p:sp>
      <p:sp>
        <p:nvSpPr>
          <p:cNvPr name="Freeform 4" id="4"/>
          <p:cNvSpPr/>
          <p:nvPr/>
        </p:nvSpPr>
        <p:spPr>
          <a:xfrm flipH="false" flipV="false" rot="0">
            <a:off x="12692435" y="6410325"/>
            <a:ext cx="5270461" cy="3557561"/>
          </a:xfrm>
          <a:custGeom>
            <a:avLst/>
            <a:gdLst/>
            <a:ahLst/>
            <a:cxnLst/>
            <a:rect r="r" b="b" t="t" l="l"/>
            <a:pathLst>
              <a:path h="3557561" w="5270461">
                <a:moveTo>
                  <a:pt x="0" y="0"/>
                </a:moveTo>
                <a:lnTo>
                  <a:pt x="5270461" y="0"/>
                </a:lnTo>
                <a:lnTo>
                  <a:pt x="5270461" y="3557561"/>
                </a:lnTo>
                <a:lnTo>
                  <a:pt x="0" y="3557561"/>
                </a:lnTo>
                <a:lnTo>
                  <a:pt x="0" y="0"/>
                </a:lnTo>
                <a:close/>
              </a:path>
            </a:pathLst>
          </a:custGeom>
          <a:blipFill>
            <a:blip r:embed="rId4"/>
            <a:stretch>
              <a:fillRect l="0" t="0" r="0" b="0"/>
            </a:stretch>
          </a:blipFill>
        </p:spPr>
      </p:sp>
      <p:sp>
        <p:nvSpPr>
          <p:cNvPr name="Freeform 5" id="5"/>
          <p:cNvSpPr/>
          <p:nvPr/>
        </p:nvSpPr>
        <p:spPr>
          <a:xfrm flipH="false" flipV="false" rot="-2552383">
            <a:off x="-5002714" y="-4052367"/>
            <a:ext cx="6953243" cy="6953243"/>
          </a:xfrm>
          <a:custGeom>
            <a:avLst/>
            <a:gdLst/>
            <a:ahLst/>
            <a:cxnLst/>
            <a:rect r="r" b="b" t="t" l="l"/>
            <a:pathLst>
              <a:path h="6953243" w="6953243">
                <a:moveTo>
                  <a:pt x="0" y="0"/>
                </a:moveTo>
                <a:lnTo>
                  <a:pt x="6953243" y="0"/>
                </a:lnTo>
                <a:lnTo>
                  <a:pt x="6953243" y="6953243"/>
                </a:lnTo>
                <a:lnTo>
                  <a:pt x="0" y="6953243"/>
                </a:lnTo>
                <a:lnTo>
                  <a:pt x="0" y="0"/>
                </a:lnTo>
                <a:close/>
              </a:path>
            </a:pathLst>
          </a:custGeom>
          <a:blipFill>
            <a:blip r:embed="rId5"/>
            <a:stretch>
              <a:fillRect l="0" t="0" r="0" b="0"/>
            </a:stretch>
          </a:blipFill>
        </p:spPr>
      </p:sp>
      <p:sp>
        <p:nvSpPr>
          <p:cNvPr name="Freeform 6" id="6"/>
          <p:cNvSpPr/>
          <p:nvPr/>
        </p:nvSpPr>
        <p:spPr>
          <a:xfrm flipH="false" flipV="false" rot="0">
            <a:off x="-6596800" y="0"/>
            <a:ext cx="6953243" cy="11237023"/>
          </a:xfrm>
          <a:custGeom>
            <a:avLst/>
            <a:gdLst/>
            <a:ahLst/>
            <a:cxnLst/>
            <a:rect r="r" b="b" t="t" l="l"/>
            <a:pathLst>
              <a:path h="11237023" w="6953243">
                <a:moveTo>
                  <a:pt x="0" y="0"/>
                </a:moveTo>
                <a:lnTo>
                  <a:pt x="6953243" y="0"/>
                </a:lnTo>
                <a:lnTo>
                  <a:pt x="6953243" y="11237023"/>
                </a:lnTo>
                <a:lnTo>
                  <a:pt x="0" y="11237023"/>
                </a:lnTo>
                <a:lnTo>
                  <a:pt x="0" y="0"/>
                </a:lnTo>
                <a:close/>
              </a:path>
            </a:pathLst>
          </a:custGeom>
          <a:blipFill>
            <a:blip r:embed="rId6"/>
            <a:stretch>
              <a:fillRect l="-30804" t="0" r="-30804" b="0"/>
            </a:stretch>
          </a:blipFill>
        </p:spPr>
      </p:sp>
      <p:sp>
        <p:nvSpPr>
          <p:cNvPr name="TextBox 7" id="7"/>
          <p:cNvSpPr txBox="true"/>
          <p:nvPr/>
        </p:nvSpPr>
        <p:spPr>
          <a:xfrm rot="0">
            <a:off x="5595565" y="310603"/>
            <a:ext cx="7096869" cy="1133477"/>
          </a:xfrm>
          <a:prstGeom prst="rect">
            <a:avLst/>
          </a:prstGeom>
        </p:spPr>
        <p:txBody>
          <a:bodyPr anchor="t" rtlCol="false" tIns="0" lIns="0" bIns="0" rIns="0">
            <a:spAutoFit/>
          </a:bodyPr>
          <a:lstStyle/>
          <a:p>
            <a:pPr algn="ctr">
              <a:lnSpc>
                <a:spcPts val="8399"/>
              </a:lnSpc>
            </a:pPr>
            <a:r>
              <a:rPr lang="en-US" sz="5999">
                <a:solidFill>
                  <a:srgbClr val="000000"/>
                </a:solidFill>
                <a:latin typeface="Neutraface Slab Display Bold"/>
              </a:rPr>
              <a:t>GAP PROGRAMMING</a:t>
            </a:r>
          </a:p>
        </p:txBody>
      </p:sp>
      <p:sp>
        <p:nvSpPr>
          <p:cNvPr name="TextBox 8" id="8"/>
          <p:cNvSpPr txBox="true"/>
          <p:nvPr/>
        </p:nvSpPr>
        <p:spPr>
          <a:xfrm rot="0">
            <a:off x="2111123" y="6324600"/>
            <a:ext cx="10003512" cy="5604510"/>
          </a:xfrm>
          <a:prstGeom prst="rect">
            <a:avLst/>
          </a:prstGeom>
        </p:spPr>
        <p:txBody>
          <a:bodyPr anchor="t" rtlCol="false" tIns="0" lIns="0" bIns="0" rIns="0">
            <a:spAutoFit/>
          </a:bodyPr>
          <a:lstStyle/>
          <a:p>
            <a:pPr algn="just">
              <a:lnSpc>
                <a:spcPts val="2939"/>
              </a:lnSpc>
              <a:spcBef>
                <a:spcPct val="0"/>
              </a:spcBef>
            </a:pPr>
            <a:r>
              <a:rPr lang="en-US" sz="2099">
                <a:solidFill>
                  <a:srgbClr val="000000"/>
                </a:solidFill>
                <a:latin typeface="Avenir"/>
              </a:rPr>
              <a:t>By providing reliable and accessible transportation options, gap transportation programming helps seniors and adults with adaptive needs remain active, engaged, and connected to their communities. Transportation also provides support for the ancillary participants who traditionally provide the rides. Transportation Program is to enrich the mobility, independence, and overall life satisfaction of Walnut Creek's senior and disabled community by facilitating access to affordable and accessible transportation. Our commitment is to connect individuals with vital aging services, ensuring they have convenient and frequent access to transportation. </a:t>
            </a:r>
          </a:p>
          <a:p>
            <a:pPr algn="just">
              <a:lnSpc>
                <a:spcPts val="2939"/>
              </a:lnSpc>
              <a:spcBef>
                <a:spcPct val="0"/>
              </a:spcBef>
            </a:pPr>
          </a:p>
          <a:p>
            <a:pPr algn="just">
              <a:lnSpc>
                <a:spcPts val="2939"/>
              </a:lnSpc>
              <a:spcBef>
                <a:spcPct val="0"/>
              </a:spcBef>
            </a:pPr>
          </a:p>
          <a:p>
            <a:pPr algn="just">
              <a:lnSpc>
                <a:spcPts val="2939"/>
              </a:lnSpc>
              <a:spcBef>
                <a:spcPct val="0"/>
              </a:spcBef>
            </a:pPr>
          </a:p>
          <a:p>
            <a:pPr algn="just">
              <a:lnSpc>
                <a:spcPts val="2939"/>
              </a:lnSpc>
              <a:spcBef>
                <a:spcPct val="0"/>
              </a:spcBef>
            </a:pPr>
          </a:p>
          <a:p>
            <a:pPr algn="just">
              <a:lnSpc>
                <a:spcPts val="2939"/>
              </a:lnSpc>
              <a:spcBef>
                <a:spcPct val="0"/>
              </a:spcBef>
            </a:pPr>
          </a:p>
          <a:p>
            <a:pPr algn="just">
              <a:lnSpc>
                <a:spcPts val="2939"/>
              </a:lnSpc>
              <a:spcBef>
                <a:spcPct val="0"/>
              </a:spcBef>
            </a:pPr>
          </a:p>
        </p:txBody>
      </p:sp>
      <p:sp>
        <p:nvSpPr>
          <p:cNvPr name="TextBox 9" id="9"/>
          <p:cNvSpPr txBox="true"/>
          <p:nvPr/>
        </p:nvSpPr>
        <p:spPr>
          <a:xfrm rot="0">
            <a:off x="1444700" y="4057650"/>
            <a:ext cx="15120162" cy="1609725"/>
          </a:xfrm>
          <a:prstGeom prst="rect">
            <a:avLst/>
          </a:prstGeom>
        </p:spPr>
        <p:txBody>
          <a:bodyPr anchor="t" rtlCol="false" tIns="0" lIns="0" bIns="0" rIns="0">
            <a:spAutoFit/>
          </a:bodyPr>
          <a:lstStyle/>
          <a:p>
            <a:pPr>
              <a:lnSpc>
                <a:spcPts val="4199"/>
              </a:lnSpc>
            </a:pPr>
            <a:r>
              <a:rPr lang="en-US" sz="2999">
                <a:solidFill>
                  <a:srgbClr val="000000"/>
                </a:solidFill>
                <a:latin typeface="Avenir Bold"/>
              </a:rPr>
              <a:t>Rides to essential services such as medical, dental, grocery, educational, AND social  and recreational engagements.</a:t>
            </a:r>
          </a:p>
          <a:p>
            <a:pPr>
              <a:lnSpc>
                <a:spcPts val="4199"/>
              </a:lnSpc>
            </a:pPr>
            <a:r>
              <a:rPr lang="en-US" sz="2999">
                <a:solidFill>
                  <a:srgbClr val="000000"/>
                </a:solidFill>
                <a:latin typeface="Avenir Bold"/>
              </a:rPr>
              <a:t>Program is used in addition to other services such as LINK or Vivalon.</a:t>
            </a:r>
          </a:p>
        </p:txBody>
      </p:sp>
      <p:sp>
        <p:nvSpPr>
          <p:cNvPr name="TextBox 10" id="10"/>
          <p:cNvSpPr txBox="true"/>
          <p:nvPr/>
        </p:nvSpPr>
        <p:spPr>
          <a:xfrm rot="0">
            <a:off x="2573863" y="2736336"/>
            <a:ext cx="15120162" cy="1085850"/>
          </a:xfrm>
          <a:prstGeom prst="rect">
            <a:avLst/>
          </a:prstGeom>
        </p:spPr>
        <p:txBody>
          <a:bodyPr anchor="t" rtlCol="false" tIns="0" lIns="0" bIns="0" rIns="0">
            <a:spAutoFit/>
          </a:bodyPr>
          <a:lstStyle/>
          <a:p>
            <a:pPr>
              <a:lnSpc>
                <a:spcPts val="4199"/>
              </a:lnSpc>
            </a:pPr>
            <a:r>
              <a:rPr lang="en-US" sz="2999">
                <a:solidFill>
                  <a:srgbClr val="000000"/>
                </a:solidFill>
                <a:latin typeface="Avenir Bold"/>
              </a:rPr>
              <a:t>24 Hour On-Demand Lyft Rides available in emergency (not 911) instances.</a:t>
            </a:r>
          </a:p>
          <a:p>
            <a:pPr>
              <a:lnSpc>
                <a:spcPts val="4199"/>
              </a:lnSpc>
            </a:pPr>
            <a:r>
              <a:rPr lang="en-US" sz="2999">
                <a:solidFill>
                  <a:srgbClr val="000000"/>
                </a:solidFill>
                <a:latin typeface="Avenir Bold"/>
              </a:rPr>
              <a:t>Minibus scheduled routes for MOW or Sea Serpent practice (Special Olympics)</a:t>
            </a:r>
          </a:p>
        </p:txBody>
      </p:sp>
      <p:sp>
        <p:nvSpPr>
          <p:cNvPr name="TextBox 11" id="11"/>
          <p:cNvSpPr txBox="true"/>
          <p:nvPr/>
        </p:nvSpPr>
        <p:spPr>
          <a:xfrm rot="0">
            <a:off x="1444700" y="2073790"/>
            <a:ext cx="14299088" cy="561975"/>
          </a:xfrm>
          <a:prstGeom prst="rect">
            <a:avLst/>
          </a:prstGeom>
        </p:spPr>
        <p:txBody>
          <a:bodyPr anchor="t" rtlCol="false" tIns="0" lIns="0" bIns="0" rIns="0">
            <a:spAutoFit/>
          </a:bodyPr>
          <a:lstStyle/>
          <a:p>
            <a:pPr>
              <a:lnSpc>
                <a:spcPts val="4199"/>
              </a:lnSpc>
            </a:pPr>
            <a:r>
              <a:rPr lang="en-US" sz="2999">
                <a:solidFill>
                  <a:srgbClr val="000000"/>
                </a:solidFill>
                <a:latin typeface="Avenir Bold"/>
              </a:rPr>
              <a:t>Mix of on-demand &amp; prescheduled Lyft rides, and Shared Rides in the Minibus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858500" y="2133600"/>
            <a:ext cx="6400800" cy="8953500"/>
          </a:xfrm>
          <a:prstGeom prst="rect">
            <a:avLst/>
          </a:prstGeom>
          <a:solidFill>
            <a:srgbClr val="FEC52E"/>
          </a:solidFill>
        </p:spPr>
      </p:sp>
      <p:sp>
        <p:nvSpPr>
          <p:cNvPr name="Freeform 3" id="3"/>
          <p:cNvSpPr/>
          <p:nvPr/>
        </p:nvSpPr>
        <p:spPr>
          <a:xfrm flipH="false" flipV="false" rot="0">
            <a:off x="12435042" y="3602015"/>
            <a:ext cx="7710963" cy="7710963"/>
          </a:xfrm>
          <a:custGeom>
            <a:avLst/>
            <a:gdLst/>
            <a:ahLst/>
            <a:cxnLst/>
            <a:rect r="r" b="b" t="t" l="l"/>
            <a:pathLst>
              <a:path h="7710963" w="7710963">
                <a:moveTo>
                  <a:pt x="0" y="0"/>
                </a:moveTo>
                <a:lnTo>
                  <a:pt x="7710962" y="0"/>
                </a:lnTo>
                <a:lnTo>
                  <a:pt x="7710962" y="7710962"/>
                </a:lnTo>
                <a:lnTo>
                  <a:pt x="0" y="7710962"/>
                </a:lnTo>
                <a:lnTo>
                  <a:pt x="0" y="0"/>
                </a:lnTo>
                <a:close/>
              </a:path>
            </a:pathLst>
          </a:custGeom>
          <a:blipFill>
            <a:blip r:embed="rId2"/>
            <a:stretch>
              <a:fillRect l="0" t="0" r="0" b="0"/>
            </a:stretch>
          </a:blipFill>
        </p:spPr>
      </p:sp>
      <p:sp>
        <p:nvSpPr>
          <p:cNvPr name="Freeform 4" id="4"/>
          <p:cNvSpPr/>
          <p:nvPr/>
        </p:nvSpPr>
        <p:spPr>
          <a:xfrm flipH="false" flipV="false" rot="0">
            <a:off x="15000495" y="-3351229"/>
            <a:ext cx="6953243" cy="6953243"/>
          </a:xfrm>
          <a:custGeom>
            <a:avLst/>
            <a:gdLst/>
            <a:ahLst/>
            <a:cxnLst/>
            <a:rect r="r" b="b" t="t" l="l"/>
            <a:pathLst>
              <a:path h="6953243" w="6953243">
                <a:moveTo>
                  <a:pt x="0" y="0"/>
                </a:moveTo>
                <a:lnTo>
                  <a:pt x="6953244" y="0"/>
                </a:lnTo>
                <a:lnTo>
                  <a:pt x="6953244" y="6953244"/>
                </a:lnTo>
                <a:lnTo>
                  <a:pt x="0" y="6953244"/>
                </a:lnTo>
                <a:lnTo>
                  <a:pt x="0" y="0"/>
                </a:lnTo>
                <a:close/>
              </a:path>
            </a:pathLst>
          </a:custGeom>
          <a:blipFill>
            <a:blip r:embed="rId3"/>
            <a:stretch>
              <a:fillRect l="0" t="0" r="0" b="0"/>
            </a:stretch>
          </a:blipFill>
        </p:spPr>
      </p:sp>
      <p:grpSp>
        <p:nvGrpSpPr>
          <p:cNvPr name="Group 5" id="5"/>
          <p:cNvGrpSpPr/>
          <p:nvPr/>
        </p:nvGrpSpPr>
        <p:grpSpPr>
          <a:xfrm rot="0">
            <a:off x="8857041" y="1996452"/>
            <a:ext cx="7433482" cy="6294095"/>
            <a:chOff x="0" y="0"/>
            <a:chExt cx="9911310" cy="8392127"/>
          </a:xfrm>
        </p:grpSpPr>
        <p:pic>
          <p:nvPicPr>
            <p:cNvPr name="Picture 6" id="6"/>
            <p:cNvPicPr>
              <a:picLocks noChangeAspect="true"/>
            </p:cNvPicPr>
            <p:nvPr/>
          </p:nvPicPr>
          <p:blipFill>
            <a:blip r:embed="rId4"/>
            <a:srcRect l="5682" t="0" r="5682" b="0"/>
            <a:stretch>
              <a:fillRect/>
            </a:stretch>
          </p:blipFill>
          <p:spPr>
            <a:xfrm flipH="false" flipV="false">
              <a:off x="0" y="0"/>
              <a:ext cx="9911310" cy="8392127"/>
            </a:xfrm>
            <a:prstGeom prst="rect">
              <a:avLst/>
            </a:prstGeom>
          </p:spPr>
        </p:pic>
      </p:grpSp>
      <p:sp>
        <p:nvSpPr>
          <p:cNvPr name="Freeform 7" id="7"/>
          <p:cNvSpPr/>
          <p:nvPr/>
        </p:nvSpPr>
        <p:spPr>
          <a:xfrm flipH="false" flipV="false" rot="0">
            <a:off x="-5924543" y="6610350"/>
            <a:ext cx="6953243" cy="6953243"/>
          </a:xfrm>
          <a:custGeom>
            <a:avLst/>
            <a:gdLst/>
            <a:ahLst/>
            <a:cxnLst/>
            <a:rect r="r" b="b" t="t" l="l"/>
            <a:pathLst>
              <a:path h="6953243" w="6953243">
                <a:moveTo>
                  <a:pt x="0" y="0"/>
                </a:moveTo>
                <a:lnTo>
                  <a:pt x="6953243" y="0"/>
                </a:lnTo>
                <a:lnTo>
                  <a:pt x="6953243" y="6953243"/>
                </a:lnTo>
                <a:lnTo>
                  <a:pt x="0" y="6953243"/>
                </a:lnTo>
                <a:lnTo>
                  <a:pt x="0" y="0"/>
                </a:lnTo>
                <a:close/>
              </a:path>
            </a:pathLst>
          </a:custGeom>
          <a:blipFill>
            <a:blip r:embed="rId5"/>
            <a:stretch>
              <a:fillRect l="0" t="0" r="0" b="0"/>
            </a:stretch>
          </a:blipFill>
        </p:spPr>
      </p:sp>
      <p:sp>
        <p:nvSpPr>
          <p:cNvPr name="TextBox 8" id="8"/>
          <p:cNvSpPr txBox="true"/>
          <p:nvPr/>
        </p:nvSpPr>
        <p:spPr>
          <a:xfrm rot="0">
            <a:off x="1733290" y="231135"/>
            <a:ext cx="7962606" cy="1095375"/>
          </a:xfrm>
          <a:prstGeom prst="rect">
            <a:avLst/>
          </a:prstGeom>
        </p:spPr>
        <p:txBody>
          <a:bodyPr anchor="t" rtlCol="false" tIns="0" lIns="0" bIns="0" rIns="0">
            <a:spAutoFit/>
          </a:bodyPr>
          <a:lstStyle/>
          <a:p>
            <a:pPr algn="l" marL="0" indent="0" lvl="0">
              <a:lnSpc>
                <a:spcPts val="7679"/>
              </a:lnSpc>
              <a:spcBef>
                <a:spcPct val="0"/>
              </a:spcBef>
            </a:pPr>
            <a:r>
              <a:rPr lang="en-US" sz="6399">
                <a:solidFill>
                  <a:srgbClr val="000000"/>
                </a:solidFill>
                <a:latin typeface="Neutraface Slab Display Bold"/>
              </a:rPr>
              <a:t>PROGRAM PURPOSE</a:t>
            </a:r>
          </a:p>
        </p:txBody>
      </p:sp>
      <p:sp>
        <p:nvSpPr>
          <p:cNvPr name="TextBox 9" id="9"/>
          <p:cNvSpPr txBox="true"/>
          <p:nvPr/>
        </p:nvSpPr>
        <p:spPr>
          <a:xfrm rot="0">
            <a:off x="795428" y="1882152"/>
            <a:ext cx="7686491" cy="4229101"/>
          </a:xfrm>
          <a:prstGeom prst="rect">
            <a:avLst/>
          </a:prstGeom>
        </p:spPr>
        <p:txBody>
          <a:bodyPr anchor="t" rtlCol="false" tIns="0" lIns="0" bIns="0" rIns="0">
            <a:spAutoFit/>
          </a:bodyPr>
          <a:lstStyle/>
          <a:p>
            <a:pPr marL="647692" indent="-323846" lvl="1">
              <a:lnSpc>
                <a:spcPts val="4199"/>
              </a:lnSpc>
              <a:buFont typeface="Arial"/>
              <a:buChar char="•"/>
            </a:pPr>
            <a:r>
              <a:rPr lang="en-US" sz="2999">
                <a:solidFill>
                  <a:srgbClr val="000000"/>
                </a:solidFill>
                <a:latin typeface="Avenir"/>
              </a:rPr>
              <a:t>Purposeful low threshold of acceptance</a:t>
            </a:r>
          </a:p>
          <a:p>
            <a:pPr marL="647692" indent="-323846" lvl="1">
              <a:lnSpc>
                <a:spcPts val="4199"/>
              </a:lnSpc>
              <a:buFont typeface="Arial"/>
              <a:buChar char="•"/>
            </a:pPr>
            <a:r>
              <a:rPr lang="en-US" sz="2999">
                <a:solidFill>
                  <a:srgbClr val="000000"/>
                </a:solidFill>
                <a:latin typeface="Avenir"/>
              </a:rPr>
              <a:t>Rides are provided in conjunction with other beneficial programs such as MOW, Aquatics Therapy, Resource Presentations, etc.</a:t>
            </a:r>
          </a:p>
          <a:p>
            <a:pPr marL="647692" indent="-323846" lvl="1">
              <a:lnSpc>
                <a:spcPts val="4199"/>
              </a:lnSpc>
              <a:buFont typeface="Arial"/>
              <a:buChar char="•"/>
            </a:pPr>
            <a:r>
              <a:rPr lang="en-US" sz="2999">
                <a:solidFill>
                  <a:srgbClr val="000000"/>
                </a:solidFill>
                <a:latin typeface="Avenir"/>
              </a:rPr>
              <a:t>Reduces challenges of having to park and walk for individuals with mobility challenges</a:t>
            </a:r>
          </a:p>
        </p:txBody>
      </p:sp>
      <p:sp>
        <p:nvSpPr>
          <p:cNvPr name="TextBox 10" id="10"/>
          <p:cNvSpPr txBox="true"/>
          <p:nvPr/>
        </p:nvSpPr>
        <p:spPr>
          <a:xfrm rot="0">
            <a:off x="1157625" y="6496050"/>
            <a:ext cx="4556968" cy="561975"/>
          </a:xfrm>
          <a:prstGeom prst="rect">
            <a:avLst/>
          </a:prstGeom>
        </p:spPr>
        <p:txBody>
          <a:bodyPr anchor="t" rtlCol="false" tIns="0" lIns="0" bIns="0" rIns="0">
            <a:spAutoFit/>
          </a:bodyPr>
          <a:lstStyle/>
          <a:p>
            <a:pPr algn="ctr">
              <a:lnSpc>
                <a:spcPts val="4199"/>
              </a:lnSpc>
            </a:pPr>
            <a:r>
              <a:rPr lang="en-US" sz="2999">
                <a:solidFill>
                  <a:srgbClr val="000000"/>
                </a:solidFill>
                <a:latin typeface="Avenir Bold"/>
              </a:rPr>
              <a:t>What makes us different?</a:t>
            </a:r>
          </a:p>
        </p:txBody>
      </p:sp>
      <p:sp>
        <p:nvSpPr>
          <p:cNvPr name="TextBox 11" id="11"/>
          <p:cNvSpPr txBox="true"/>
          <p:nvPr/>
        </p:nvSpPr>
        <p:spPr>
          <a:xfrm rot="0">
            <a:off x="1028700" y="6972605"/>
            <a:ext cx="6641796" cy="2967991"/>
          </a:xfrm>
          <a:prstGeom prst="rect">
            <a:avLst/>
          </a:prstGeom>
        </p:spPr>
        <p:txBody>
          <a:bodyPr anchor="t" rtlCol="false" tIns="0" lIns="0" bIns="0" rIns="0">
            <a:spAutoFit/>
          </a:bodyPr>
          <a:lstStyle/>
          <a:p>
            <a:pPr marL="518155" indent="-259078" lvl="1">
              <a:lnSpc>
                <a:spcPts val="3359"/>
              </a:lnSpc>
              <a:buFont typeface="Arial"/>
              <a:buChar char="•"/>
            </a:pPr>
            <a:r>
              <a:rPr lang="en-US" sz="2399">
                <a:solidFill>
                  <a:srgbClr val="000000"/>
                </a:solidFill>
                <a:latin typeface="Avenir"/>
              </a:rPr>
              <a:t>Phone # with the same real person to connect with</a:t>
            </a:r>
          </a:p>
          <a:p>
            <a:pPr marL="518155" indent="-259078" lvl="1">
              <a:lnSpc>
                <a:spcPts val="3359"/>
              </a:lnSpc>
              <a:buFont typeface="Arial"/>
              <a:buChar char="•"/>
            </a:pPr>
            <a:r>
              <a:rPr lang="en-US" sz="2399">
                <a:solidFill>
                  <a:srgbClr val="000000"/>
                </a:solidFill>
                <a:latin typeface="Avenir"/>
              </a:rPr>
              <a:t>Personal connection = memory care support</a:t>
            </a:r>
          </a:p>
          <a:p>
            <a:pPr marL="518155" indent="-259078" lvl="1">
              <a:lnSpc>
                <a:spcPts val="3359"/>
              </a:lnSpc>
              <a:buFont typeface="Arial"/>
              <a:buChar char="•"/>
            </a:pPr>
            <a:r>
              <a:rPr lang="en-US" sz="2399">
                <a:solidFill>
                  <a:srgbClr val="000000"/>
                </a:solidFill>
                <a:latin typeface="Avenir"/>
              </a:rPr>
              <a:t>Physical address to get support</a:t>
            </a:r>
          </a:p>
          <a:p>
            <a:pPr marL="518155" indent="-259078" lvl="1">
              <a:lnSpc>
                <a:spcPts val="3359"/>
              </a:lnSpc>
              <a:buFont typeface="Arial"/>
              <a:buChar char="•"/>
            </a:pPr>
            <a:r>
              <a:rPr lang="en-US" sz="2399">
                <a:solidFill>
                  <a:srgbClr val="000000"/>
                </a:solidFill>
                <a:latin typeface="Avenir"/>
              </a:rPr>
              <a:t>Communicate directly with care providers</a:t>
            </a:r>
          </a:p>
          <a:p>
            <a:pPr marL="518155" indent="-259078" lvl="1">
              <a:lnSpc>
                <a:spcPts val="3359"/>
              </a:lnSpc>
              <a:buFont typeface="Arial"/>
              <a:buChar char="•"/>
            </a:pPr>
            <a:r>
              <a:rPr lang="en-US" sz="2399">
                <a:solidFill>
                  <a:srgbClr val="000000"/>
                </a:solidFill>
                <a:latin typeface="Avenir"/>
              </a:rPr>
              <a:t>Trained staff for adaptive riders</a:t>
            </a:r>
          </a:p>
          <a:p>
            <a:pPr marL="518155" indent="-259078" lvl="1">
              <a:lnSpc>
                <a:spcPts val="3359"/>
              </a:lnSpc>
              <a:buFont typeface="Arial"/>
              <a:buChar char="•"/>
            </a:pPr>
            <a:r>
              <a:rPr lang="en-US" sz="2399">
                <a:solidFill>
                  <a:srgbClr val="000000"/>
                </a:solidFill>
                <a:latin typeface="Avenir"/>
              </a:rPr>
              <a:t>Mix of Lyft &amp; group rides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835076" y="2550390"/>
            <a:ext cx="5191148" cy="4959748"/>
          </a:xfrm>
          <a:custGeom>
            <a:avLst/>
            <a:gdLst/>
            <a:ahLst/>
            <a:cxnLst/>
            <a:rect r="r" b="b" t="t" l="l"/>
            <a:pathLst>
              <a:path h="4959748" w="5191148">
                <a:moveTo>
                  <a:pt x="0" y="0"/>
                </a:moveTo>
                <a:lnTo>
                  <a:pt x="5191148" y="0"/>
                </a:lnTo>
                <a:lnTo>
                  <a:pt x="5191148" y="4959748"/>
                </a:lnTo>
                <a:lnTo>
                  <a:pt x="0" y="4959748"/>
                </a:lnTo>
                <a:lnTo>
                  <a:pt x="0" y="0"/>
                </a:lnTo>
                <a:close/>
              </a:path>
            </a:pathLst>
          </a:custGeom>
          <a:blipFill>
            <a:blip r:embed="rId2"/>
            <a:stretch>
              <a:fillRect l="0" t="-2332" r="0" b="-2332"/>
            </a:stretch>
          </a:blipFill>
        </p:spPr>
      </p:sp>
      <p:sp>
        <p:nvSpPr>
          <p:cNvPr name="Freeform 3" id="3"/>
          <p:cNvSpPr/>
          <p:nvPr/>
        </p:nvSpPr>
        <p:spPr>
          <a:xfrm flipH="false" flipV="false" rot="0">
            <a:off x="13166106" y="2938553"/>
            <a:ext cx="4511116" cy="4183422"/>
          </a:xfrm>
          <a:custGeom>
            <a:avLst/>
            <a:gdLst/>
            <a:ahLst/>
            <a:cxnLst/>
            <a:rect r="r" b="b" t="t" l="l"/>
            <a:pathLst>
              <a:path h="4183422" w="4511116">
                <a:moveTo>
                  <a:pt x="0" y="0"/>
                </a:moveTo>
                <a:lnTo>
                  <a:pt x="4511116" y="0"/>
                </a:lnTo>
                <a:lnTo>
                  <a:pt x="4511116" y="4183421"/>
                </a:lnTo>
                <a:lnTo>
                  <a:pt x="0" y="4183421"/>
                </a:lnTo>
                <a:lnTo>
                  <a:pt x="0" y="0"/>
                </a:lnTo>
                <a:close/>
              </a:path>
            </a:pathLst>
          </a:custGeom>
          <a:blipFill>
            <a:blip r:embed="rId3"/>
            <a:stretch>
              <a:fillRect l="0" t="0" r="0" b="0"/>
            </a:stretch>
          </a:blipFill>
        </p:spPr>
      </p:sp>
      <p:sp>
        <p:nvSpPr>
          <p:cNvPr name="TextBox 4" id="4"/>
          <p:cNvSpPr txBox="true"/>
          <p:nvPr/>
        </p:nvSpPr>
        <p:spPr>
          <a:xfrm rot="0">
            <a:off x="1181598" y="3214422"/>
            <a:ext cx="11984508" cy="6438900"/>
          </a:xfrm>
          <a:prstGeom prst="rect">
            <a:avLst/>
          </a:prstGeom>
        </p:spPr>
        <p:txBody>
          <a:bodyPr anchor="t" rtlCol="false" tIns="0" lIns="0" bIns="0" rIns="0">
            <a:spAutoFit/>
          </a:bodyPr>
          <a:lstStyle/>
          <a:p>
            <a:pPr marL="647697" indent="-323848" lvl="1">
              <a:lnSpc>
                <a:spcPts val="4199"/>
              </a:lnSpc>
              <a:buFont typeface="Arial"/>
              <a:buChar char="•"/>
            </a:pPr>
            <a:r>
              <a:rPr lang="en-US" sz="2999">
                <a:solidFill>
                  <a:srgbClr val="000000"/>
                </a:solidFill>
                <a:latin typeface="Avenir Bold"/>
              </a:rPr>
              <a:t>Hourly Staff or Volunteers</a:t>
            </a:r>
          </a:p>
          <a:p>
            <a:pPr marL="647697" indent="-323848" lvl="1">
              <a:lnSpc>
                <a:spcPts val="4199"/>
              </a:lnSpc>
              <a:buFont typeface="Arial"/>
              <a:buChar char="•"/>
            </a:pPr>
            <a:r>
              <a:rPr lang="en-US" sz="2999">
                <a:solidFill>
                  <a:srgbClr val="000000"/>
                </a:solidFill>
                <a:latin typeface="Avenir Bold"/>
              </a:rPr>
              <a:t>FBI &amp; CA Background Check</a:t>
            </a:r>
          </a:p>
          <a:p>
            <a:pPr marL="647697" indent="-323848" lvl="1">
              <a:lnSpc>
                <a:spcPts val="4199"/>
              </a:lnSpc>
              <a:buFont typeface="Arial"/>
              <a:buChar char="•"/>
            </a:pPr>
            <a:r>
              <a:rPr lang="en-US" sz="2999">
                <a:solidFill>
                  <a:srgbClr val="000000"/>
                </a:solidFill>
                <a:latin typeface="Avenir Bold"/>
              </a:rPr>
              <a:t>Mandated Reporter Training &amp; Elder Abuse Prevention Training</a:t>
            </a:r>
          </a:p>
          <a:p>
            <a:pPr marL="647697" indent="-323848" lvl="1">
              <a:lnSpc>
                <a:spcPts val="4199"/>
              </a:lnSpc>
              <a:buFont typeface="Arial"/>
              <a:buChar char="•"/>
            </a:pPr>
            <a:r>
              <a:rPr lang="en-US" sz="2999">
                <a:solidFill>
                  <a:srgbClr val="000000"/>
                </a:solidFill>
                <a:latin typeface="Avenir Bold"/>
              </a:rPr>
              <a:t>Anti-Harassment Training</a:t>
            </a:r>
          </a:p>
          <a:p>
            <a:pPr marL="647697" indent="-323848" lvl="1">
              <a:lnSpc>
                <a:spcPts val="4199"/>
              </a:lnSpc>
              <a:buFont typeface="Arial"/>
              <a:buChar char="•"/>
            </a:pPr>
            <a:r>
              <a:rPr lang="en-US" sz="2999">
                <a:solidFill>
                  <a:srgbClr val="000000"/>
                </a:solidFill>
                <a:latin typeface="Avenir Bold"/>
              </a:rPr>
              <a:t>Diversity, Equity &amp; Inclusion Training</a:t>
            </a:r>
          </a:p>
          <a:p>
            <a:pPr marL="647697" indent="-323848" lvl="1">
              <a:lnSpc>
                <a:spcPts val="4199"/>
              </a:lnSpc>
              <a:buFont typeface="Arial"/>
              <a:buChar char="•"/>
            </a:pPr>
            <a:r>
              <a:rPr lang="en-US" sz="2999">
                <a:solidFill>
                  <a:srgbClr val="000000"/>
                </a:solidFill>
                <a:latin typeface="Avenir Bold"/>
              </a:rPr>
              <a:t>CA DMV Record &amp; Driver Background Screening &amp; Ongoing Monitoring</a:t>
            </a:r>
          </a:p>
          <a:p>
            <a:pPr marL="647697" indent="-323848" lvl="1">
              <a:lnSpc>
                <a:spcPts val="4199"/>
              </a:lnSpc>
              <a:buFont typeface="Arial"/>
              <a:buChar char="•"/>
            </a:pPr>
            <a:r>
              <a:rPr lang="en-US" sz="2999">
                <a:solidFill>
                  <a:srgbClr val="000000"/>
                </a:solidFill>
                <a:latin typeface="Avenir Bold"/>
              </a:rPr>
              <a:t>Driver evaluations to </a:t>
            </a:r>
          </a:p>
          <a:p>
            <a:pPr>
              <a:lnSpc>
                <a:spcPts val="4199"/>
              </a:lnSpc>
            </a:pPr>
            <a:r>
              <a:rPr lang="en-US" sz="2999">
                <a:solidFill>
                  <a:srgbClr val="000000"/>
                </a:solidFill>
                <a:latin typeface="Avenir Bold"/>
              </a:rPr>
              <a:t>      maintain the safety and </a:t>
            </a:r>
          </a:p>
          <a:p>
            <a:pPr>
              <a:lnSpc>
                <a:spcPts val="4199"/>
              </a:lnSpc>
            </a:pPr>
            <a:r>
              <a:rPr lang="en-US" sz="2999">
                <a:solidFill>
                  <a:srgbClr val="000000"/>
                </a:solidFill>
                <a:latin typeface="Avenir Bold"/>
              </a:rPr>
              <a:t>      </a:t>
            </a:r>
            <a:r>
              <a:rPr lang="en-US" sz="2999">
                <a:solidFill>
                  <a:srgbClr val="000000"/>
                </a:solidFill>
                <a:latin typeface="Avenir Bold"/>
              </a:rPr>
              <a:t>integrity of the Mini Bus </a:t>
            </a:r>
          </a:p>
          <a:p>
            <a:pPr>
              <a:lnSpc>
                <a:spcPts val="4199"/>
              </a:lnSpc>
            </a:pPr>
            <a:r>
              <a:rPr lang="en-US" sz="2999">
                <a:solidFill>
                  <a:srgbClr val="000000"/>
                </a:solidFill>
                <a:latin typeface="Avenir Bold"/>
              </a:rPr>
              <a:t>      </a:t>
            </a:r>
            <a:r>
              <a:rPr lang="en-US" sz="2999">
                <a:solidFill>
                  <a:srgbClr val="000000"/>
                </a:solidFill>
                <a:latin typeface="Avenir Bold"/>
              </a:rPr>
              <a:t>program</a:t>
            </a:r>
          </a:p>
        </p:txBody>
      </p:sp>
      <p:sp>
        <p:nvSpPr>
          <p:cNvPr name="Freeform 5" id="5"/>
          <p:cNvSpPr/>
          <p:nvPr/>
        </p:nvSpPr>
        <p:spPr>
          <a:xfrm flipH="false" flipV="false" rot="0">
            <a:off x="-3476622" y="-5656719"/>
            <a:ext cx="6953243" cy="6953243"/>
          </a:xfrm>
          <a:custGeom>
            <a:avLst/>
            <a:gdLst/>
            <a:ahLst/>
            <a:cxnLst/>
            <a:rect r="r" b="b" t="t" l="l"/>
            <a:pathLst>
              <a:path h="6953243" w="6953243">
                <a:moveTo>
                  <a:pt x="0" y="0"/>
                </a:moveTo>
                <a:lnTo>
                  <a:pt x="6953244" y="0"/>
                </a:lnTo>
                <a:lnTo>
                  <a:pt x="6953244" y="6953243"/>
                </a:lnTo>
                <a:lnTo>
                  <a:pt x="0" y="6953243"/>
                </a:lnTo>
                <a:lnTo>
                  <a:pt x="0" y="0"/>
                </a:lnTo>
                <a:close/>
              </a:path>
            </a:pathLst>
          </a:custGeom>
          <a:blipFill>
            <a:blip r:embed="rId4"/>
            <a:stretch>
              <a:fillRect l="0" t="0" r="0" b="0"/>
            </a:stretch>
          </a:blipFill>
        </p:spPr>
      </p:sp>
      <p:sp>
        <p:nvSpPr>
          <p:cNvPr name="Freeform 6" id="6"/>
          <p:cNvSpPr/>
          <p:nvPr/>
        </p:nvSpPr>
        <p:spPr>
          <a:xfrm flipH="false" flipV="false" rot="0">
            <a:off x="-6108290" y="-3624521"/>
            <a:ext cx="6953243" cy="6953243"/>
          </a:xfrm>
          <a:custGeom>
            <a:avLst/>
            <a:gdLst/>
            <a:ahLst/>
            <a:cxnLst/>
            <a:rect r="r" b="b" t="t" l="l"/>
            <a:pathLst>
              <a:path h="6953243" w="6953243">
                <a:moveTo>
                  <a:pt x="0" y="0"/>
                </a:moveTo>
                <a:lnTo>
                  <a:pt x="6953244" y="0"/>
                </a:lnTo>
                <a:lnTo>
                  <a:pt x="6953244" y="6953243"/>
                </a:lnTo>
                <a:lnTo>
                  <a:pt x="0" y="6953243"/>
                </a:lnTo>
                <a:lnTo>
                  <a:pt x="0" y="0"/>
                </a:lnTo>
                <a:close/>
              </a:path>
            </a:pathLst>
          </a:custGeom>
          <a:blipFill>
            <a:blip r:embed="rId5"/>
            <a:stretch>
              <a:fillRect l="0" t="0" r="0" b="0"/>
            </a:stretch>
          </a:blipFill>
        </p:spPr>
      </p:sp>
      <p:sp>
        <p:nvSpPr>
          <p:cNvPr name="Freeform 7" id="7"/>
          <p:cNvSpPr/>
          <p:nvPr/>
        </p:nvSpPr>
        <p:spPr>
          <a:xfrm flipH="false" flipV="false" rot="0">
            <a:off x="-6108290" y="-5656719"/>
            <a:ext cx="6953243" cy="6953243"/>
          </a:xfrm>
          <a:custGeom>
            <a:avLst/>
            <a:gdLst/>
            <a:ahLst/>
            <a:cxnLst/>
            <a:rect r="r" b="b" t="t" l="l"/>
            <a:pathLst>
              <a:path h="6953243" w="6953243">
                <a:moveTo>
                  <a:pt x="0" y="0"/>
                </a:moveTo>
                <a:lnTo>
                  <a:pt x="6953244" y="0"/>
                </a:lnTo>
                <a:lnTo>
                  <a:pt x="6953244" y="6953243"/>
                </a:lnTo>
                <a:lnTo>
                  <a:pt x="0" y="6953243"/>
                </a:lnTo>
                <a:lnTo>
                  <a:pt x="0" y="0"/>
                </a:lnTo>
                <a:close/>
              </a:path>
            </a:pathLst>
          </a:custGeom>
          <a:blipFill>
            <a:blip r:embed="rId6"/>
            <a:stretch>
              <a:fillRect l="0" t="0" r="0" b="0"/>
            </a:stretch>
          </a:blipFill>
        </p:spPr>
      </p:sp>
      <p:sp>
        <p:nvSpPr>
          <p:cNvPr name="Freeform 8" id="8"/>
          <p:cNvSpPr/>
          <p:nvPr/>
        </p:nvSpPr>
        <p:spPr>
          <a:xfrm flipH="false" flipV="false" rot="0">
            <a:off x="-1873986" y="9924452"/>
            <a:ext cx="6953243" cy="1193965"/>
          </a:xfrm>
          <a:custGeom>
            <a:avLst/>
            <a:gdLst/>
            <a:ahLst/>
            <a:cxnLst/>
            <a:rect r="r" b="b" t="t" l="l"/>
            <a:pathLst>
              <a:path h="1193965" w="6953243">
                <a:moveTo>
                  <a:pt x="0" y="0"/>
                </a:moveTo>
                <a:lnTo>
                  <a:pt x="6953244" y="0"/>
                </a:lnTo>
                <a:lnTo>
                  <a:pt x="6953244" y="1193965"/>
                </a:lnTo>
                <a:lnTo>
                  <a:pt x="0" y="1193965"/>
                </a:lnTo>
                <a:lnTo>
                  <a:pt x="0" y="0"/>
                </a:lnTo>
                <a:close/>
              </a:path>
            </a:pathLst>
          </a:custGeom>
          <a:blipFill>
            <a:blip r:embed="rId6"/>
            <a:stretch>
              <a:fillRect l="0" t="0" r="0" b="-482365"/>
            </a:stretch>
          </a:blipFill>
        </p:spPr>
      </p:sp>
      <p:sp>
        <p:nvSpPr>
          <p:cNvPr name="TextBox 9" id="9"/>
          <p:cNvSpPr txBox="true"/>
          <p:nvPr/>
        </p:nvSpPr>
        <p:spPr>
          <a:xfrm rot="0">
            <a:off x="5745561" y="597706"/>
            <a:ext cx="6462712" cy="1159512"/>
          </a:xfrm>
          <a:prstGeom prst="rect">
            <a:avLst/>
          </a:prstGeom>
        </p:spPr>
        <p:txBody>
          <a:bodyPr anchor="t" rtlCol="false" tIns="0" lIns="0" bIns="0" rIns="0">
            <a:spAutoFit/>
          </a:bodyPr>
          <a:lstStyle/>
          <a:p>
            <a:pPr algn="ctr">
              <a:lnSpc>
                <a:spcPts val="8539"/>
              </a:lnSpc>
            </a:pPr>
            <a:r>
              <a:rPr lang="en-US" sz="6099">
                <a:solidFill>
                  <a:srgbClr val="000000"/>
                </a:solidFill>
                <a:latin typeface="Neutraface Slab Display Bold"/>
              </a:rPr>
              <a:t>PROGRAM SAFETY</a:t>
            </a:r>
          </a:p>
        </p:txBody>
      </p:sp>
      <p:sp>
        <p:nvSpPr>
          <p:cNvPr name="TextBox 10" id="10"/>
          <p:cNvSpPr txBox="true"/>
          <p:nvPr/>
        </p:nvSpPr>
        <p:spPr>
          <a:xfrm rot="0">
            <a:off x="1181598" y="2610303"/>
            <a:ext cx="7795320" cy="604520"/>
          </a:xfrm>
          <a:prstGeom prst="rect">
            <a:avLst/>
          </a:prstGeom>
        </p:spPr>
        <p:txBody>
          <a:bodyPr anchor="t" rtlCol="false" tIns="0" lIns="0" bIns="0" rIns="0">
            <a:spAutoFit/>
          </a:bodyPr>
          <a:lstStyle/>
          <a:p>
            <a:pPr algn="ctr">
              <a:lnSpc>
                <a:spcPts val="4480"/>
              </a:lnSpc>
            </a:pPr>
            <a:r>
              <a:rPr lang="en-US" sz="3200">
                <a:solidFill>
                  <a:srgbClr val="000000"/>
                </a:solidFill>
                <a:latin typeface="Neutraface Slab Display Bold"/>
              </a:rPr>
              <a:t>TRANSPORTATION SPECIALISTS &amp; DRIVERS</a:t>
            </a:r>
          </a:p>
        </p:txBody>
      </p:sp>
      <p:sp>
        <p:nvSpPr>
          <p:cNvPr name="TextBox 11" id="11"/>
          <p:cNvSpPr txBox="true"/>
          <p:nvPr/>
        </p:nvSpPr>
        <p:spPr>
          <a:xfrm rot="0">
            <a:off x="6970931" y="7346987"/>
            <a:ext cx="10823894" cy="2577466"/>
          </a:xfrm>
          <a:prstGeom prst="rect">
            <a:avLst/>
          </a:prstGeom>
        </p:spPr>
        <p:txBody>
          <a:bodyPr anchor="t" rtlCol="false" tIns="0" lIns="0" bIns="0" rIns="0">
            <a:spAutoFit/>
          </a:bodyPr>
          <a:lstStyle/>
          <a:p>
            <a:pPr algn="r">
              <a:lnSpc>
                <a:spcPts val="3359"/>
              </a:lnSpc>
            </a:pPr>
            <a:r>
              <a:rPr lang="en-US" sz="2399">
                <a:solidFill>
                  <a:srgbClr val="000000"/>
                </a:solidFill>
                <a:latin typeface="Avenir Italics"/>
              </a:rPr>
              <a:t>“Unique to the transportation program with the City (of Walnut Creek), Dominik actually knows my name and calls me back when I call. I never feel rushed when I’m talking to him and he makes me feel I’m not bothering him. Without this program I would be a burden on my family and wouldn’t be able to still get around Walnut Creek to do my shopping.” </a:t>
            </a:r>
          </a:p>
          <a:p>
            <a:pPr algn="r">
              <a:lnSpc>
                <a:spcPts val="3359"/>
              </a:lnSpc>
            </a:pPr>
            <a:r>
              <a:rPr lang="en-US" sz="2399">
                <a:solidFill>
                  <a:srgbClr val="000000"/>
                </a:solidFill>
                <a:latin typeface="Avenir Italics"/>
              </a:rPr>
              <a:t>Barbara W.</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277341" y="6803883"/>
            <a:ext cx="6953243" cy="6953243"/>
          </a:xfrm>
          <a:custGeom>
            <a:avLst/>
            <a:gdLst/>
            <a:ahLst/>
            <a:cxnLst/>
            <a:rect r="r" b="b" t="t" l="l"/>
            <a:pathLst>
              <a:path h="6953243" w="6953243">
                <a:moveTo>
                  <a:pt x="0" y="0"/>
                </a:moveTo>
                <a:lnTo>
                  <a:pt x="6953243" y="0"/>
                </a:lnTo>
                <a:lnTo>
                  <a:pt x="6953243" y="6953243"/>
                </a:lnTo>
                <a:lnTo>
                  <a:pt x="0" y="6953243"/>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5389154" y="7210425"/>
          <a:ext cx="5442379" cy="3076575"/>
        </p:xfrm>
        <a:graphic>
          <a:graphicData uri="http://schemas.openxmlformats.org/drawingml/2006/table">
            <a:tbl>
              <a:tblPr/>
              <a:tblGrid>
                <a:gridCol w="3067894"/>
                <a:gridCol w="1069422"/>
                <a:gridCol w="1305063"/>
              </a:tblGrid>
              <a:tr h="788372">
                <a:tc>
                  <a:txBody>
                    <a:bodyPr anchor="t" rtlCol="false"/>
                    <a:lstStyle/>
                    <a:p>
                      <a:pPr algn="l">
                        <a:lnSpc>
                          <a:spcPts val="2239"/>
                        </a:lnSpc>
                        <a:defRPr/>
                      </a:pP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Avenir Bold"/>
                        </a:rPr>
                        <a:t>2023</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Avenir Bold"/>
                        </a:rPr>
                        <a:t>2024</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88372">
                <a:tc>
                  <a:txBody>
                    <a:bodyPr anchor="t" rtlCol="false"/>
                    <a:lstStyle/>
                    <a:p>
                      <a:pPr algn="l">
                        <a:lnSpc>
                          <a:spcPts val="2799"/>
                        </a:lnSpc>
                        <a:defRPr/>
                      </a:pPr>
                      <a:r>
                        <a:rPr lang="en-US" sz="1999">
                          <a:solidFill>
                            <a:srgbClr val="000000"/>
                          </a:solidFill>
                          <a:latin typeface="Avenir Bold"/>
                        </a:rPr>
                        <a:t>ADA Participants</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54%</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42%</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88372">
                <a:tc>
                  <a:txBody>
                    <a:bodyPr anchor="t" rtlCol="false"/>
                    <a:lstStyle/>
                    <a:p>
                      <a:pPr algn="l">
                        <a:lnSpc>
                          <a:spcPts val="2799"/>
                        </a:lnSpc>
                        <a:defRPr/>
                      </a:pPr>
                      <a:r>
                        <a:rPr lang="en-US" sz="1999">
                          <a:solidFill>
                            <a:srgbClr val="000000"/>
                          </a:solidFill>
                          <a:latin typeface="Avenir Bold"/>
                        </a:rPr>
                        <a:t>Non-ADA Participants</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46%</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58%</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11458">
                <a:tc>
                  <a:txBody>
                    <a:bodyPr anchor="t" rtlCol="false"/>
                    <a:lstStyle/>
                    <a:p>
                      <a:pPr algn="l">
                        <a:lnSpc>
                          <a:spcPts val="2239"/>
                        </a:lnSpc>
                        <a:defRPr/>
                      </a:pP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100%</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100%</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graphicFrame>
        <p:nvGraphicFramePr>
          <p:cNvPr name="Table 4" id="4"/>
          <p:cNvGraphicFramePr>
            <a:graphicFrameLocks noGrp="true"/>
          </p:cNvGraphicFramePr>
          <p:nvPr/>
        </p:nvGraphicFramePr>
        <p:xfrm>
          <a:off x="413661" y="1757218"/>
          <a:ext cx="4975493" cy="4357688"/>
        </p:xfrm>
        <a:graphic>
          <a:graphicData uri="http://schemas.openxmlformats.org/drawingml/2006/table">
            <a:tbl>
              <a:tblPr/>
              <a:tblGrid>
                <a:gridCol w="2442905"/>
                <a:gridCol w="1124066"/>
                <a:gridCol w="1408522"/>
              </a:tblGrid>
              <a:tr h="1028299">
                <a:tc>
                  <a:txBody>
                    <a:bodyPr anchor="t" rtlCol="false"/>
                    <a:lstStyle/>
                    <a:p>
                      <a:pPr algn="l">
                        <a:lnSpc>
                          <a:spcPts val="2800"/>
                        </a:lnSpc>
                        <a:defRPr/>
                      </a:pPr>
                      <a:r>
                        <a:rPr lang="en-US" sz="2000">
                          <a:solidFill>
                            <a:srgbClr val="000000"/>
                          </a:solidFill>
                          <a:latin typeface="Avenir Bold"/>
                        </a:rPr>
                        <a:t>Residency</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venir Bold"/>
                        </a:rPr>
                        <a:t>2023</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venir Bold"/>
                        </a:rPr>
                        <a:t>2024</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50545">
                <a:tc>
                  <a:txBody>
                    <a:bodyPr anchor="t" rtlCol="false"/>
                    <a:lstStyle/>
                    <a:p>
                      <a:pPr algn="l">
                        <a:lnSpc>
                          <a:spcPts val="2800"/>
                        </a:lnSpc>
                        <a:defRPr/>
                      </a:pPr>
                      <a:r>
                        <a:rPr lang="en-US" sz="2000">
                          <a:solidFill>
                            <a:srgbClr val="000000"/>
                          </a:solidFill>
                          <a:latin typeface="Avenir Bold"/>
                        </a:rPr>
                        <a:t>NonWalnut Creek Residents</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8%</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32%</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150545">
                <a:tc>
                  <a:txBody>
                    <a:bodyPr anchor="t" rtlCol="false"/>
                    <a:lstStyle/>
                    <a:p>
                      <a:pPr algn="l">
                        <a:lnSpc>
                          <a:spcPts val="2800"/>
                        </a:lnSpc>
                        <a:defRPr/>
                      </a:pPr>
                      <a:r>
                        <a:rPr lang="en-US" sz="2000">
                          <a:solidFill>
                            <a:srgbClr val="000000"/>
                          </a:solidFill>
                          <a:latin typeface="Avenir Bold"/>
                        </a:rPr>
                        <a:t>Walnut Creek Residents</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92%</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68%</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028299">
                <a:tc>
                  <a:txBody>
                    <a:bodyPr anchor="t" rtlCol="false"/>
                    <a:lstStyle/>
                    <a:p>
                      <a:pPr algn="l">
                        <a:lnSpc>
                          <a:spcPts val="2240"/>
                        </a:lnSpc>
                        <a:defRPr/>
                      </a:pP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100%</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100%</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graphicFrame>
        <p:nvGraphicFramePr>
          <p:cNvPr name="Table 5" id="5"/>
          <p:cNvGraphicFramePr>
            <a:graphicFrameLocks noGrp="true"/>
          </p:cNvGraphicFramePr>
          <p:nvPr/>
        </p:nvGraphicFramePr>
        <p:xfrm>
          <a:off x="5856041" y="1757218"/>
          <a:ext cx="4898360" cy="5286375"/>
        </p:xfrm>
        <a:graphic>
          <a:graphicData uri="http://schemas.openxmlformats.org/drawingml/2006/table">
            <a:tbl>
              <a:tblPr/>
              <a:tblGrid>
                <a:gridCol w="2443127"/>
                <a:gridCol w="1201754"/>
                <a:gridCol w="1253478"/>
              </a:tblGrid>
              <a:tr h="766141">
                <a:tc>
                  <a:txBody>
                    <a:bodyPr anchor="t" rtlCol="false"/>
                    <a:lstStyle/>
                    <a:p>
                      <a:pPr algn="l">
                        <a:lnSpc>
                          <a:spcPts val="2799"/>
                        </a:lnSpc>
                        <a:defRPr/>
                      </a:pPr>
                      <a:r>
                        <a:rPr lang="en-US" sz="1999">
                          <a:solidFill>
                            <a:srgbClr val="000000"/>
                          </a:solidFill>
                          <a:latin typeface="Avenir Bold"/>
                        </a:rPr>
                        <a:t>Age Breakdown</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Avenir Bold"/>
                        </a:rPr>
                        <a:t>2023</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Avenir Bold"/>
                        </a:rPr>
                        <a:t>2024</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66141">
                <a:tc>
                  <a:txBody>
                    <a:bodyPr anchor="t" rtlCol="false"/>
                    <a:lstStyle/>
                    <a:p>
                      <a:pPr algn="l">
                        <a:lnSpc>
                          <a:spcPts val="2799"/>
                        </a:lnSpc>
                        <a:defRPr/>
                      </a:pPr>
                      <a:r>
                        <a:rPr lang="en-US" sz="1999">
                          <a:solidFill>
                            <a:srgbClr val="000000"/>
                          </a:solidFill>
                          <a:latin typeface="Avenir Bold"/>
                        </a:rPr>
                        <a:t>18-59 yrs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5%</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11%</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66141">
                <a:tc>
                  <a:txBody>
                    <a:bodyPr anchor="t" rtlCol="false"/>
                    <a:lstStyle/>
                    <a:p>
                      <a:pPr algn="l">
                        <a:lnSpc>
                          <a:spcPts val="2799"/>
                        </a:lnSpc>
                        <a:defRPr/>
                      </a:pPr>
                      <a:r>
                        <a:rPr lang="en-US" sz="1999">
                          <a:solidFill>
                            <a:srgbClr val="000000"/>
                          </a:solidFill>
                          <a:latin typeface="Avenir Bold"/>
                        </a:rPr>
                        <a:t>60-69 yrs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14%</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9%</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66141">
                <a:tc>
                  <a:txBody>
                    <a:bodyPr anchor="t" rtlCol="false"/>
                    <a:lstStyle/>
                    <a:p>
                      <a:pPr algn="l">
                        <a:lnSpc>
                          <a:spcPts val="2799"/>
                        </a:lnSpc>
                        <a:defRPr/>
                      </a:pPr>
                      <a:r>
                        <a:rPr lang="en-US" sz="1999">
                          <a:solidFill>
                            <a:srgbClr val="000000"/>
                          </a:solidFill>
                          <a:latin typeface="Avenir Bold"/>
                        </a:rPr>
                        <a:t>70-79 yrs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32%</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27%</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66141">
                <a:tc>
                  <a:txBody>
                    <a:bodyPr anchor="t" rtlCol="false"/>
                    <a:lstStyle/>
                    <a:p>
                      <a:pPr algn="l">
                        <a:lnSpc>
                          <a:spcPts val="2799"/>
                        </a:lnSpc>
                        <a:defRPr/>
                      </a:pPr>
                      <a:r>
                        <a:rPr lang="en-US" sz="1999">
                          <a:solidFill>
                            <a:srgbClr val="000000"/>
                          </a:solidFill>
                          <a:latin typeface="Avenir Bold"/>
                        </a:rPr>
                        <a:t>80-89 yrs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37%</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46%</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66141">
                <a:tc>
                  <a:txBody>
                    <a:bodyPr anchor="t" rtlCol="false"/>
                    <a:lstStyle/>
                    <a:p>
                      <a:pPr algn="l">
                        <a:lnSpc>
                          <a:spcPts val="2799"/>
                        </a:lnSpc>
                        <a:defRPr/>
                      </a:pPr>
                      <a:r>
                        <a:rPr lang="en-US" sz="1999">
                          <a:solidFill>
                            <a:srgbClr val="000000"/>
                          </a:solidFill>
                          <a:latin typeface="Avenir Bold"/>
                        </a:rPr>
                        <a:t>90+ yrs</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12%</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7%</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689527">
                <a:tc>
                  <a:txBody>
                    <a:bodyPr anchor="t" rtlCol="false"/>
                    <a:lstStyle/>
                    <a:p>
                      <a:pPr algn="l">
                        <a:lnSpc>
                          <a:spcPts val="2239"/>
                        </a:lnSpc>
                        <a:defRPr/>
                      </a:pP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100%</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100%</a:t>
                      </a:r>
                      <a:endParaRPr lang="en-US" sz="1100"/>
                    </a:p>
                  </a:txBody>
                  <a:tcPr marL="180975" marR="180975" marT="180975" marB="180975"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graphicFrame>
        <p:nvGraphicFramePr>
          <p:cNvPr name="Table 6" id="6"/>
          <p:cNvGraphicFramePr>
            <a:graphicFrameLocks noGrp="true"/>
          </p:cNvGraphicFramePr>
          <p:nvPr/>
        </p:nvGraphicFramePr>
        <p:xfrm>
          <a:off x="11066859" y="6365729"/>
          <a:ext cx="6749557" cy="3914775"/>
        </p:xfrm>
        <a:graphic>
          <a:graphicData uri="http://schemas.openxmlformats.org/drawingml/2006/table">
            <a:tbl>
              <a:tblPr/>
              <a:tblGrid>
                <a:gridCol w="4713421"/>
                <a:gridCol w="2036135"/>
              </a:tblGrid>
              <a:tr h="798345">
                <a:tc>
                  <a:txBody>
                    <a:bodyPr anchor="t" rtlCol="false"/>
                    <a:lstStyle/>
                    <a:p>
                      <a:pPr algn="l">
                        <a:lnSpc>
                          <a:spcPts val="2799"/>
                        </a:lnSpc>
                        <a:defRPr/>
                      </a:pPr>
                      <a:r>
                        <a:rPr lang="en-US" sz="1999">
                          <a:solidFill>
                            <a:srgbClr val="000000"/>
                          </a:solidFill>
                          <a:latin typeface="Avenir Bold"/>
                        </a:rPr>
                        <a:t>Gender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Avenir Bold"/>
                        </a:rPr>
                        <a:t>2024</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98345">
                <a:tc>
                  <a:txBody>
                    <a:bodyPr anchor="t" rtlCol="false"/>
                    <a:lstStyle/>
                    <a:p>
                      <a:pPr algn="l">
                        <a:lnSpc>
                          <a:spcPts val="2799"/>
                        </a:lnSpc>
                        <a:defRPr/>
                      </a:pPr>
                      <a:r>
                        <a:rPr lang="en-US" sz="1999">
                          <a:solidFill>
                            <a:srgbClr val="000000"/>
                          </a:solidFill>
                          <a:latin typeface="Avenir Bold"/>
                        </a:rPr>
                        <a:t>Male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33%</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98345">
                <a:tc>
                  <a:txBody>
                    <a:bodyPr anchor="t" rtlCol="false"/>
                    <a:lstStyle/>
                    <a:p>
                      <a:pPr algn="l">
                        <a:lnSpc>
                          <a:spcPts val="2799"/>
                        </a:lnSpc>
                        <a:defRPr/>
                      </a:pPr>
                      <a:r>
                        <a:rPr lang="en-US" sz="1999">
                          <a:solidFill>
                            <a:srgbClr val="000000"/>
                          </a:solidFill>
                          <a:latin typeface="Avenir Bold"/>
                        </a:rPr>
                        <a:t>Female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61%</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98345">
                <a:tc>
                  <a:txBody>
                    <a:bodyPr anchor="t" rtlCol="false"/>
                    <a:lstStyle/>
                    <a:p>
                      <a:pPr algn="l">
                        <a:lnSpc>
                          <a:spcPts val="2799"/>
                        </a:lnSpc>
                        <a:defRPr/>
                      </a:pPr>
                      <a:r>
                        <a:rPr lang="en-US" sz="1999">
                          <a:solidFill>
                            <a:srgbClr val="000000"/>
                          </a:solidFill>
                          <a:latin typeface="Avenir Bold"/>
                        </a:rPr>
                        <a:t>Not Indicated</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6%</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721396">
                <a:tc>
                  <a:txBody>
                    <a:bodyPr anchor="t" rtlCol="false"/>
                    <a:lstStyle/>
                    <a:p>
                      <a:pPr algn="l">
                        <a:lnSpc>
                          <a:spcPts val="2239"/>
                        </a:lnSpc>
                        <a:defRPr/>
                      </a:pPr>
                      <a:r>
                        <a:rPr lang="en-US" sz="1599">
                          <a:solidFill>
                            <a:srgbClr val="000000"/>
                          </a:solidFill>
                          <a:latin typeface="Avenir Bold"/>
                        </a:rPr>
                        <a:t>*Not asked prior to 2024</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l">
                        <a:lnSpc>
                          <a:spcPts val="2239"/>
                        </a:lnSpc>
                        <a:defRPr/>
                      </a:pPr>
                      <a:r>
                        <a:rPr lang="en-US" sz="1599">
                          <a:solidFill>
                            <a:srgbClr val="000000"/>
                          </a:solidFill>
                          <a:latin typeface="Avenir Bold"/>
                        </a:rPr>
                        <a:t>100%</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graphicFrame>
        <p:nvGraphicFramePr>
          <p:cNvPr name="Table 7" id="7"/>
          <p:cNvGraphicFramePr>
            <a:graphicFrameLocks noGrp="true"/>
          </p:cNvGraphicFramePr>
          <p:nvPr/>
        </p:nvGraphicFramePr>
        <p:xfrm>
          <a:off x="11066859" y="1757218"/>
          <a:ext cx="6749557" cy="4357688"/>
        </p:xfrm>
        <a:graphic>
          <a:graphicData uri="http://schemas.openxmlformats.org/drawingml/2006/table">
            <a:tbl>
              <a:tblPr/>
              <a:tblGrid>
                <a:gridCol w="4223199"/>
                <a:gridCol w="991483"/>
                <a:gridCol w="1534875"/>
              </a:tblGrid>
              <a:tr h="1150545">
                <a:tc>
                  <a:txBody>
                    <a:bodyPr anchor="t" rtlCol="false"/>
                    <a:lstStyle/>
                    <a:p>
                      <a:pPr algn="l">
                        <a:lnSpc>
                          <a:spcPts val="2799"/>
                        </a:lnSpc>
                        <a:defRPr/>
                      </a:pPr>
                      <a:r>
                        <a:rPr lang="en-US" sz="1999">
                          <a:solidFill>
                            <a:srgbClr val="000000"/>
                          </a:solidFill>
                          <a:latin typeface="Avenir Bold"/>
                        </a:rPr>
                        <a:t>Language</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Avenir Bold"/>
                        </a:rPr>
                        <a:t>2023</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799"/>
                        </a:lnSpc>
                        <a:defRPr/>
                      </a:pPr>
                      <a:r>
                        <a:rPr lang="en-US" sz="1999">
                          <a:solidFill>
                            <a:srgbClr val="000000"/>
                          </a:solidFill>
                          <a:latin typeface="Avenir Bold"/>
                        </a:rPr>
                        <a:t>2024</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86205">
                <a:tc>
                  <a:txBody>
                    <a:bodyPr anchor="t" rtlCol="false"/>
                    <a:lstStyle/>
                    <a:p>
                      <a:pPr algn="l">
                        <a:lnSpc>
                          <a:spcPts val="2799"/>
                        </a:lnSpc>
                        <a:defRPr/>
                      </a:pPr>
                      <a:r>
                        <a:rPr lang="en-US" sz="1999">
                          <a:solidFill>
                            <a:srgbClr val="000000"/>
                          </a:solidFill>
                          <a:latin typeface="Avenir Bold"/>
                        </a:rPr>
                        <a:t>English as Primary Language</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84%</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86%</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786205">
                <a:tc>
                  <a:txBody>
                    <a:bodyPr anchor="t" rtlCol="false"/>
                    <a:lstStyle/>
                    <a:p>
                      <a:pPr algn="l">
                        <a:lnSpc>
                          <a:spcPts val="2799"/>
                        </a:lnSpc>
                        <a:defRPr/>
                      </a:pPr>
                      <a:r>
                        <a:rPr lang="en-US" sz="1999">
                          <a:solidFill>
                            <a:srgbClr val="000000"/>
                          </a:solidFill>
                          <a:latin typeface="Avenir Bold"/>
                        </a:rPr>
                        <a:t>Other*</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16%</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14%</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r h="1634732">
                <a:tc>
                  <a:txBody>
                    <a:bodyPr anchor="t" rtlCol="false"/>
                    <a:lstStyle/>
                    <a:p>
                      <a:pPr algn="l">
                        <a:lnSpc>
                          <a:spcPts val="2799"/>
                        </a:lnSpc>
                        <a:defRPr/>
                      </a:pPr>
                      <a:r>
                        <a:rPr lang="en-US" sz="1999">
                          <a:solidFill>
                            <a:srgbClr val="000000"/>
                          </a:solidFill>
                          <a:latin typeface="Avenir Bold"/>
                        </a:rPr>
                        <a:t>* Main secondary langauges include Spanish, Japanese, Veitnamese &amp; German</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100%</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c>
                  <a:txBody>
                    <a:bodyPr anchor="t" rtlCol="false"/>
                    <a:lstStyle/>
                    <a:p>
                      <a:pPr algn="l">
                        <a:lnSpc>
                          <a:spcPts val="2240"/>
                        </a:lnSpc>
                        <a:defRPr/>
                      </a:pPr>
                      <a:r>
                        <a:rPr lang="en-US" sz="1600">
                          <a:solidFill>
                            <a:srgbClr val="000000"/>
                          </a:solidFill>
                          <a:latin typeface="Avenir Bold"/>
                        </a:rPr>
                        <a:t>100%</a:t>
                      </a:r>
                      <a:endParaRPr lang="en-US" sz="1100"/>
                    </a:p>
                  </a:txBody>
                  <a:tcPr marL="190500" marR="190500" marT="190500" marB="190500" anchor="ctr">
                    <a:lnL cmpd="sng" algn="ctr" cap="flat" w="28575">
                      <a:solidFill>
                        <a:srgbClr val="000000"/>
                      </a:solidFill>
                      <a:prstDash val="solid"/>
                      <a:round/>
                      <a:headEnd type="none" w="med" len="med"/>
                      <a:tailEnd type="none" w="med" len="med"/>
                    </a:lnL>
                    <a:lnR cmpd="sng" algn="ctr" cap="flat" w="28575">
                      <a:solidFill>
                        <a:srgbClr val="000000"/>
                      </a:solidFill>
                      <a:prstDash val="solid"/>
                      <a:round/>
                      <a:headEnd type="none" w="med" len="med"/>
                      <a:tailEnd type="none" w="med" len="med"/>
                    </a:lnR>
                    <a:lnT cmpd="sng" algn="ctr" cap="flat" w="28575">
                      <a:solidFill>
                        <a:srgbClr val="000000"/>
                      </a:solidFill>
                      <a:prstDash val="solid"/>
                      <a:round/>
                      <a:headEnd type="none" w="med" len="med"/>
                      <a:tailEnd type="none" w="med" len="med"/>
                    </a:lnT>
                    <a:lnB cmpd="sng" algn="ctr" cap="flat" w="28575">
                      <a:solidFill>
                        <a:srgbClr val="000000"/>
                      </a:solidFill>
                      <a:prstDash val="solid"/>
                      <a:round/>
                      <a:headEnd type="none" w="med" len="med"/>
                      <a:tailEnd type="none" w="med" len="med"/>
                    </a:lnB>
                  </a:tcPr>
                </a:tc>
              </a:tr>
            </a:tbl>
          </a:graphicData>
        </a:graphic>
      </p:graphicFrame>
      <p:sp>
        <p:nvSpPr>
          <p:cNvPr name="Freeform 8" id="8"/>
          <p:cNvSpPr/>
          <p:nvPr/>
        </p:nvSpPr>
        <p:spPr>
          <a:xfrm flipH="false" flipV="false" rot="0">
            <a:off x="219569" y="6362555"/>
            <a:ext cx="4931460" cy="3698595"/>
          </a:xfrm>
          <a:custGeom>
            <a:avLst/>
            <a:gdLst/>
            <a:ahLst/>
            <a:cxnLst/>
            <a:rect r="r" b="b" t="t" l="l"/>
            <a:pathLst>
              <a:path h="3698595" w="4931460">
                <a:moveTo>
                  <a:pt x="0" y="0"/>
                </a:moveTo>
                <a:lnTo>
                  <a:pt x="4931460" y="0"/>
                </a:lnTo>
                <a:lnTo>
                  <a:pt x="4931460" y="3698595"/>
                </a:lnTo>
                <a:lnTo>
                  <a:pt x="0" y="3698595"/>
                </a:lnTo>
                <a:lnTo>
                  <a:pt x="0" y="0"/>
                </a:lnTo>
                <a:close/>
              </a:path>
            </a:pathLst>
          </a:custGeom>
          <a:blipFill>
            <a:blip r:embed="rId3"/>
            <a:stretch>
              <a:fillRect l="0" t="0" r="0" b="0"/>
            </a:stretch>
          </a:blipFill>
        </p:spPr>
      </p:sp>
      <p:sp>
        <p:nvSpPr>
          <p:cNvPr name="Freeform 9" id="9"/>
          <p:cNvSpPr/>
          <p:nvPr/>
        </p:nvSpPr>
        <p:spPr>
          <a:xfrm flipH="false" flipV="false" rot="0">
            <a:off x="15591850" y="-5635064"/>
            <a:ext cx="6953243" cy="6953243"/>
          </a:xfrm>
          <a:custGeom>
            <a:avLst/>
            <a:gdLst/>
            <a:ahLst/>
            <a:cxnLst/>
            <a:rect r="r" b="b" t="t" l="l"/>
            <a:pathLst>
              <a:path h="6953243" w="6953243">
                <a:moveTo>
                  <a:pt x="0" y="0"/>
                </a:moveTo>
                <a:lnTo>
                  <a:pt x="6953243" y="0"/>
                </a:lnTo>
                <a:lnTo>
                  <a:pt x="6953243" y="6953243"/>
                </a:lnTo>
                <a:lnTo>
                  <a:pt x="0" y="6953243"/>
                </a:lnTo>
                <a:lnTo>
                  <a:pt x="0" y="0"/>
                </a:lnTo>
                <a:close/>
              </a:path>
            </a:pathLst>
          </a:custGeom>
          <a:blipFill>
            <a:blip r:embed="rId4"/>
            <a:stretch>
              <a:fillRect l="0" t="0" r="0" b="0"/>
            </a:stretch>
          </a:blipFill>
        </p:spPr>
      </p:sp>
      <p:sp>
        <p:nvSpPr>
          <p:cNvPr name="Freeform 10" id="10"/>
          <p:cNvSpPr/>
          <p:nvPr/>
        </p:nvSpPr>
        <p:spPr>
          <a:xfrm flipH="false" flipV="false" rot="0">
            <a:off x="17816415" y="-2888441"/>
            <a:ext cx="6953243" cy="6953243"/>
          </a:xfrm>
          <a:custGeom>
            <a:avLst/>
            <a:gdLst/>
            <a:ahLst/>
            <a:cxnLst/>
            <a:rect r="r" b="b" t="t" l="l"/>
            <a:pathLst>
              <a:path h="6953243" w="6953243">
                <a:moveTo>
                  <a:pt x="0" y="0"/>
                </a:moveTo>
                <a:lnTo>
                  <a:pt x="6953244" y="0"/>
                </a:lnTo>
                <a:lnTo>
                  <a:pt x="6953244" y="6953243"/>
                </a:lnTo>
                <a:lnTo>
                  <a:pt x="0" y="6953243"/>
                </a:lnTo>
                <a:lnTo>
                  <a:pt x="0" y="0"/>
                </a:lnTo>
                <a:close/>
              </a:path>
            </a:pathLst>
          </a:custGeom>
          <a:blipFill>
            <a:blip r:embed="rId5"/>
            <a:stretch>
              <a:fillRect l="0" t="0" r="0" b="0"/>
            </a:stretch>
          </a:blipFill>
        </p:spPr>
      </p:sp>
      <p:sp>
        <p:nvSpPr>
          <p:cNvPr name="Freeform 11" id="11"/>
          <p:cNvSpPr/>
          <p:nvPr/>
        </p:nvSpPr>
        <p:spPr>
          <a:xfrm flipH="false" flipV="false" rot="0">
            <a:off x="-4745603" y="-6534952"/>
            <a:ext cx="6953243" cy="6953243"/>
          </a:xfrm>
          <a:custGeom>
            <a:avLst/>
            <a:gdLst/>
            <a:ahLst/>
            <a:cxnLst/>
            <a:rect r="r" b="b" t="t" l="l"/>
            <a:pathLst>
              <a:path h="6953243" w="6953243">
                <a:moveTo>
                  <a:pt x="0" y="0"/>
                </a:moveTo>
                <a:lnTo>
                  <a:pt x="6953243" y="0"/>
                </a:lnTo>
                <a:lnTo>
                  <a:pt x="6953243" y="6953244"/>
                </a:lnTo>
                <a:lnTo>
                  <a:pt x="0" y="6953244"/>
                </a:lnTo>
                <a:lnTo>
                  <a:pt x="0" y="0"/>
                </a:lnTo>
                <a:close/>
              </a:path>
            </a:pathLst>
          </a:custGeom>
          <a:blipFill>
            <a:blip r:embed="rId6"/>
            <a:stretch>
              <a:fillRect l="0" t="0" r="0" b="0"/>
            </a:stretch>
          </a:blipFill>
        </p:spPr>
      </p:sp>
      <p:sp>
        <p:nvSpPr>
          <p:cNvPr name="Freeform 12" id="12"/>
          <p:cNvSpPr/>
          <p:nvPr/>
        </p:nvSpPr>
        <p:spPr>
          <a:xfrm flipH="false" flipV="false" rot="0">
            <a:off x="-1308640" y="3333757"/>
            <a:ext cx="1528209" cy="6953243"/>
          </a:xfrm>
          <a:custGeom>
            <a:avLst/>
            <a:gdLst/>
            <a:ahLst/>
            <a:cxnLst/>
            <a:rect r="r" b="b" t="t" l="l"/>
            <a:pathLst>
              <a:path h="6953243" w="1528209">
                <a:moveTo>
                  <a:pt x="0" y="0"/>
                </a:moveTo>
                <a:lnTo>
                  <a:pt x="1528209" y="0"/>
                </a:lnTo>
                <a:lnTo>
                  <a:pt x="1528209" y="6953243"/>
                </a:lnTo>
                <a:lnTo>
                  <a:pt x="0" y="6953243"/>
                </a:lnTo>
                <a:lnTo>
                  <a:pt x="0" y="0"/>
                </a:lnTo>
                <a:close/>
              </a:path>
            </a:pathLst>
          </a:custGeom>
          <a:blipFill>
            <a:blip r:embed="rId6"/>
            <a:stretch>
              <a:fillRect l="0" t="0" r="-354993" b="0"/>
            </a:stretch>
          </a:blipFill>
        </p:spPr>
      </p:sp>
      <p:sp>
        <p:nvSpPr>
          <p:cNvPr name="TextBox 13" id="13"/>
          <p:cNvSpPr txBox="true"/>
          <p:nvPr/>
        </p:nvSpPr>
        <p:spPr>
          <a:xfrm rot="0">
            <a:off x="4338638" y="350056"/>
            <a:ext cx="9610725" cy="1159512"/>
          </a:xfrm>
          <a:prstGeom prst="rect">
            <a:avLst/>
          </a:prstGeom>
        </p:spPr>
        <p:txBody>
          <a:bodyPr anchor="t" rtlCol="false" tIns="0" lIns="0" bIns="0" rIns="0">
            <a:spAutoFit/>
          </a:bodyPr>
          <a:lstStyle/>
          <a:p>
            <a:pPr algn="ctr">
              <a:lnSpc>
                <a:spcPts val="8539"/>
              </a:lnSpc>
            </a:pPr>
            <a:r>
              <a:rPr lang="en-US" sz="6099">
                <a:solidFill>
                  <a:srgbClr val="000000"/>
                </a:solidFill>
                <a:latin typeface="Neutraface Slab Display Bold"/>
              </a:rPr>
              <a:t>DEMOGRAPHICS OF RIDERS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41705" y="1845212"/>
            <a:ext cx="16782450" cy="7587616"/>
          </a:xfrm>
          <a:prstGeom prst="rect">
            <a:avLst/>
          </a:prstGeom>
        </p:spPr>
        <p:txBody>
          <a:bodyPr anchor="t" rtlCol="false" tIns="0" lIns="0" bIns="0" rIns="0">
            <a:spAutoFit/>
          </a:bodyPr>
          <a:lstStyle/>
          <a:p>
            <a:pPr>
              <a:lnSpc>
                <a:spcPts val="4529"/>
              </a:lnSpc>
            </a:pPr>
            <a:r>
              <a:rPr lang="en-US" sz="2999">
                <a:solidFill>
                  <a:srgbClr val="000000"/>
                </a:solidFill>
                <a:latin typeface="Avenir Bold"/>
              </a:rPr>
              <a:t>A version of the City of Walnut Creek Transportation Program has been funded by the Line 20A TRANSPAC funding since 2017.</a:t>
            </a:r>
          </a:p>
          <a:p>
            <a:pPr algn="just">
              <a:lnSpc>
                <a:spcPts val="4529"/>
              </a:lnSpc>
            </a:pPr>
            <a:r>
              <a:rPr lang="en-US" sz="2999">
                <a:solidFill>
                  <a:srgbClr val="000000"/>
                </a:solidFill>
                <a:latin typeface="Avenir Bold"/>
              </a:rPr>
              <a:t>Since 2019, many significant program changes have been made to accommodate feedback from TAC members and Gray Bowen Scott with a focus on:</a:t>
            </a:r>
          </a:p>
          <a:p>
            <a:pPr algn="just">
              <a:lnSpc>
                <a:spcPts val="4529"/>
              </a:lnSpc>
            </a:pPr>
            <a:r>
              <a:rPr lang="en-US" sz="2999">
                <a:solidFill>
                  <a:srgbClr val="000000"/>
                </a:solidFill>
                <a:latin typeface="Avenir Bold"/>
              </a:rPr>
              <a:t>   </a:t>
            </a:r>
            <a:r>
              <a:rPr lang="en-US" sz="2999">
                <a:solidFill>
                  <a:srgbClr val="000000"/>
                </a:solidFill>
                <a:latin typeface="Avenir Bold"/>
              </a:rPr>
              <a:t>1. leveraging existing services and programs to combine and streamline offerings, </a:t>
            </a:r>
          </a:p>
          <a:p>
            <a:pPr algn="just">
              <a:lnSpc>
                <a:spcPts val="4529"/>
              </a:lnSpc>
            </a:pPr>
            <a:r>
              <a:rPr lang="en-US" sz="2999">
                <a:solidFill>
                  <a:srgbClr val="000000"/>
                </a:solidFill>
                <a:latin typeface="Avenir Bold"/>
              </a:rPr>
              <a:t>   </a:t>
            </a:r>
            <a:r>
              <a:rPr lang="en-US" sz="2999">
                <a:solidFill>
                  <a:srgbClr val="000000"/>
                </a:solidFill>
                <a:latin typeface="Avenir Bold"/>
              </a:rPr>
              <a:t>2. keep the cost per ride as minimal as possible, </a:t>
            </a:r>
          </a:p>
          <a:p>
            <a:pPr algn="just">
              <a:lnSpc>
                <a:spcPts val="4529"/>
              </a:lnSpc>
            </a:pPr>
            <a:r>
              <a:rPr lang="en-US" sz="2999">
                <a:solidFill>
                  <a:srgbClr val="000000"/>
                </a:solidFill>
                <a:latin typeface="Avenir Bold"/>
              </a:rPr>
              <a:t>   </a:t>
            </a:r>
            <a:r>
              <a:rPr lang="en-US" sz="2999">
                <a:solidFill>
                  <a:srgbClr val="000000"/>
                </a:solidFill>
                <a:latin typeface="Avenir Bold"/>
              </a:rPr>
              <a:t>3. open program eligibility to all TRANSPAC communities. </a:t>
            </a:r>
          </a:p>
          <a:p>
            <a:pPr algn="just">
              <a:lnSpc>
                <a:spcPts val="4529"/>
              </a:lnSpc>
            </a:pPr>
            <a:r>
              <a:rPr lang="en-US" sz="2999">
                <a:solidFill>
                  <a:srgbClr val="000000"/>
                </a:solidFill>
                <a:latin typeface="Avenir Bold"/>
              </a:rPr>
              <a:t>Multiple-year grant recipients of $10K for Community Grants thru John Muir Hospital</a:t>
            </a:r>
          </a:p>
          <a:p>
            <a:pPr algn="just">
              <a:lnSpc>
                <a:spcPts val="4529"/>
              </a:lnSpc>
            </a:pPr>
            <a:r>
              <a:rPr lang="en-US" sz="2999">
                <a:solidFill>
                  <a:srgbClr val="000000"/>
                </a:solidFill>
                <a:latin typeface="Avenir Bold"/>
              </a:rPr>
              <a:t>Scholarships for riders are provided by the Walnut Creek Seniors Club &amp; general A+R scholarship fund.</a:t>
            </a:r>
          </a:p>
          <a:p>
            <a:pPr algn="just">
              <a:lnSpc>
                <a:spcPts val="4529"/>
              </a:lnSpc>
            </a:pPr>
            <a:r>
              <a:rPr lang="en-US" sz="2999">
                <a:solidFill>
                  <a:srgbClr val="000000"/>
                </a:solidFill>
                <a:latin typeface="Avenir Bold"/>
              </a:rPr>
              <a:t>Riders pay a nominal fee ($0 - $50) to enroll in program.</a:t>
            </a:r>
          </a:p>
          <a:p>
            <a:pPr algn="just">
              <a:lnSpc>
                <a:spcPts val="4529"/>
              </a:lnSpc>
            </a:pPr>
            <a:r>
              <a:rPr lang="en-US" sz="2999">
                <a:solidFill>
                  <a:srgbClr val="000000"/>
                </a:solidFill>
                <a:latin typeface="Avenir Bold"/>
              </a:rPr>
              <a:t>City of Walnut Creek General Fund supports the transportation program with varying levels of support by quarter (~4K - $15K)</a:t>
            </a:r>
          </a:p>
        </p:txBody>
      </p:sp>
      <p:sp>
        <p:nvSpPr>
          <p:cNvPr name="Freeform 3" id="3"/>
          <p:cNvSpPr/>
          <p:nvPr/>
        </p:nvSpPr>
        <p:spPr>
          <a:xfrm flipH="false" flipV="false" rot="0">
            <a:off x="9832571" y="9920130"/>
            <a:ext cx="8907284" cy="6953243"/>
          </a:xfrm>
          <a:custGeom>
            <a:avLst/>
            <a:gdLst/>
            <a:ahLst/>
            <a:cxnLst/>
            <a:rect r="r" b="b" t="t" l="l"/>
            <a:pathLst>
              <a:path h="6953243" w="8907284">
                <a:moveTo>
                  <a:pt x="0" y="0"/>
                </a:moveTo>
                <a:lnTo>
                  <a:pt x="8907284" y="0"/>
                </a:lnTo>
                <a:lnTo>
                  <a:pt x="8907284" y="6953244"/>
                </a:lnTo>
                <a:lnTo>
                  <a:pt x="0" y="6953244"/>
                </a:lnTo>
                <a:lnTo>
                  <a:pt x="0" y="0"/>
                </a:lnTo>
                <a:close/>
              </a:path>
            </a:pathLst>
          </a:custGeom>
          <a:blipFill>
            <a:blip r:embed="rId2"/>
            <a:stretch>
              <a:fillRect l="0" t="-14051" r="0" b="-14051"/>
            </a:stretch>
          </a:blipFill>
        </p:spPr>
      </p:sp>
      <p:sp>
        <p:nvSpPr>
          <p:cNvPr name="Freeform 4" id="4"/>
          <p:cNvSpPr/>
          <p:nvPr/>
        </p:nvSpPr>
        <p:spPr>
          <a:xfrm flipH="false" flipV="false" rot="0">
            <a:off x="-323300" y="0"/>
            <a:ext cx="6953243" cy="396922"/>
          </a:xfrm>
          <a:custGeom>
            <a:avLst/>
            <a:gdLst/>
            <a:ahLst/>
            <a:cxnLst/>
            <a:rect r="r" b="b" t="t" l="l"/>
            <a:pathLst>
              <a:path h="396922" w="6953243">
                <a:moveTo>
                  <a:pt x="0" y="0"/>
                </a:moveTo>
                <a:lnTo>
                  <a:pt x="6953243" y="0"/>
                </a:lnTo>
                <a:lnTo>
                  <a:pt x="6953243" y="396922"/>
                </a:lnTo>
                <a:lnTo>
                  <a:pt x="0" y="396922"/>
                </a:lnTo>
                <a:lnTo>
                  <a:pt x="0" y="0"/>
                </a:lnTo>
                <a:close/>
              </a:path>
            </a:pathLst>
          </a:custGeom>
          <a:blipFill>
            <a:blip r:embed="rId3"/>
            <a:stretch>
              <a:fillRect l="0" t="-1651792" r="0" b="0"/>
            </a:stretch>
          </a:blipFill>
        </p:spPr>
      </p:sp>
      <p:sp>
        <p:nvSpPr>
          <p:cNvPr name="Freeform 5" id="5"/>
          <p:cNvSpPr/>
          <p:nvPr/>
        </p:nvSpPr>
        <p:spPr>
          <a:xfrm flipH="false" flipV="false" rot="0">
            <a:off x="-609838" y="0"/>
            <a:ext cx="1219676" cy="2685207"/>
          </a:xfrm>
          <a:custGeom>
            <a:avLst/>
            <a:gdLst/>
            <a:ahLst/>
            <a:cxnLst/>
            <a:rect r="r" b="b" t="t" l="l"/>
            <a:pathLst>
              <a:path h="2685207" w="1219676">
                <a:moveTo>
                  <a:pt x="0" y="0"/>
                </a:moveTo>
                <a:lnTo>
                  <a:pt x="1219676" y="0"/>
                </a:lnTo>
                <a:lnTo>
                  <a:pt x="1219676" y="2685207"/>
                </a:lnTo>
                <a:lnTo>
                  <a:pt x="0" y="2685207"/>
                </a:lnTo>
                <a:lnTo>
                  <a:pt x="0" y="0"/>
                </a:lnTo>
                <a:close/>
              </a:path>
            </a:pathLst>
          </a:custGeom>
          <a:blipFill>
            <a:blip r:embed="rId4"/>
            <a:stretch>
              <a:fillRect l="-470089" t="0" r="0" b="-158946"/>
            </a:stretch>
          </a:blipFill>
        </p:spPr>
      </p:sp>
      <p:sp>
        <p:nvSpPr>
          <p:cNvPr name="Freeform 6" id="6"/>
          <p:cNvSpPr/>
          <p:nvPr/>
        </p:nvSpPr>
        <p:spPr>
          <a:xfrm flipH="false" flipV="false" rot="0">
            <a:off x="-114643" y="-1257985"/>
            <a:ext cx="2286685" cy="2286685"/>
          </a:xfrm>
          <a:custGeom>
            <a:avLst/>
            <a:gdLst/>
            <a:ahLst/>
            <a:cxnLst/>
            <a:rect r="r" b="b" t="t" l="l"/>
            <a:pathLst>
              <a:path h="2286685" w="2286685">
                <a:moveTo>
                  <a:pt x="0" y="0"/>
                </a:moveTo>
                <a:lnTo>
                  <a:pt x="2286686" y="0"/>
                </a:lnTo>
                <a:lnTo>
                  <a:pt x="2286686" y="2286685"/>
                </a:lnTo>
                <a:lnTo>
                  <a:pt x="0" y="2286685"/>
                </a:lnTo>
                <a:lnTo>
                  <a:pt x="0" y="0"/>
                </a:lnTo>
                <a:close/>
              </a:path>
            </a:pathLst>
          </a:custGeom>
          <a:blipFill>
            <a:blip r:embed="rId5"/>
            <a:stretch>
              <a:fillRect l="0" t="0" r="0" b="0"/>
            </a:stretch>
          </a:blipFill>
        </p:spPr>
      </p:sp>
      <p:sp>
        <p:nvSpPr>
          <p:cNvPr name="TextBox 7" id="7"/>
          <p:cNvSpPr txBox="true"/>
          <p:nvPr/>
        </p:nvSpPr>
        <p:spPr>
          <a:xfrm rot="0">
            <a:off x="7134222" y="333375"/>
            <a:ext cx="3222501" cy="1152525"/>
          </a:xfrm>
          <a:prstGeom prst="rect">
            <a:avLst/>
          </a:prstGeom>
        </p:spPr>
        <p:txBody>
          <a:bodyPr anchor="t" rtlCol="false" tIns="0" lIns="0" bIns="0" rIns="0">
            <a:spAutoFit/>
          </a:bodyPr>
          <a:lstStyle/>
          <a:p>
            <a:pPr algn="ctr">
              <a:lnSpc>
                <a:spcPts val="8400"/>
              </a:lnSpc>
            </a:pPr>
            <a:r>
              <a:rPr lang="en-US" sz="6000">
                <a:solidFill>
                  <a:srgbClr val="000000"/>
                </a:solidFill>
                <a:latin typeface="Neutraface Slab Display Bold"/>
              </a:rPr>
              <a:t>FUNDING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075669" y="4109430"/>
            <a:ext cx="6953243" cy="6953243"/>
          </a:xfrm>
          <a:custGeom>
            <a:avLst/>
            <a:gdLst/>
            <a:ahLst/>
            <a:cxnLst/>
            <a:rect r="r" b="b" t="t" l="l"/>
            <a:pathLst>
              <a:path h="6953243" w="6953243">
                <a:moveTo>
                  <a:pt x="0" y="0"/>
                </a:moveTo>
                <a:lnTo>
                  <a:pt x="6953243" y="0"/>
                </a:lnTo>
                <a:lnTo>
                  <a:pt x="6953243" y="6953243"/>
                </a:lnTo>
                <a:lnTo>
                  <a:pt x="0" y="6953243"/>
                </a:lnTo>
                <a:lnTo>
                  <a:pt x="0" y="0"/>
                </a:lnTo>
                <a:close/>
              </a:path>
            </a:pathLst>
          </a:custGeom>
          <a:blipFill>
            <a:blip r:embed="rId2"/>
            <a:stretch>
              <a:fillRect l="0" t="0" r="0" b="0"/>
            </a:stretch>
          </a:blipFill>
        </p:spPr>
      </p:sp>
      <p:sp>
        <p:nvSpPr>
          <p:cNvPr name="Freeform 3" id="3"/>
          <p:cNvSpPr/>
          <p:nvPr/>
        </p:nvSpPr>
        <p:spPr>
          <a:xfrm flipH="false" flipV="false" rot="0">
            <a:off x="12663587" y="5562735"/>
            <a:ext cx="6953243" cy="6953243"/>
          </a:xfrm>
          <a:custGeom>
            <a:avLst/>
            <a:gdLst/>
            <a:ahLst/>
            <a:cxnLst/>
            <a:rect r="r" b="b" t="t" l="l"/>
            <a:pathLst>
              <a:path h="6953243" w="6953243">
                <a:moveTo>
                  <a:pt x="0" y="0"/>
                </a:moveTo>
                <a:lnTo>
                  <a:pt x="6953244" y="0"/>
                </a:lnTo>
                <a:lnTo>
                  <a:pt x="6953244" y="6953243"/>
                </a:lnTo>
                <a:lnTo>
                  <a:pt x="0" y="6953243"/>
                </a:lnTo>
                <a:lnTo>
                  <a:pt x="0" y="0"/>
                </a:lnTo>
                <a:close/>
              </a:path>
            </a:pathLst>
          </a:custGeom>
          <a:blipFill>
            <a:blip r:embed="rId3"/>
            <a:stretch>
              <a:fillRect l="0" t="0" r="0" b="0"/>
            </a:stretch>
          </a:blipFill>
        </p:spPr>
      </p:sp>
      <p:sp>
        <p:nvSpPr>
          <p:cNvPr name="Freeform 4" id="4"/>
          <p:cNvSpPr/>
          <p:nvPr/>
        </p:nvSpPr>
        <p:spPr>
          <a:xfrm flipH="false" flipV="false" rot="0">
            <a:off x="12663587" y="1868627"/>
            <a:ext cx="6953243" cy="6953243"/>
          </a:xfrm>
          <a:custGeom>
            <a:avLst/>
            <a:gdLst/>
            <a:ahLst/>
            <a:cxnLst/>
            <a:rect r="r" b="b" t="t" l="l"/>
            <a:pathLst>
              <a:path h="6953243" w="6953243">
                <a:moveTo>
                  <a:pt x="0" y="0"/>
                </a:moveTo>
                <a:lnTo>
                  <a:pt x="6953244" y="0"/>
                </a:lnTo>
                <a:lnTo>
                  <a:pt x="6953244" y="6953244"/>
                </a:lnTo>
                <a:lnTo>
                  <a:pt x="0" y="6953244"/>
                </a:lnTo>
                <a:lnTo>
                  <a:pt x="0" y="0"/>
                </a:lnTo>
                <a:close/>
              </a:path>
            </a:pathLst>
          </a:custGeom>
          <a:blipFill>
            <a:blip r:embed="rId4"/>
            <a:stretch>
              <a:fillRect l="0" t="0" r="0" b="0"/>
            </a:stretch>
          </a:blipFill>
        </p:spPr>
      </p:sp>
      <p:sp>
        <p:nvSpPr>
          <p:cNvPr name="Freeform 5" id="5"/>
          <p:cNvSpPr/>
          <p:nvPr/>
        </p:nvSpPr>
        <p:spPr>
          <a:xfrm flipH="false" flipV="false" rot="0">
            <a:off x="13152097" y="2527437"/>
            <a:ext cx="4888704" cy="6518271"/>
          </a:xfrm>
          <a:custGeom>
            <a:avLst/>
            <a:gdLst/>
            <a:ahLst/>
            <a:cxnLst/>
            <a:rect r="r" b="b" t="t" l="l"/>
            <a:pathLst>
              <a:path h="6518271" w="4888704">
                <a:moveTo>
                  <a:pt x="0" y="0"/>
                </a:moveTo>
                <a:lnTo>
                  <a:pt x="4888704" y="0"/>
                </a:lnTo>
                <a:lnTo>
                  <a:pt x="4888704" y="6518271"/>
                </a:lnTo>
                <a:lnTo>
                  <a:pt x="0" y="6518271"/>
                </a:lnTo>
                <a:lnTo>
                  <a:pt x="0" y="0"/>
                </a:lnTo>
                <a:close/>
              </a:path>
            </a:pathLst>
          </a:custGeom>
          <a:blipFill>
            <a:blip r:embed="rId5"/>
            <a:stretch>
              <a:fillRect l="0" t="0" r="0" b="0"/>
            </a:stretch>
          </a:blipFill>
        </p:spPr>
      </p:sp>
      <p:sp>
        <p:nvSpPr>
          <p:cNvPr name="TextBox 6" id="6"/>
          <p:cNvSpPr txBox="true"/>
          <p:nvPr/>
        </p:nvSpPr>
        <p:spPr>
          <a:xfrm rot="0">
            <a:off x="1407198" y="2952525"/>
            <a:ext cx="11096990" cy="6334408"/>
          </a:xfrm>
          <a:prstGeom prst="rect">
            <a:avLst/>
          </a:prstGeom>
        </p:spPr>
        <p:txBody>
          <a:bodyPr anchor="t" rtlCol="false" tIns="0" lIns="0" bIns="0" rIns="0">
            <a:spAutoFit/>
          </a:bodyPr>
          <a:lstStyle/>
          <a:p>
            <a:pPr marL="647729" indent="-323865" lvl="1">
              <a:lnSpc>
                <a:spcPts val="4200"/>
              </a:lnSpc>
              <a:buFont typeface="Arial"/>
              <a:buChar char="•"/>
            </a:pPr>
            <a:r>
              <a:rPr lang="en-US" sz="3000">
                <a:solidFill>
                  <a:srgbClr val="000000"/>
                </a:solidFill>
                <a:latin typeface="Avenir Bold"/>
              </a:rPr>
              <a:t>Expand partnerships with local senior centers to provide route rides with the minibus for groups of seniors to attend programs and services as a whole.</a:t>
            </a:r>
          </a:p>
          <a:p>
            <a:pPr marL="647729" indent="-323865" lvl="1">
              <a:lnSpc>
                <a:spcPts val="4200"/>
              </a:lnSpc>
              <a:buFont typeface="Arial"/>
              <a:buChar char="•"/>
            </a:pPr>
            <a:r>
              <a:rPr lang="en-US" sz="3000">
                <a:solidFill>
                  <a:srgbClr val="000000"/>
                </a:solidFill>
                <a:latin typeface="Avenir Bold"/>
              </a:rPr>
              <a:t>Deliver transportation information presentations to neighboring senior centers and assisted living facilities.</a:t>
            </a:r>
          </a:p>
          <a:p>
            <a:pPr marL="647729" indent="-323865" lvl="1">
              <a:lnSpc>
                <a:spcPts val="4200"/>
              </a:lnSpc>
              <a:buFont typeface="Arial"/>
              <a:buChar char="•"/>
            </a:pPr>
            <a:r>
              <a:rPr lang="en-US" sz="3000">
                <a:solidFill>
                  <a:srgbClr val="000000"/>
                </a:solidFill>
                <a:latin typeface="Avenir Bold"/>
              </a:rPr>
              <a:t>In partnership with Kyra Dixon, Program Coordinator | Adaptive Recreation &amp; Community Outreach, increase free presentations and drop-in programs for adaptive needs participants including transportation to/from programs</a:t>
            </a:r>
          </a:p>
          <a:p>
            <a:pPr marL="647729" indent="-323865" lvl="1">
              <a:lnSpc>
                <a:spcPts val="4200"/>
              </a:lnSpc>
              <a:buFont typeface="Arial"/>
              <a:buChar char="•"/>
            </a:pPr>
            <a:r>
              <a:rPr lang="en-US" sz="3000">
                <a:solidFill>
                  <a:srgbClr val="000000"/>
                </a:solidFill>
                <a:latin typeface="Avenir Bold"/>
              </a:rPr>
              <a:t>Target ridership growth in Equity Priority Communities (Martinez and Concord)</a:t>
            </a:r>
          </a:p>
        </p:txBody>
      </p:sp>
      <p:sp>
        <p:nvSpPr>
          <p:cNvPr name="TextBox 7" id="7"/>
          <p:cNvSpPr txBox="true"/>
          <p:nvPr/>
        </p:nvSpPr>
        <p:spPr>
          <a:xfrm rot="0">
            <a:off x="1627968" y="550228"/>
            <a:ext cx="13792200" cy="1152525"/>
          </a:xfrm>
          <a:prstGeom prst="rect">
            <a:avLst/>
          </a:prstGeom>
        </p:spPr>
        <p:txBody>
          <a:bodyPr anchor="t" rtlCol="false" tIns="0" lIns="0" bIns="0" rIns="0">
            <a:spAutoFit/>
          </a:bodyPr>
          <a:lstStyle/>
          <a:p>
            <a:pPr algn="ctr">
              <a:lnSpc>
                <a:spcPts val="8400"/>
              </a:lnSpc>
            </a:pPr>
            <a:r>
              <a:rPr lang="en-US" sz="6000">
                <a:solidFill>
                  <a:srgbClr val="000000"/>
                </a:solidFill>
                <a:latin typeface="Neutraface Slab Display Bold"/>
              </a:rPr>
              <a:t>GOALS FOR UPCOMING PROGRAM YEAR</a:t>
            </a:r>
          </a:p>
        </p:txBody>
      </p:sp>
      <p:sp>
        <p:nvSpPr>
          <p:cNvPr name="TextBox 8" id="8"/>
          <p:cNvSpPr txBox="true"/>
          <p:nvPr/>
        </p:nvSpPr>
        <p:spPr>
          <a:xfrm rot="0">
            <a:off x="1627968" y="1965461"/>
            <a:ext cx="10144423" cy="561975"/>
          </a:xfrm>
          <a:prstGeom prst="rect">
            <a:avLst/>
          </a:prstGeom>
        </p:spPr>
        <p:txBody>
          <a:bodyPr anchor="t" rtlCol="false" tIns="0" lIns="0" bIns="0" rIns="0">
            <a:spAutoFit/>
          </a:bodyPr>
          <a:lstStyle/>
          <a:p>
            <a:pPr algn="ctr">
              <a:lnSpc>
                <a:spcPts val="4199"/>
              </a:lnSpc>
            </a:pPr>
            <a:r>
              <a:rPr lang="en-US" sz="2999">
                <a:solidFill>
                  <a:srgbClr val="000000"/>
                </a:solidFill>
                <a:latin typeface="Avenir Bold"/>
              </a:rPr>
              <a:t>In addition to ongoing operations, specific goals include: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DAF-GOg35JE</dc:identifier>
  <dcterms:modified xsi:type="dcterms:W3CDTF">2011-08-01T06:04:30Z</dcterms:modified>
  <cp:revision>1</cp:revision>
  <dc:title>Walnut Creek Transportation Program</dc:title>
</cp:coreProperties>
</file>