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handoutMasterIdLst>
    <p:handoutMasterId r:id="rId12"/>
  </p:handoutMasterIdLst>
  <p:sldIdLst>
    <p:sldId id="269" r:id="rId2"/>
    <p:sldId id="262" r:id="rId3"/>
    <p:sldId id="263" r:id="rId4"/>
    <p:sldId id="264" r:id="rId5"/>
    <p:sldId id="273" r:id="rId6"/>
    <p:sldId id="270" r:id="rId7"/>
    <p:sldId id="272" r:id="rId8"/>
    <p:sldId id="266" r:id="rId9"/>
    <p:sldId id="27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172" autoAdjust="0"/>
  </p:normalViewPr>
  <p:slideViewPr>
    <p:cSldViewPr snapToGrid="0">
      <p:cViewPr varScale="1">
        <p:scale>
          <a:sx n="92" d="100"/>
          <a:sy n="92" d="100"/>
        </p:scale>
        <p:origin x="13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922C65-7949-47DD-A746-A0BB501F15B9}" type="datetimeFigureOut">
              <a:rPr lang="en-US" smtClean="0"/>
              <a:t>10/24/2024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ECDA73-D0A4-4469-AF89-E23606395CB2}" type="slidenum">
              <a:rPr lang="en-US" smtClean="0"/>
              <a:t>‹#›</a:t>
            </a:fld>
            <a:endParaRPr lang="en-US"/>
          </a:p>
        </p:txBody>
      </p:sp>
    </p:spTree>
    <p:extLst>
      <p:ext uri="{BB962C8B-B14F-4D97-AF65-F5344CB8AC3E}">
        <p14:creationId xmlns:p14="http://schemas.microsoft.com/office/powerpoint/2010/main" val="827676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93A8A-36EE-41DC-AFB4-94973D1668F7}"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028DF-95E6-474C-8B02-AD7AF92D2365}" type="slidenum">
              <a:rPr lang="en-US" smtClean="0"/>
              <a:t>‹#›</a:t>
            </a:fld>
            <a:endParaRPr lang="en-US"/>
          </a:p>
        </p:txBody>
      </p:sp>
    </p:spTree>
    <p:extLst>
      <p:ext uri="{BB962C8B-B14F-4D97-AF65-F5344CB8AC3E}">
        <p14:creationId xmlns:p14="http://schemas.microsoft.com/office/powerpoint/2010/main" val="120461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D028DF-95E6-474C-8B02-AD7AF92D2365}" type="slidenum">
              <a:rPr lang="en-US" smtClean="0"/>
              <a:t>1</a:t>
            </a:fld>
            <a:endParaRPr lang="en-US"/>
          </a:p>
        </p:txBody>
      </p:sp>
    </p:spTree>
    <p:extLst>
      <p:ext uri="{BB962C8B-B14F-4D97-AF65-F5344CB8AC3E}">
        <p14:creationId xmlns:p14="http://schemas.microsoft.com/office/powerpoint/2010/main" val="104450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 of north and south have been recently </a:t>
            </a:r>
          </a:p>
          <a:p>
            <a:r>
              <a:rPr lang="en-US" dirty="0"/>
              <a:t>Pavement conditions are poor </a:t>
            </a:r>
          </a:p>
          <a:p>
            <a:r>
              <a:rPr lang="en-US" dirty="0"/>
              <a:t>High impact from students commuting to school </a:t>
            </a:r>
          </a:p>
          <a:p>
            <a:r>
              <a:rPr lang="en-US" dirty="0"/>
              <a:t>About to do a PCI assessment District-wide and will include a report; est. by Spring 2025 </a:t>
            </a:r>
          </a:p>
          <a:p>
            <a:r>
              <a:rPr lang="en-US" dirty="0"/>
              <a:t>Limited in boundaries/agreements in terms of widening trails</a:t>
            </a:r>
          </a:p>
        </p:txBody>
      </p:sp>
      <p:sp>
        <p:nvSpPr>
          <p:cNvPr id="4" name="Slide Number Placeholder 3"/>
          <p:cNvSpPr>
            <a:spLocks noGrp="1"/>
          </p:cNvSpPr>
          <p:nvPr>
            <p:ph type="sldNum" sz="quarter" idx="5"/>
          </p:nvPr>
        </p:nvSpPr>
        <p:spPr/>
        <p:txBody>
          <a:bodyPr/>
          <a:lstStyle/>
          <a:p>
            <a:fld id="{A8D028DF-95E6-474C-8B02-AD7AF92D2365}" type="slidenum">
              <a:rPr lang="en-US" smtClean="0"/>
              <a:t>8</a:t>
            </a:fld>
            <a:endParaRPr lang="en-US"/>
          </a:p>
        </p:txBody>
      </p:sp>
    </p:spTree>
    <p:extLst>
      <p:ext uri="{BB962C8B-B14F-4D97-AF65-F5344CB8AC3E}">
        <p14:creationId xmlns:p14="http://schemas.microsoft.com/office/powerpoint/2010/main" val="2123218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10/24/2024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0883" y="695325"/>
            <a:ext cx="9002242" cy="3412658"/>
          </a:xfrm>
        </p:spPr>
        <p:txBody>
          <a:bodyPr/>
          <a:lstStyle/>
          <a:p>
            <a:pPr algn="l"/>
            <a:r>
              <a:rPr lang="en-US" sz="4500" b="1" dirty="0">
                <a:latin typeface="Gill Sans MT" panose="020B0502020104020203" pitchFamily="34" charset="0"/>
              </a:rPr>
              <a:t>Measure J Program 13 Request:</a:t>
            </a:r>
            <a:br>
              <a:rPr lang="en-US" sz="4500" dirty="0">
                <a:latin typeface="Gill Sans MT" panose="020B0502020104020203" pitchFamily="34" charset="0"/>
              </a:rPr>
            </a:br>
            <a:br>
              <a:rPr lang="en-US" sz="4500" dirty="0">
                <a:latin typeface="Gill Sans MT" panose="020B0502020104020203" pitchFamily="34" charset="0"/>
              </a:rPr>
            </a:br>
            <a:r>
              <a:rPr lang="en-US" sz="3500" b="1" dirty="0">
                <a:solidFill>
                  <a:schemeClr val="accent2">
                    <a:lumMod val="75000"/>
                  </a:schemeClr>
                </a:solidFill>
                <a:latin typeface="Gill Sans MT" panose="020B0502020104020203" pitchFamily="34" charset="0"/>
              </a:rPr>
              <a:t>TRANSPAC TAC Feedback and Funding Recommendation to TRANSPAC Board for the Iron Horse Rehabilitation Project</a:t>
            </a:r>
          </a:p>
        </p:txBody>
      </p:sp>
      <p:sp>
        <p:nvSpPr>
          <p:cNvPr id="3" name="Subtitle 2"/>
          <p:cNvSpPr>
            <a:spLocks noGrp="1"/>
          </p:cNvSpPr>
          <p:nvPr>
            <p:ph type="subTitle" idx="1"/>
          </p:nvPr>
        </p:nvSpPr>
        <p:spPr>
          <a:xfrm>
            <a:off x="1764523" y="4399402"/>
            <a:ext cx="7766936" cy="1096899"/>
          </a:xfrm>
        </p:spPr>
        <p:txBody>
          <a:bodyPr>
            <a:normAutofit/>
          </a:bodyPr>
          <a:lstStyle/>
          <a:p>
            <a:r>
              <a:rPr lang="en-US" b="1" dirty="0">
                <a:latin typeface="Gill Sans MT" panose="020B0502020104020203" pitchFamily="34" charset="0"/>
              </a:rPr>
              <a:t>Katy Hornbeck, Grants Manager</a:t>
            </a:r>
          </a:p>
          <a:p>
            <a:r>
              <a:rPr lang="en-US" b="1" dirty="0">
                <a:latin typeface="Gill Sans MT" panose="020B0502020104020203" pitchFamily="34" charset="0"/>
              </a:rPr>
              <a:t>TRANSPAC  TAC Meeting | October 31, 2024</a:t>
            </a:r>
          </a:p>
          <a:p>
            <a:endParaRPr lang="en-US" b="1" dirty="0">
              <a:latin typeface="Gill Sans MT" panose="020B0502020104020203"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29" y="5488878"/>
            <a:ext cx="2224538" cy="1116919"/>
          </a:xfrm>
          <a:prstGeom prst="rect">
            <a:avLst/>
          </a:prstGeom>
        </p:spPr>
      </p:pic>
    </p:spTree>
    <p:extLst>
      <p:ext uri="{BB962C8B-B14F-4D97-AF65-F5344CB8AC3E}">
        <p14:creationId xmlns:p14="http://schemas.microsoft.com/office/powerpoint/2010/main" val="285862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ill Sans MT" panose="020B0502020104020203" pitchFamily="34" charset="0"/>
              </a:rPr>
              <a:t>Measure J Program 13: Pedestrian, Bicycle or Trail Facilities (PBFT)</a:t>
            </a:r>
          </a:p>
        </p:txBody>
      </p:sp>
      <p:sp>
        <p:nvSpPr>
          <p:cNvPr id="3" name="Content Placeholder 2"/>
          <p:cNvSpPr>
            <a:spLocks noGrp="1"/>
          </p:cNvSpPr>
          <p:nvPr>
            <p:ph idx="1"/>
          </p:nvPr>
        </p:nvSpPr>
        <p:spPr>
          <a:xfrm>
            <a:off x="677334" y="1701800"/>
            <a:ext cx="8596668" cy="4546600"/>
          </a:xfrm>
        </p:spPr>
        <p:txBody>
          <a:bodyPr>
            <a:normAutofit lnSpcReduction="10000"/>
          </a:bodyPr>
          <a:lstStyle/>
          <a:p>
            <a:endParaRPr lang="en-US" dirty="0">
              <a:latin typeface="Gill Sans MT" panose="020B0502020104020203" pitchFamily="34" charset="0"/>
            </a:endParaRPr>
          </a:p>
          <a:p>
            <a:pPr>
              <a:buFont typeface="Courier New" panose="02070309020205020404" pitchFamily="49" charset="0"/>
              <a:buChar char="o"/>
            </a:pPr>
            <a:r>
              <a:rPr lang="en-US" sz="2600" dirty="0">
                <a:latin typeface="Gill Sans MT" panose="020B0502020104020203" pitchFamily="34" charset="0"/>
              </a:rPr>
              <a:t>$30 million for Program 13 </a:t>
            </a:r>
          </a:p>
          <a:p>
            <a:pPr lvl="1">
              <a:buFont typeface="Courier New" panose="02070309020205020404" pitchFamily="49" charset="0"/>
              <a:buChar char="o"/>
            </a:pPr>
            <a:r>
              <a:rPr lang="en-US" sz="2400" dirty="0">
                <a:latin typeface="Gill Sans MT" panose="020B0502020104020203" pitchFamily="34" charset="0"/>
              </a:rPr>
              <a:t>“One third of the funds are to be allocated to the East Bay Regional Park District (EBRPD) for the development and rehabilitation of paved regional trails. EBRPD is to spend its allocation equally in each subregion, </a:t>
            </a:r>
            <a:r>
              <a:rPr lang="en-US" sz="2400" b="1" dirty="0">
                <a:latin typeface="Gill Sans MT" panose="020B0502020104020203" pitchFamily="34" charset="0"/>
              </a:rPr>
              <a:t>subject to the review and approval of the applicable subregional committee</a:t>
            </a:r>
            <a:r>
              <a:rPr lang="en-US" sz="2400" dirty="0">
                <a:latin typeface="Gill Sans MT" panose="020B0502020104020203" pitchFamily="34" charset="0"/>
              </a:rPr>
              <a:t>, prior to funding allocation by the Authority.” </a:t>
            </a:r>
          </a:p>
          <a:p>
            <a:pPr>
              <a:buFont typeface="Courier New" panose="02070309020205020404" pitchFamily="49" charset="0"/>
              <a:buChar char="o"/>
            </a:pPr>
            <a:r>
              <a:rPr lang="en-US" sz="2600" dirty="0">
                <a:latin typeface="Gill Sans MT" panose="020B0502020104020203" pitchFamily="34" charset="0"/>
              </a:rPr>
              <a:t>Last TRANSPAC project approval was in </a:t>
            </a:r>
            <a:r>
              <a:rPr lang="en-US" sz="2600" b="1" dirty="0">
                <a:latin typeface="Gill Sans MT" panose="020B0502020104020203" pitchFamily="34" charset="0"/>
              </a:rPr>
              <a:t>2016</a:t>
            </a:r>
          </a:p>
          <a:p>
            <a:pPr>
              <a:buFont typeface="Courier New" panose="02070309020205020404" pitchFamily="49" charset="0"/>
              <a:buChar char="o"/>
            </a:pPr>
            <a:r>
              <a:rPr lang="en-US" sz="2600" dirty="0">
                <a:latin typeface="Gill Sans MT" panose="020B0502020104020203" pitchFamily="34" charset="0"/>
              </a:rPr>
              <a:t>To date, approximately </a:t>
            </a:r>
            <a:r>
              <a:rPr lang="en-US" sz="2600" b="1" dirty="0">
                <a:solidFill>
                  <a:schemeClr val="accent2"/>
                </a:solidFill>
                <a:latin typeface="Gill Sans MT" panose="020B0502020104020203" pitchFamily="34" charset="0"/>
              </a:rPr>
              <a:t>$910,000 </a:t>
            </a:r>
            <a:r>
              <a:rPr lang="en-US" sz="2600" dirty="0">
                <a:latin typeface="Gill Sans MT" panose="020B0502020104020203" pitchFamily="34" charset="0"/>
              </a:rPr>
              <a:t>of Measure J, Program 13 funds have been spent in the TRANSPAC subregion</a:t>
            </a:r>
          </a:p>
          <a:p>
            <a:pPr marL="0" indent="0">
              <a:buNone/>
            </a:pPr>
            <a:endParaRPr lang="en-US" dirty="0">
              <a:latin typeface="Gill Sans MT" panose="020B0502020104020203" pitchFamily="34" charset="0"/>
            </a:endParaRPr>
          </a:p>
        </p:txBody>
      </p:sp>
      <p:pic>
        <p:nvPicPr>
          <p:cNvPr id="4" name="Picture 3">
            <a:extLst>
              <a:ext uri="{FF2B5EF4-FFF2-40B4-BE49-F238E27FC236}">
                <a16:creationId xmlns:a16="http://schemas.microsoft.com/office/drawing/2014/main" id="{03EDCBD9-E045-4708-BA59-BE1794942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398" y="133227"/>
            <a:ext cx="2224538" cy="1116919"/>
          </a:xfrm>
          <a:prstGeom prst="rect">
            <a:avLst/>
          </a:prstGeom>
          <a:ln w="25400">
            <a:solidFill>
              <a:schemeClr val="bg1"/>
            </a:solidFill>
          </a:ln>
        </p:spPr>
      </p:pic>
    </p:spTree>
    <p:extLst>
      <p:ext uri="{BB962C8B-B14F-4D97-AF65-F5344CB8AC3E}">
        <p14:creationId xmlns:p14="http://schemas.microsoft.com/office/powerpoint/2010/main" val="199140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64" y="392387"/>
            <a:ext cx="8596668" cy="1320800"/>
          </a:xfrm>
        </p:spPr>
        <p:txBody>
          <a:bodyPr/>
          <a:lstStyle/>
          <a:p>
            <a:r>
              <a:rPr lang="en-US" b="1" dirty="0">
                <a:latin typeface="Gill Sans MT" panose="020B0502020104020203" pitchFamily="34" charset="0"/>
              </a:rPr>
              <a:t>2025 TRANSPAC Project</a:t>
            </a:r>
          </a:p>
        </p:txBody>
      </p:sp>
      <p:sp>
        <p:nvSpPr>
          <p:cNvPr id="3" name="Content Placeholder 2"/>
          <p:cNvSpPr>
            <a:spLocks noGrp="1"/>
          </p:cNvSpPr>
          <p:nvPr>
            <p:ph idx="1"/>
          </p:nvPr>
        </p:nvSpPr>
        <p:spPr>
          <a:xfrm>
            <a:off x="135064" y="1128691"/>
            <a:ext cx="9519289" cy="4395443"/>
          </a:xfrm>
        </p:spPr>
        <p:txBody>
          <a:bodyPr/>
          <a:lstStyle/>
          <a:p>
            <a:pPr>
              <a:buFont typeface="Courier New" panose="02070309020205020404" pitchFamily="49" charset="0"/>
              <a:buChar char="o"/>
            </a:pPr>
            <a:r>
              <a:rPr lang="en-US" sz="2400" dirty="0">
                <a:latin typeface="Gill Sans MT" panose="020B0502020104020203" pitchFamily="34" charset="0"/>
              </a:rPr>
              <a:t>Request up to </a:t>
            </a:r>
            <a:r>
              <a:rPr lang="en-US" sz="2400" b="1" dirty="0">
                <a:latin typeface="Gill Sans MT" panose="020B0502020104020203" pitchFamily="34" charset="0"/>
              </a:rPr>
              <a:t>$500,000 </a:t>
            </a:r>
            <a:r>
              <a:rPr lang="en-US" sz="2400" dirty="0">
                <a:latin typeface="Gill Sans MT" panose="020B0502020104020203" pitchFamily="34" charset="0"/>
              </a:rPr>
              <a:t>for Contra Costa County trail project in TRANSPAC region </a:t>
            </a:r>
          </a:p>
          <a:p>
            <a:pPr>
              <a:buFont typeface="Courier New" panose="02070309020205020404" pitchFamily="49" charset="0"/>
              <a:buChar char="o"/>
            </a:pPr>
            <a:r>
              <a:rPr lang="en-US" sz="2400" dirty="0">
                <a:latin typeface="Gill Sans MT" panose="020B0502020104020203" pitchFamily="34" charset="0"/>
              </a:rPr>
              <a:t>Rehabilitate</a:t>
            </a:r>
            <a:r>
              <a:rPr lang="en-US" sz="2400" b="1" dirty="0">
                <a:latin typeface="Gill Sans MT" panose="020B0502020104020203" pitchFamily="34" charset="0"/>
              </a:rPr>
              <a:t> two sections </a:t>
            </a:r>
            <a:r>
              <a:rPr lang="en-US" sz="2400" dirty="0">
                <a:latin typeface="Gill Sans MT" panose="020B0502020104020203" pitchFamily="34" charset="0"/>
              </a:rPr>
              <a:t>of the </a:t>
            </a:r>
            <a:r>
              <a:rPr lang="en-US" sz="2400" b="1" dirty="0">
                <a:latin typeface="Gill Sans MT" panose="020B0502020104020203" pitchFamily="34" charset="0"/>
              </a:rPr>
              <a:t>Iron Horse Regional Trail (approx. 1.5-miles)</a:t>
            </a:r>
          </a:p>
          <a:p>
            <a:pPr>
              <a:buFont typeface="Courier New" panose="02070309020205020404" pitchFamily="49" charset="0"/>
              <a:buChar char="o"/>
            </a:pPr>
            <a:r>
              <a:rPr lang="en-US" sz="2400" dirty="0">
                <a:latin typeface="Gill Sans MT" panose="020B0502020104020203" pitchFamily="34" charset="0"/>
              </a:rPr>
              <a:t>EBRPD staff time for contract administration is in-kind</a:t>
            </a:r>
          </a:p>
          <a:p>
            <a:pPr marL="0" indent="0">
              <a:buNone/>
            </a:pPr>
            <a:endParaRPr lang="en-US" sz="900" dirty="0">
              <a:latin typeface="Gill Sans MT" panose="020B0502020104020203" pitchFamily="34" charset="0"/>
            </a:endParaRPr>
          </a:p>
          <a:p>
            <a:pPr marL="0" indent="0">
              <a:buNone/>
            </a:pPr>
            <a:r>
              <a:rPr lang="en-US" sz="2400" b="1" dirty="0">
                <a:latin typeface="Gill Sans MT" panose="020B0502020104020203" pitchFamily="34" charset="0"/>
              </a:rPr>
              <a:t>    </a:t>
            </a:r>
            <a:r>
              <a:rPr lang="en-US" sz="2400" b="1" u="sng" dirty="0">
                <a:latin typeface="Gill Sans MT" panose="020B0502020104020203" pitchFamily="34" charset="0"/>
              </a:rPr>
              <a:t>BUDGET</a:t>
            </a:r>
          </a:p>
        </p:txBody>
      </p:sp>
      <p:graphicFrame>
        <p:nvGraphicFramePr>
          <p:cNvPr id="5" name="Table 4">
            <a:extLst>
              <a:ext uri="{FF2B5EF4-FFF2-40B4-BE49-F238E27FC236}">
                <a16:creationId xmlns:a16="http://schemas.microsoft.com/office/drawing/2014/main" id="{F1FF7588-05D7-4959-B794-1BC67D3A600B}"/>
              </a:ext>
            </a:extLst>
          </p:cNvPr>
          <p:cNvGraphicFramePr>
            <a:graphicFrameLocks noGrp="1"/>
          </p:cNvGraphicFramePr>
          <p:nvPr>
            <p:extLst>
              <p:ext uri="{D42A27DB-BD31-4B8C-83A1-F6EECF244321}">
                <p14:modId xmlns:p14="http://schemas.microsoft.com/office/powerpoint/2010/main" val="2626741372"/>
              </p:ext>
            </p:extLst>
          </p:nvPr>
        </p:nvGraphicFramePr>
        <p:xfrm>
          <a:off x="539260" y="4206982"/>
          <a:ext cx="11113479" cy="1946161"/>
        </p:xfrm>
        <a:graphic>
          <a:graphicData uri="http://schemas.openxmlformats.org/drawingml/2006/table">
            <a:tbl>
              <a:tblPr firstRow="1" firstCol="1" bandRow="1">
                <a:tableStyleId>{5C22544A-7EE6-4342-B048-85BDC9FD1C3A}</a:tableStyleId>
              </a:tblPr>
              <a:tblGrid>
                <a:gridCol w="390240">
                  <a:extLst>
                    <a:ext uri="{9D8B030D-6E8A-4147-A177-3AD203B41FA5}">
                      <a16:colId xmlns:a16="http://schemas.microsoft.com/office/drawing/2014/main" val="1527433742"/>
                    </a:ext>
                  </a:extLst>
                </a:gridCol>
                <a:gridCol w="5719919">
                  <a:extLst>
                    <a:ext uri="{9D8B030D-6E8A-4147-A177-3AD203B41FA5}">
                      <a16:colId xmlns:a16="http://schemas.microsoft.com/office/drawing/2014/main" val="478896759"/>
                    </a:ext>
                  </a:extLst>
                </a:gridCol>
                <a:gridCol w="2070339">
                  <a:extLst>
                    <a:ext uri="{9D8B030D-6E8A-4147-A177-3AD203B41FA5}">
                      <a16:colId xmlns:a16="http://schemas.microsoft.com/office/drawing/2014/main" val="935316158"/>
                    </a:ext>
                  </a:extLst>
                </a:gridCol>
                <a:gridCol w="1285336">
                  <a:extLst>
                    <a:ext uri="{9D8B030D-6E8A-4147-A177-3AD203B41FA5}">
                      <a16:colId xmlns:a16="http://schemas.microsoft.com/office/drawing/2014/main" val="975924727"/>
                    </a:ext>
                  </a:extLst>
                </a:gridCol>
                <a:gridCol w="1647645">
                  <a:extLst>
                    <a:ext uri="{9D8B030D-6E8A-4147-A177-3AD203B41FA5}">
                      <a16:colId xmlns:a16="http://schemas.microsoft.com/office/drawing/2014/main" val="3232707353"/>
                    </a:ext>
                  </a:extLst>
                </a:gridCol>
              </a:tblGrid>
              <a:tr h="418665">
                <a:tc>
                  <a:txBody>
                    <a:bodyPr/>
                    <a:lstStyle/>
                    <a:p>
                      <a:pPr marL="0" marR="0" algn="ctr">
                        <a:spcBef>
                          <a:spcPts val="0"/>
                        </a:spcBef>
                        <a:spcAft>
                          <a:spcPts val="0"/>
                        </a:spcAft>
                      </a:pPr>
                      <a:r>
                        <a:rPr lang="en-US" sz="2400">
                          <a:effectLst/>
                          <a:latin typeface="Gill Sans MT" panose="020B0502020104020203" pitchFamily="34" charset="0"/>
                        </a:rPr>
                        <a:t>#</a:t>
                      </a:r>
                      <a:endParaRPr lang="en-US" sz="240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latin typeface="Gill Sans MT" panose="020B0502020104020203" pitchFamily="34" charset="0"/>
                        </a:rPr>
                        <a:t>Description</a:t>
                      </a:r>
                      <a:endParaRPr lang="en-US" sz="24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latin typeface="Gill Sans MT" panose="020B0502020104020203" pitchFamily="34" charset="0"/>
                        </a:rPr>
                        <a:t>Square Feet</a:t>
                      </a:r>
                      <a:endParaRPr lang="en-US" sz="24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latin typeface="Gill Sans MT" panose="020B0502020104020203" pitchFamily="34" charset="0"/>
                          <a:ea typeface="Times New Roman" panose="02020603050405020304" pitchFamily="18" charset="0"/>
                          <a:cs typeface="Times New Roman" panose="02020603050405020304" pitchFamily="18" charset="0"/>
                        </a:rPr>
                        <a:t>Miles</a:t>
                      </a:r>
                    </a:p>
                  </a:txBody>
                  <a:tcPr marL="68580" marR="68580" marT="0" marB="0" anchor="ctr"/>
                </a:tc>
                <a:tc>
                  <a:txBody>
                    <a:bodyPr/>
                    <a:lstStyle/>
                    <a:p>
                      <a:pPr marL="0" marR="0" algn="ctr">
                        <a:spcBef>
                          <a:spcPts val="0"/>
                        </a:spcBef>
                        <a:spcAft>
                          <a:spcPts val="0"/>
                        </a:spcAft>
                      </a:pPr>
                      <a:r>
                        <a:rPr lang="en-US" sz="2400">
                          <a:effectLst/>
                          <a:latin typeface="Gill Sans MT" panose="020B0502020104020203" pitchFamily="34" charset="0"/>
                        </a:rPr>
                        <a:t>Estimate</a:t>
                      </a:r>
                      <a:endParaRPr lang="en-US" sz="240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75833580"/>
                  </a:ext>
                </a:extLst>
              </a:tr>
              <a:tr h="763748">
                <a:tc>
                  <a:txBody>
                    <a:bodyPr/>
                    <a:lstStyle/>
                    <a:p>
                      <a:pPr marL="0" marR="0" algn="ctr">
                        <a:spcBef>
                          <a:spcPts val="0"/>
                        </a:spcBef>
                        <a:spcAft>
                          <a:spcPts val="0"/>
                        </a:spcAft>
                      </a:pPr>
                      <a:r>
                        <a:rPr lang="en-US" sz="2400">
                          <a:effectLst/>
                          <a:latin typeface="Gill Sans MT" panose="020B0502020104020203" pitchFamily="34" charset="0"/>
                        </a:rPr>
                        <a:t>1</a:t>
                      </a:r>
                      <a:endParaRPr lang="en-US" sz="240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latin typeface="Gill Sans MT" panose="020B0502020104020203" pitchFamily="34" charset="0"/>
                          <a:ea typeface="Times New Roman" panose="02020603050405020304" pitchFamily="18" charset="0"/>
                          <a:cs typeface="Times New Roman" panose="02020603050405020304" pitchFamily="18" charset="0"/>
                        </a:rPr>
                        <a:t>Iron Horse Trail: Concord Ave to Diamond Blvd</a:t>
                      </a:r>
                    </a:p>
                    <a:p>
                      <a:pPr marL="0" marR="0">
                        <a:spcBef>
                          <a:spcPts val="0"/>
                        </a:spcBef>
                        <a:spcAft>
                          <a:spcPts val="0"/>
                        </a:spcAft>
                      </a:pPr>
                      <a:r>
                        <a:rPr lang="en-US" sz="2000" i="1" dirty="0">
                          <a:effectLst/>
                          <a:latin typeface="Gill Sans MT" panose="020B0502020104020203" pitchFamily="34" charset="0"/>
                          <a:ea typeface="Times New Roman" panose="02020603050405020304" pitchFamily="18" charset="0"/>
                          <a:cs typeface="Times New Roman" panose="02020603050405020304" pitchFamily="18" charset="0"/>
                        </a:rPr>
                        <a:t>Remove and replace asphalt concrete, including slurry seal</a:t>
                      </a:r>
                    </a:p>
                  </a:txBody>
                  <a:tcPr marL="68580" marR="68580" marT="0" marB="0" anchor="ctr"/>
                </a:tc>
                <a:tc>
                  <a:txBody>
                    <a:bodyPr/>
                    <a:lstStyle/>
                    <a:p>
                      <a:pPr marL="0" marR="0" algn="ctr">
                        <a:spcBef>
                          <a:spcPts val="0"/>
                        </a:spcBef>
                        <a:spcAft>
                          <a:spcPts val="0"/>
                        </a:spcAft>
                      </a:pPr>
                      <a:r>
                        <a:rPr lang="en-US" sz="2000" dirty="0">
                          <a:effectLst/>
                          <a:latin typeface="Gill Sans MT" panose="020B0502020104020203" pitchFamily="34" charset="0"/>
                          <a:ea typeface="Times New Roman" panose="02020603050405020304" pitchFamily="18" charset="0"/>
                          <a:cs typeface="Times New Roman" panose="02020603050405020304" pitchFamily="18" charset="0"/>
                        </a:rPr>
                        <a:t>48,576 sq. ft.</a:t>
                      </a:r>
                    </a:p>
                  </a:txBody>
                  <a:tcPr marL="68580" marR="68580" marT="0" marB="0" anchor="ctr"/>
                </a:tc>
                <a:tc>
                  <a:txBody>
                    <a:bodyPr/>
                    <a:lstStyle/>
                    <a:p>
                      <a:pPr marL="0" marR="0" algn="ctr">
                        <a:spcBef>
                          <a:spcPts val="0"/>
                        </a:spcBef>
                        <a:spcAft>
                          <a:spcPts val="0"/>
                        </a:spcAft>
                      </a:pPr>
                      <a:r>
                        <a:rPr lang="en-US" sz="2000" dirty="0">
                          <a:effectLst/>
                          <a:latin typeface="Gill Sans MT" panose="020B0502020104020203" pitchFamily="34" charset="0"/>
                          <a:ea typeface="Times New Roman" panose="02020603050405020304" pitchFamily="18" charset="0"/>
                          <a:cs typeface="Times New Roman" panose="02020603050405020304" pitchFamily="18" charset="0"/>
                        </a:rPr>
                        <a:t>.8-mile</a:t>
                      </a:r>
                    </a:p>
                  </a:txBody>
                  <a:tcPr marL="68580" marR="68580" marT="0" marB="0" anchor="ctr"/>
                </a:tc>
                <a:tc>
                  <a:txBody>
                    <a:bodyPr/>
                    <a:lstStyle/>
                    <a:p>
                      <a:pPr marL="0" marR="0" algn="ctr">
                        <a:spcBef>
                          <a:spcPts val="0"/>
                        </a:spcBef>
                        <a:spcAft>
                          <a:spcPts val="0"/>
                        </a:spcAft>
                      </a:pPr>
                      <a:r>
                        <a:rPr lang="en-US" sz="2000" dirty="0">
                          <a:effectLst/>
                          <a:latin typeface="Gill Sans MT" panose="020B0502020104020203" pitchFamily="34" charset="0"/>
                          <a:ea typeface="Times New Roman" panose="02020603050405020304" pitchFamily="18" charset="0"/>
                          <a:cs typeface="Times New Roman" panose="02020603050405020304" pitchFamily="18" charset="0"/>
                        </a:rPr>
                        <a:t>$350,000</a:t>
                      </a:r>
                    </a:p>
                  </a:txBody>
                  <a:tcPr marL="68580" marR="68580" marT="0" marB="0" anchor="ctr"/>
                </a:tc>
                <a:extLst>
                  <a:ext uri="{0D108BD9-81ED-4DB2-BD59-A6C34878D82A}">
                    <a16:rowId xmlns:a16="http://schemas.microsoft.com/office/drawing/2014/main" val="3115204775"/>
                  </a:ext>
                </a:extLst>
              </a:tr>
              <a:tr h="763748">
                <a:tc>
                  <a:txBody>
                    <a:bodyPr/>
                    <a:lstStyle/>
                    <a:p>
                      <a:pPr marL="0" marR="0" algn="ctr">
                        <a:spcBef>
                          <a:spcPts val="0"/>
                        </a:spcBef>
                        <a:spcAft>
                          <a:spcPts val="0"/>
                        </a:spcAft>
                      </a:pPr>
                      <a:r>
                        <a:rPr lang="en-US" sz="2400" dirty="0">
                          <a:effectLst/>
                          <a:latin typeface="Gill Sans MT" panose="020B0502020104020203" pitchFamily="34" charset="0"/>
                          <a:ea typeface="Times New Roman" panose="02020603050405020304" pitchFamily="18" charset="0"/>
                          <a:cs typeface="Times New Roman" panose="02020603050405020304" pitchFamily="18" charset="0"/>
                        </a:rPr>
                        <a:t>2</a:t>
                      </a: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effectLst/>
                          <a:latin typeface="Gill Sans MT" panose="020B0502020104020203" pitchFamily="34" charset="0"/>
                          <a:ea typeface="Times New Roman" panose="02020603050405020304" pitchFamily="18" charset="0"/>
                          <a:cs typeface="Times New Roman" panose="02020603050405020304" pitchFamily="18" charset="0"/>
                        </a:rPr>
                        <a:t>Iron Horse Trail: Walden Rd to Ygnacio Valley Rd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i="1" dirty="0">
                          <a:effectLst/>
                          <a:latin typeface="Gill Sans MT" panose="020B0502020104020203" pitchFamily="34" charset="0"/>
                          <a:ea typeface="Times New Roman" panose="02020603050405020304" pitchFamily="18" charset="0"/>
                          <a:cs typeface="Times New Roman" panose="02020603050405020304" pitchFamily="18" charset="0"/>
                        </a:rPr>
                        <a:t>Remove and replace asphalt concrete</a:t>
                      </a:r>
                    </a:p>
                  </a:txBody>
                  <a:tcPr marL="68580" marR="68580" marT="0" marB="0" anchor="ctr"/>
                </a:tc>
                <a:tc>
                  <a:txBody>
                    <a:bodyPr/>
                    <a:lstStyle/>
                    <a:p>
                      <a:pPr marL="0" marR="0" algn="ctr">
                        <a:spcBef>
                          <a:spcPts val="0"/>
                        </a:spcBef>
                        <a:spcAft>
                          <a:spcPts val="0"/>
                        </a:spcAft>
                      </a:pPr>
                      <a:r>
                        <a:rPr lang="en-US" sz="2000" dirty="0">
                          <a:effectLst/>
                          <a:latin typeface="Gill Sans MT" panose="020B0502020104020203" pitchFamily="34" charset="0"/>
                          <a:ea typeface="Times New Roman" panose="02020603050405020304" pitchFamily="18" charset="0"/>
                          <a:cs typeface="Times New Roman" panose="02020603050405020304" pitchFamily="18" charset="0"/>
                        </a:rPr>
                        <a:t>44,352 sq. ft.</a:t>
                      </a:r>
                    </a:p>
                  </a:txBody>
                  <a:tcPr marL="68580" marR="68580" marT="0" marB="0" anchor="ctr"/>
                </a:tc>
                <a:tc>
                  <a:txBody>
                    <a:bodyPr/>
                    <a:lstStyle/>
                    <a:p>
                      <a:pPr marL="0" marR="0" algn="ctr">
                        <a:spcBef>
                          <a:spcPts val="0"/>
                        </a:spcBef>
                        <a:spcAft>
                          <a:spcPts val="0"/>
                        </a:spcAft>
                      </a:pPr>
                      <a:r>
                        <a:rPr lang="en-US" sz="2000" dirty="0">
                          <a:effectLst/>
                          <a:latin typeface="Gill Sans MT" panose="020B0502020104020203" pitchFamily="34" charset="0"/>
                          <a:ea typeface="Times New Roman" panose="02020603050405020304" pitchFamily="18" charset="0"/>
                          <a:cs typeface="Times New Roman" panose="02020603050405020304" pitchFamily="18" charset="0"/>
                        </a:rPr>
                        <a:t>.7-mile</a:t>
                      </a:r>
                    </a:p>
                  </a:txBody>
                  <a:tcPr marL="68580" marR="68580" marT="0" marB="0" anchor="ctr"/>
                </a:tc>
                <a:tc>
                  <a:txBody>
                    <a:bodyPr/>
                    <a:lstStyle/>
                    <a:p>
                      <a:pPr marL="0" marR="0" algn="ctr">
                        <a:spcBef>
                          <a:spcPts val="0"/>
                        </a:spcBef>
                        <a:spcAft>
                          <a:spcPts val="0"/>
                        </a:spcAft>
                      </a:pPr>
                      <a:r>
                        <a:rPr lang="en-US" sz="2000" dirty="0">
                          <a:effectLst/>
                          <a:latin typeface="Gill Sans MT" panose="020B0502020104020203" pitchFamily="34" charset="0"/>
                          <a:ea typeface="Times New Roman" panose="02020603050405020304" pitchFamily="18" charset="0"/>
                          <a:cs typeface="Times New Roman" panose="02020603050405020304" pitchFamily="18" charset="0"/>
                        </a:rPr>
                        <a:t>$450,000</a:t>
                      </a:r>
                    </a:p>
                  </a:txBody>
                  <a:tcPr marL="68580" marR="68580" marT="0" marB="0" anchor="ctr"/>
                </a:tc>
                <a:extLst>
                  <a:ext uri="{0D108BD9-81ED-4DB2-BD59-A6C34878D82A}">
                    <a16:rowId xmlns:a16="http://schemas.microsoft.com/office/drawing/2014/main" val="3287876524"/>
                  </a:ext>
                </a:extLst>
              </a:tr>
            </a:tbl>
          </a:graphicData>
        </a:graphic>
      </p:graphicFrame>
      <p:pic>
        <p:nvPicPr>
          <p:cNvPr id="6" name="Picture 5">
            <a:extLst>
              <a:ext uri="{FF2B5EF4-FFF2-40B4-BE49-F238E27FC236}">
                <a16:creationId xmlns:a16="http://schemas.microsoft.com/office/drawing/2014/main" id="{7FD59D32-8294-45CB-9CCD-192D71D4F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398" y="133227"/>
            <a:ext cx="2224538" cy="1116919"/>
          </a:xfrm>
          <a:prstGeom prst="rect">
            <a:avLst/>
          </a:prstGeom>
          <a:ln w="25400">
            <a:solidFill>
              <a:schemeClr val="bg1"/>
            </a:solidFill>
          </a:ln>
        </p:spPr>
      </p:pic>
    </p:spTree>
    <p:extLst>
      <p:ext uri="{BB962C8B-B14F-4D97-AF65-F5344CB8AC3E}">
        <p14:creationId xmlns:p14="http://schemas.microsoft.com/office/powerpoint/2010/main" val="190862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EB1780-3152-4209-89B9-EEDD135334FE}"/>
              </a:ext>
            </a:extLst>
          </p:cNvPr>
          <p:cNvSpPr/>
          <p:nvPr/>
        </p:nvSpPr>
        <p:spPr>
          <a:xfrm>
            <a:off x="113446" y="147782"/>
            <a:ext cx="9196808" cy="646331"/>
          </a:xfrm>
          <a:prstGeom prst="rect">
            <a:avLst/>
          </a:prstGeom>
        </p:spPr>
        <p:txBody>
          <a:bodyPr wrap="square">
            <a:spAutoFit/>
          </a:bodyPr>
          <a:lstStyle/>
          <a:p>
            <a:r>
              <a:rPr lang="en-US" sz="3600" b="1" dirty="0">
                <a:solidFill>
                  <a:schemeClr val="accent1"/>
                </a:solidFill>
                <a:latin typeface="Gill Sans MT" panose="020B0502020104020203" pitchFamily="34" charset="0"/>
              </a:rPr>
              <a:t>Project Map – IHT Concord to Diamond</a:t>
            </a:r>
            <a:endParaRPr lang="en-US" sz="3600" dirty="0">
              <a:solidFill>
                <a:schemeClr val="accent1"/>
              </a:solidFill>
              <a:latin typeface="Gill Sans MT" panose="020B0502020104020203" pitchFamily="34" charset="0"/>
            </a:endParaRPr>
          </a:p>
        </p:txBody>
      </p:sp>
      <p:pic>
        <p:nvPicPr>
          <p:cNvPr id="5" name="Picture 4">
            <a:extLst>
              <a:ext uri="{FF2B5EF4-FFF2-40B4-BE49-F238E27FC236}">
                <a16:creationId xmlns:a16="http://schemas.microsoft.com/office/drawing/2014/main" id="{86890C0D-D6E2-745F-C6A8-F81F48FF47E3}"/>
              </a:ext>
            </a:extLst>
          </p:cNvPr>
          <p:cNvPicPr>
            <a:picLocks noChangeAspect="1"/>
          </p:cNvPicPr>
          <p:nvPr/>
        </p:nvPicPr>
        <p:blipFill>
          <a:blip r:embed="rId2"/>
          <a:stretch>
            <a:fillRect/>
          </a:stretch>
        </p:blipFill>
        <p:spPr>
          <a:xfrm>
            <a:off x="514802" y="898022"/>
            <a:ext cx="11162395" cy="5639639"/>
          </a:xfrm>
          <a:prstGeom prst="rect">
            <a:avLst/>
          </a:prstGeom>
        </p:spPr>
      </p:pic>
    </p:spTree>
    <p:extLst>
      <p:ext uri="{BB962C8B-B14F-4D97-AF65-F5344CB8AC3E}">
        <p14:creationId xmlns:p14="http://schemas.microsoft.com/office/powerpoint/2010/main" val="2145184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227D1-DCED-845E-5F70-539A70D3BB69}"/>
              </a:ext>
            </a:extLst>
          </p:cNvPr>
          <p:cNvSpPr/>
          <p:nvPr/>
        </p:nvSpPr>
        <p:spPr>
          <a:xfrm>
            <a:off x="113446" y="152507"/>
            <a:ext cx="9196808" cy="646331"/>
          </a:xfrm>
          <a:prstGeom prst="rect">
            <a:avLst/>
          </a:prstGeom>
        </p:spPr>
        <p:txBody>
          <a:bodyPr wrap="square">
            <a:spAutoFit/>
          </a:bodyPr>
          <a:lstStyle/>
          <a:p>
            <a:r>
              <a:rPr lang="en-US" sz="3600" b="1" dirty="0">
                <a:solidFill>
                  <a:schemeClr val="accent1"/>
                </a:solidFill>
                <a:latin typeface="Gill Sans MT" panose="020B0502020104020203" pitchFamily="34" charset="0"/>
              </a:rPr>
              <a:t>Project Map – </a:t>
            </a:r>
            <a:r>
              <a:rPr lang="en-US" sz="3400" b="1" dirty="0">
                <a:solidFill>
                  <a:schemeClr val="accent1"/>
                </a:solidFill>
                <a:latin typeface="Gill Sans MT" panose="020B0502020104020203" pitchFamily="34" charset="0"/>
              </a:rPr>
              <a:t>IHT Walden to Ygnacio Valley</a:t>
            </a:r>
            <a:endParaRPr lang="en-US" sz="3400" dirty="0">
              <a:solidFill>
                <a:schemeClr val="accent1"/>
              </a:solidFill>
              <a:highlight>
                <a:srgbClr val="FFFF00"/>
              </a:highlight>
              <a:latin typeface="Gill Sans MT" panose="020B0502020104020203" pitchFamily="34" charset="0"/>
            </a:endParaRPr>
          </a:p>
        </p:txBody>
      </p:sp>
      <p:pic>
        <p:nvPicPr>
          <p:cNvPr id="5" name="Picture 4">
            <a:extLst>
              <a:ext uri="{FF2B5EF4-FFF2-40B4-BE49-F238E27FC236}">
                <a16:creationId xmlns:a16="http://schemas.microsoft.com/office/drawing/2014/main" id="{01998E4E-1F97-D067-705F-9C6E2B9B54E9}"/>
              </a:ext>
            </a:extLst>
          </p:cNvPr>
          <p:cNvPicPr>
            <a:picLocks noChangeAspect="1"/>
          </p:cNvPicPr>
          <p:nvPr/>
        </p:nvPicPr>
        <p:blipFill>
          <a:blip r:embed="rId2"/>
          <a:stretch>
            <a:fillRect/>
          </a:stretch>
        </p:blipFill>
        <p:spPr>
          <a:xfrm>
            <a:off x="388807" y="919469"/>
            <a:ext cx="11414385" cy="5552945"/>
          </a:xfrm>
          <a:prstGeom prst="rect">
            <a:avLst/>
          </a:prstGeom>
        </p:spPr>
      </p:pic>
    </p:spTree>
    <p:extLst>
      <p:ext uri="{BB962C8B-B14F-4D97-AF65-F5344CB8AC3E}">
        <p14:creationId xmlns:p14="http://schemas.microsoft.com/office/powerpoint/2010/main" val="3116790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AEDE-A0D7-E804-BF5C-B53DC303824D}"/>
              </a:ext>
            </a:extLst>
          </p:cNvPr>
          <p:cNvSpPr txBox="1">
            <a:spLocks/>
          </p:cNvSpPr>
          <p:nvPr/>
        </p:nvSpPr>
        <p:spPr>
          <a:xfrm>
            <a:off x="143690" y="124968"/>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atin typeface="Gill Sans MT" panose="020B0502020104020203" pitchFamily="34" charset="0"/>
              </a:rPr>
              <a:t>Photos of Current Conditions – </a:t>
            </a:r>
          </a:p>
          <a:p>
            <a:r>
              <a:rPr lang="en-US" sz="2800" b="1" dirty="0">
                <a:latin typeface="Gill Sans MT" panose="020B0502020104020203" pitchFamily="34" charset="0"/>
              </a:rPr>
              <a:t>IHT near Concord Ave </a:t>
            </a:r>
          </a:p>
        </p:txBody>
      </p:sp>
      <p:pic>
        <p:nvPicPr>
          <p:cNvPr id="5" name="Picture 4" descr="A picture containing outdoor, ground, road, way&#10;&#10;Description automatically generated">
            <a:extLst>
              <a:ext uri="{FF2B5EF4-FFF2-40B4-BE49-F238E27FC236}">
                <a16:creationId xmlns:a16="http://schemas.microsoft.com/office/drawing/2014/main" id="{356C9239-2DEF-BB1B-14E3-338B1D63B39E}"/>
              </a:ext>
            </a:extLst>
          </p:cNvPr>
          <p:cNvPicPr>
            <a:picLocks noChangeAspect="1"/>
          </p:cNvPicPr>
          <p:nvPr/>
        </p:nvPicPr>
        <p:blipFill>
          <a:blip r:embed="rId2"/>
          <a:stretch>
            <a:fillRect/>
          </a:stretch>
        </p:blipFill>
        <p:spPr>
          <a:xfrm>
            <a:off x="4262894" y="1228432"/>
            <a:ext cx="3737265" cy="4983020"/>
          </a:xfrm>
          <a:prstGeom prst="rect">
            <a:avLst/>
          </a:prstGeom>
        </p:spPr>
      </p:pic>
      <p:pic>
        <p:nvPicPr>
          <p:cNvPr id="8" name="Picture 7" descr="A paved road with trees on either side of it&#10;&#10;Description automatically generated with low confidence">
            <a:extLst>
              <a:ext uri="{FF2B5EF4-FFF2-40B4-BE49-F238E27FC236}">
                <a16:creationId xmlns:a16="http://schemas.microsoft.com/office/drawing/2014/main" id="{6735DC96-BAFB-6EA6-9D9F-E75E9760B77B}"/>
              </a:ext>
            </a:extLst>
          </p:cNvPr>
          <p:cNvPicPr>
            <a:picLocks noChangeAspect="1"/>
          </p:cNvPicPr>
          <p:nvPr/>
        </p:nvPicPr>
        <p:blipFill>
          <a:blip r:embed="rId3"/>
          <a:stretch>
            <a:fillRect/>
          </a:stretch>
        </p:blipFill>
        <p:spPr>
          <a:xfrm>
            <a:off x="279400" y="1228434"/>
            <a:ext cx="3737264" cy="4983018"/>
          </a:xfrm>
          <a:prstGeom prst="rect">
            <a:avLst/>
          </a:prstGeom>
        </p:spPr>
      </p:pic>
      <p:pic>
        <p:nvPicPr>
          <p:cNvPr id="10" name="Picture 9" descr="A picture containing ground, outdoor, street, way&#10;&#10;Description automatically generated">
            <a:extLst>
              <a:ext uri="{FF2B5EF4-FFF2-40B4-BE49-F238E27FC236}">
                <a16:creationId xmlns:a16="http://schemas.microsoft.com/office/drawing/2014/main" id="{3C028448-F078-1A52-DF23-87319B47331D}"/>
              </a:ext>
            </a:extLst>
          </p:cNvPr>
          <p:cNvPicPr>
            <a:picLocks noChangeAspect="1"/>
          </p:cNvPicPr>
          <p:nvPr/>
        </p:nvPicPr>
        <p:blipFill>
          <a:blip r:embed="rId4"/>
          <a:stretch>
            <a:fillRect/>
          </a:stretch>
        </p:blipFill>
        <p:spPr>
          <a:xfrm>
            <a:off x="8246390" y="1228432"/>
            <a:ext cx="3737265" cy="4983020"/>
          </a:xfrm>
          <a:prstGeom prst="rect">
            <a:avLst/>
          </a:prstGeom>
        </p:spPr>
      </p:pic>
    </p:spTree>
    <p:extLst>
      <p:ext uri="{BB962C8B-B14F-4D97-AF65-F5344CB8AC3E}">
        <p14:creationId xmlns:p14="http://schemas.microsoft.com/office/powerpoint/2010/main" val="208617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95FC-03A1-0D39-0ED5-24A7F963B89D}"/>
              </a:ext>
            </a:extLst>
          </p:cNvPr>
          <p:cNvSpPr txBox="1">
            <a:spLocks/>
          </p:cNvSpPr>
          <p:nvPr/>
        </p:nvSpPr>
        <p:spPr>
          <a:xfrm>
            <a:off x="143690" y="124968"/>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atin typeface="Gill Sans MT" panose="020B0502020104020203" pitchFamily="34" charset="0"/>
              </a:rPr>
              <a:t>Photos of Current Conditions – </a:t>
            </a:r>
          </a:p>
          <a:p>
            <a:r>
              <a:rPr lang="en-US" sz="2800" b="1" dirty="0">
                <a:latin typeface="Gill Sans MT" panose="020B0502020104020203" pitchFamily="34" charset="0"/>
              </a:rPr>
              <a:t>IHT between Ygnacio Valley to Walden</a:t>
            </a:r>
          </a:p>
        </p:txBody>
      </p:sp>
      <p:pic>
        <p:nvPicPr>
          <p:cNvPr id="5" name="Picture 4" descr="A road with trees on the side&#10;&#10;Description automatically generated with medium confidence">
            <a:extLst>
              <a:ext uri="{FF2B5EF4-FFF2-40B4-BE49-F238E27FC236}">
                <a16:creationId xmlns:a16="http://schemas.microsoft.com/office/drawing/2014/main" id="{8C1321CE-968B-4C34-4B12-62FE9EEB625C}"/>
              </a:ext>
            </a:extLst>
          </p:cNvPr>
          <p:cNvPicPr>
            <a:picLocks noChangeAspect="1"/>
          </p:cNvPicPr>
          <p:nvPr/>
        </p:nvPicPr>
        <p:blipFill>
          <a:blip r:embed="rId2"/>
          <a:stretch>
            <a:fillRect/>
          </a:stretch>
        </p:blipFill>
        <p:spPr>
          <a:xfrm>
            <a:off x="4257599" y="1239352"/>
            <a:ext cx="3531780" cy="4709040"/>
          </a:xfrm>
          <a:prstGeom prst="rect">
            <a:avLst/>
          </a:prstGeom>
        </p:spPr>
      </p:pic>
      <p:pic>
        <p:nvPicPr>
          <p:cNvPr id="8" name="Picture 7" descr="A person walking on a road&#10;&#10;Description automatically generated with low confidence">
            <a:extLst>
              <a:ext uri="{FF2B5EF4-FFF2-40B4-BE49-F238E27FC236}">
                <a16:creationId xmlns:a16="http://schemas.microsoft.com/office/drawing/2014/main" id="{9A57D292-9F7E-3CDA-48B1-06C6B3774E9F}"/>
              </a:ext>
            </a:extLst>
          </p:cNvPr>
          <p:cNvPicPr>
            <a:picLocks noChangeAspect="1"/>
          </p:cNvPicPr>
          <p:nvPr/>
        </p:nvPicPr>
        <p:blipFill>
          <a:blip r:embed="rId3"/>
          <a:stretch>
            <a:fillRect/>
          </a:stretch>
        </p:blipFill>
        <p:spPr>
          <a:xfrm>
            <a:off x="8211128" y="1239352"/>
            <a:ext cx="3531780" cy="4709040"/>
          </a:xfrm>
          <a:prstGeom prst="rect">
            <a:avLst/>
          </a:prstGeom>
        </p:spPr>
      </p:pic>
      <p:pic>
        <p:nvPicPr>
          <p:cNvPr id="10" name="Picture 9" descr="A picture containing ground, outdoor, way, sidewalk&#10;&#10;Description automatically generated">
            <a:extLst>
              <a:ext uri="{FF2B5EF4-FFF2-40B4-BE49-F238E27FC236}">
                <a16:creationId xmlns:a16="http://schemas.microsoft.com/office/drawing/2014/main" id="{30ACFC92-EF05-E1AF-23C0-CB377AE90813}"/>
              </a:ext>
            </a:extLst>
          </p:cNvPr>
          <p:cNvPicPr>
            <a:picLocks noChangeAspect="1"/>
          </p:cNvPicPr>
          <p:nvPr/>
        </p:nvPicPr>
        <p:blipFill>
          <a:blip r:embed="rId4"/>
          <a:stretch>
            <a:fillRect/>
          </a:stretch>
        </p:blipFill>
        <p:spPr>
          <a:xfrm>
            <a:off x="304070" y="1239352"/>
            <a:ext cx="3531780" cy="4709040"/>
          </a:xfrm>
          <a:prstGeom prst="rect">
            <a:avLst/>
          </a:prstGeom>
        </p:spPr>
      </p:pic>
    </p:spTree>
    <p:extLst>
      <p:ext uri="{BB962C8B-B14F-4D97-AF65-F5344CB8AC3E}">
        <p14:creationId xmlns:p14="http://schemas.microsoft.com/office/powerpoint/2010/main" val="2340973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234" y="152400"/>
            <a:ext cx="8596668" cy="1320800"/>
          </a:xfrm>
        </p:spPr>
        <p:txBody>
          <a:bodyPr/>
          <a:lstStyle/>
          <a:p>
            <a:r>
              <a:rPr lang="en-US" b="1" dirty="0">
                <a:latin typeface="Gill Sans MT" panose="020B0502020104020203" pitchFamily="34" charset="0"/>
              </a:rPr>
              <a:t>Project Details, Planning &amp; Schedule</a:t>
            </a:r>
          </a:p>
        </p:txBody>
      </p:sp>
      <p:sp>
        <p:nvSpPr>
          <p:cNvPr id="3" name="Content Placeholder 2"/>
          <p:cNvSpPr>
            <a:spLocks noGrp="1"/>
          </p:cNvSpPr>
          <p:nvPr>
            <p:ph idx="1"/>
          </p:nvPr>
        </p:nvSpPr>
        <p:spPr>
          <a:xfrm>
            <a:off x="0" y="550935"/>
            <a:ext cx="10082466" cy="5174006"/>
          </a:xfrm>
        </p:spPr>
        <p:txBody>
          <a:bodyPr>
            <a:noAutofit/>
          </a:bodyPr>
          <a:lstStyle/>
          <a:p>
            <a:pPr marL="0" indent="0">
              <a:buNone/>
            </a:pPr>
            <a:endParaRPr lang="en-US" sz="2800" b="1" dirty="0">
              <a:latin typeface="Gill Sans MT" panose="020B0502020104020203" pitchFamily="34" charset="0"/>
            </a:endParaRPr>
          </a:p>
          <a:p>
            <a:pPr lvl="1">
              <a:buFont typeface="Wingdings" panose="05000000000000000000" pitchFamily="2" charset="2"/>
              <a:buChar char="q"/>
            </a:pPr>
            <a:r>
              <a:rPr lang="en-US" sz="2800" dirty="0">
                <a:latin typeface="Gill Sans MT" panose="020B0502020104020203" pitchFamily="34" charset="0"/>
              </a:rPr>
              <a:t> Trail work consists of </a:t>
            </a:r>
            <a:r>
              <a:rPr lang="en-US" sz="2800" b="1" dirty="0">
                <a:latin typeface="Gill Sans MT" panose="020B0502020104020203" pitchFamily="34" charset="0"/>
              </a:rPr>
              <a:t>removal and replacing asphalt concrete</a:t>
            </a:r>
            <a:br>
              <a:rPr lang="en-US" sz="2800" dirty="0">
                <a:latin typeface="Gill Sans MT" panose="020B0502020104020203" pitchFamily="34" charset="0"/>
              </a:rPr>
            </a:br>
            <a:endParaRPr lang="en-US" sz="2800" dirty="0">
              <a:latin typeface="Gill Sans MT" panose="020B0502020104020203" pitchFamily="34" charset="0"/>
            </a:endParaRPr>
          </a:p>
          <a:p>
            <a:pPr lvl="1">
              <a:buFont typeface="Wingdings" panose="05000000000000000000" pitchFamily="2" charset="2"/>
              <a:buChar char="q"/>
            </a:pPr>
            <a:r>
              <a:rPr lang="en-US" sz="2800" dirty="0">
                <a:latin typeface="Gill Sans MT" panose="020B0502020104020203" pitchFamily="34" charset="0"/>
              </a:rPr>
              <a:t> Use Best Management Practices (hours of work, noise, dust, etc.)</a:t>
            </a:r>
            <a:br>
              <a:rPr lang="en-US" sz="2800" dirty="0">
                <a:latin typeface="Gill Sans MT" panose="020B0502020104020203" pitchFamily="34" charset="0"/>
              </a:rPr>
            </a:br>
            <a:endParaRPr lang="en-US" sz="2800" dirty="0">
              <a:latin typeface="Gill Sans MT" panose="020B0502020104020203" pitchFamily="34" charset="0"/>
            </a:endParaRPr>
          </a:p>
          <a:p>
            <a:pPr lvl="1">
              <a:buFont typeface="Wingdings" panose="05000000000000000000" pitchFamily="2" charset="2"/>
              <a:buChar char="q"/>
            </a:pPr>
            <a:r>
              <a:rPr lang="en-US" sz="2800" dirty="0">
                <a:latin typeface="Gill Sans MT" panose="020B0502020104020203" pitchFamily="34" charset="0"/>
              </a:rPr>
              <a:t> Project Manager will develop an outreach and notification plan with the local jurisdictions.</a:t>
            </a:r>
            <a:br>
              <a:rPr lang="en-US" sz="2800" dirty="0">
                <a:latin typeface="Gill Sans MT" panose="020B0502020104020203" pitchFamily="34" charset="0"/>
              </a:rPr>
            </a:br>
            <a:endParaRPr lang="en-US" sz="2800" dirty="0">
              <a:latin typeface="Gill Sans MT" panose="020B0502020104020203" pitchFamily="34" charset="0"/>
            </a:endParaRPr>
          </a:p>
          <a:p>
            <a:pPr lvl="1">
              <a:buFont typeface="Wingdings" panose="05000000000000000000" pitchFamily="2" charset="2"/>
              <a:buChar char="q"/>
            </a:pPr>
            <a:r>
              <a:rPr lang="en-US" sz="2800" dirty="0">
                <a:latin typeface="Gill Sans MT" panose="020B0502020104020203" pitchFamily="34" charset="0"/>
              </a:rPr>
              <a:t> </a:t>
            </a:r>
            <a:r>
              <a:rPr lang="en-US" sz="2800" b="1" dirty="0">
                <a:latin typeface="Gill Sans MT" panose="020B0502020104020203" pitchFamily="34" charset="0"/>
              </a:rPr>
              <a:t>Schedule</a:t>
            </a:r>
            <a:r>
              <a:rPr lang="en-US" sz="2800" dirty="0">
                <a:latin typeface="Gill Sans MT" panose="020B0502020104020203" pitchFamily="34" charset="0"/>
              </a:rPr>
              <a:t>: June 2025 – August 2025. Construction scheduled to avoid impacts to school commuters.  </a:t>
            </a:r>
          </a:p>
          <a:p>
            <a:pPr lvl="1"/>
            <a:endParaRPr lang="en-US" sz="2800" dirty="0"/>
          </a:p>
        </p:txBody>
      </p:sp>
    </p:spTree>
    <p:extLst>
      <p:ext uri="{BB962C8B-B14F-4D97-AF65-F5344CB8AC3E}">
        <p14:creationId xmlns:p14="http://schemas.microsoft.com/office/powerpoint/2010/main" val="2622468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5CED33-28C1-5140-6084-B744F179D314}"/>
              </a:ext>
            </a:extLst>
          </p:cNvPr>
          <p:cNvSpPr>
            <a:spLocks noGrp="1"/>
          </p:cNvSpPr>
          <p:nvPr>
            <p:ph type="ctrTitle"/>
          </p:nvPr>
        </p:nvSpPr>
        <p:spPr/>
        <p:txBody>
          <a:bodyPr/>
          <a:lstStyle/>
          <a:p>
            <a:r>
              <a:rPr lang="en-US" b="1" dirty="0">
                <a:latin typeface="Gill Sans MT" panose="020B0502020104020203" pitchFamily="34" charset="0"/>
              </a:rPr>
              <a:t>Questions?</a:t>
            </a:r>
          </a:p>
        </p:txBody>
      </p:sp>
      <p:sp>
        <p:nvSpPr>
          <p:cNvPr id="5" name="Subtitle 4">
            <a:extLst>
              <a:ext uri="{FF2B5EF4-FFF2-40B4-BE49-F238E27FC236}">
                <a16:creationId xmlns:a16="http://schemas.microsoft.com/office/drawing/2014/main" id="{C9D59A11-E989-9092-6470-67C78ED396A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0207742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9B6DDA15F39043923DE5B05D7358F6" ma:contentTypeVersion="10" ma:contentTypeDescription="Create a new document." ma:contentTypeScope="" ma:versionID="f6e5334c8900ca9689bbf1aea51eb7dc">
  <xsd:schema xmlns:xsd="http://www.w3.org/2001/XMLSchema" xmlns:xs="http://www.w3.org/2001/XMLSchema" xmlns:p="http://schemas.microsoft.com/office/2006/metadata/properties" xmlns:ns2="0168cfea-8371-4f1f-afac-48fda7e10949" xmlns:ns3="ca5c4efb-81ff-440c-8a67-2edc18190c48" targetNamespace="http://schemas.microsoft.com/office/2006/metadata/properties" ma:root="true" ma:fieldsID="ea2613dd266f2d3fd1b8f51aec32f052" ns2:_="" ns3:_="">
    <xsd:import namespace="0168cfea-8371-4f1f-afac-48fda7e10949"/>
    <xsd:import namespace="ca5c4efb-81ff-440c-8a67-2edc18190c4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8cfea-8371-4f1f-afac-48fda7e1094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5c4efb-81ff-440c-8a67-2edc18190c4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6C5A22-D0C9-4D4F-9B84-86F356A7A6A7}"/>
</file>

<file path=customXml/itemProps2.xml><?xml version="1.0" encoding="utf-8"?>
<ds:datastoreItem xmlns:ds="http://schemas.openxmlformats.org/officeDocument/2006/customXml" ds:itemID="{BA5B0C62-128A-4D7A-BED4-3B862DE8017A}"/>
</file>

<file path=docProps/app.xml><?xml version="1.0" encoding="utf-8"?>
<Properties xmlns="http://schemas.openxmlformats.org/officeDocument/2006/extended-properties" xmlns:vt="http://schemas.openxmlformats.org/officeDocument/2006/docPropsVTypes">
  <Template>Facet</Template>
  <TotalTime>724</TotalTime>
  <Words>398</Words>
  <Application>Microsoft Office PowerPoint</Application>
  <PresentationFormat>Widescreen</PresentationFormat>
  <Paragraphs>52</Paragraphs>
  <Slides>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Courier New</vt:lpstr>
      <vt:lpstr>Gill Sans MT</vt:lpstr>
      <vt:lpstr>Trebuchet MS</vt:lpstr>
      <vt:lpstr>Wingdings</vt:lpstr>
      <vt:lpstr>Wingdings 3</vt:lpstr>
      <vt:lpstr>Facet</vt:lpstr>
      <vt:lpstr>Measure J Program 13 Request:  TRANSPAC TAC Feedback and Funding Recommendation to TRANSPAC Board for the Iron Horse Rehabilitation Project</vt:lpstr>
      <vt:lpstr>Measure J Program 13: Pedestrian, Bicycle or Trail Facilities (PBFT)</vt:lpstr>
      <vt:lpstr>2025 TRANSPAC Project</vt:lpstr>
      <vt:lpstr>PowerPoint Presentation</vt:lpstr>
      <vt:lpstr>PowerPoint Presentation</vt:lpstr>
      <vt:lpstr>PowerPoint Presentation</vt:lpstr>
      <vt:lpstr>PowerPoint Presentation</vt:lpstr>
      <vt:lpstr>Project Details, Planning &amp; Schedule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 WW Local Grant Appropriation</dc:title>
  <dc:creator>Tiffany Margulici</dc:creator>
  <cp:lastModifiedBy>Katy Hornbeck</cp:lastModifiedBy>
  <cp:revision>68</cp:revision>
  <dcterms:created xsi:type="dcterms:W3CDTF">2016-05-17T04:00:10Z</dcterms:created>
  <dcterms:modified xsi:type="dcterms:W3CDTF">2024-10-24T18:13:37Z</dcterms:modified>
</cp:coreProperties>
</file>