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Lst>
  <p:sldSz cx="12192000" cy="6858000"/>
  <p:notesSz cx="6858000" cy="9144000"/>
  <p:embeddedFontLst>
    <p:embeddedFont>
      <p:font typeface="Quattrocento Sans" panose="020F0502020204030204" pitchFamily="34" charset="0"/>
      <p:regular r:id="rId24"/>
      <p:bold r:id="rId25"/>
      <p:italic r:id="rId26"/>
      <p:boldItalic r:id="rId27"/>
    </p:embeddedFont>
    <p:embeddedFont>
      <p:font typeface="Roboto" panose="02000000000000000000" pitchFamily="2" charset="0"/>
      <p:regular r:id="rId28"/>
      <p:bold r:id="rId29"/>
      <p:italic r:id="rId30"/>
      <p:boldItalic r:id="rId31"/>
    </p:embeddedFont>
    <p:embeddedFont>
      <p:font typeface="Roboto Light" panose="02000000000000000000" pitchFamily="2" charset="0"/>
      <p:regular r:id="rId32"/>
      <p:bold r:id="rId33"/>
      <p:italic r:id="rId34"/>
      <p:boldItalic r:id="rId3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8" roundtripDataSignature="AMtx7mhY35TjWa/iqaQ24PjQjQqNoSItk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4" d="100"/>
          <a:sy n="64" d="100"/>
        </p:scale>
        <p:origin x="724"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font" Target="fonts/font3.fntdata"/><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font" Target="fonts/font11.fntdata"/><Relationship Id="rId42"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font" Target="fonts/font2.fntdata"/><Relationship Id="rId33" Type="http://schemas.openxmlformats.org/officeDocument/2006/relationships/font" Target="fonts/font10.fntdata"/><Relationship Id="rId38" Type="http://customschemas.google.com/relationships/presentationmetadata" Target="meta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6.fntdata"/><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fntdata"/><Relationship Id="rId32" Type="http://schemas.openxmlformats.org/officeDocument/2006/relationships/font" Target="fonts/font9.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28"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8.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font" Target="fonts/font12.fntdata"/><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85" name="Google Shape;85;p2: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g310789f9130_0_35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US"/>
              <a:t>Simple and effective-a partnership between Street Smarts and the schools</a:t>
            </a:r>
            <a:endParaRPr/>
          </a:p>
        </p:txBody>
      </p:sp>
      <p:sp>
        <p:nvSpPr>
          <p:cNvPr id="157" name="Google Shape;157;g310789f9130_0_35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
        <p:cNvGrpSpPr/>
        <p:nvPr/>
      </p:nvGrpSpPr>
      <p:grpSpPr>
        <a:xfrm>
          <a:off x="0" y="0"/>
          <a:ext cx="0" cy="0"/>
          <a:chOff x="0" y="0"/>
          <a:chExt cx="0" cy="0"/>
        </a:xfrm>
      </p:grpSpPr>
      <p:sp>
        <p:nvSpPr>
          <p:cNvPr id="164" name="Google Shape;164;g310789f9130_0_34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65" name="Google Shape;165;g310789f9130_0_34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30fe4f10269_0_10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72" name="Google Shape;172;g30fe4f10269_0_10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30fe4f10269_0_18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80" name="Google Shape;180;g30fe4f10269_0_18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4"/>
        <p:cNvGrpSpPr/>
        <p:nvPr/>
      </p:nvGrpSpPr>
      <p:grpSpPr>
        <a:xfrm>
          <a:off x="0" y="0"/>
          <a:ext cx="0" cy="0"/>
          <a:chOff x="0" y="0"/>
          <a:chExt cx="0" cy="0"/>
        </a:xfrm>
      </p:grpSpPr>
      <p:sp>
        <p:nvSpPr>
          <p:cNvPr id="185" name="Google Shape;185;g310789f9130_0_36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86" name="Google Shape;186;g310789f9130_0_362: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p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ctr" rtl="0">
              <a:lnSpc>
                <a:spcPct val="100000"/>
              </a:lnSpc>
              <a:spcBef>
                <a:spcPts val="0"/>
              </a:spcBef>
              <a:spcAft>
                <a:spcPts val="0"/>
              </a:spcAft>
              <a:buClr>
                <a:schemeClr val="dk1"/>
              </a:buClr>
              <a:buSzPts val="2000"/>
              <a:buFont typeface="Arial"/>
              <a:buNone/>
            </a:pPr>
            <a:r>
              <a:rPr lang="en-US" sz="2000">
                <a:solidFill>
                  <a:schemeClr val="dk1"/>
                </a:solidFill>
                <a:latin typeface="Quattrocento Sans"/>
                <a:ea typeface="Quattrocento Sans"/>
                <a:cs typeface="Quattrocento Sans"/>
                <a:sym typeface="Quattrocento Sans"/>
              </a:rPr>
              <a:t> Your school takes measurable climate change action, students get active, and traffic safety improves.</a:t>
            </a:r>
            <a:endParaRPr/>
          </a:p>
        </p:txBody>
      </p:sp>
      <p:sp>
        <p:nvSpPr>
          <p:cNvPr id="192" name="Google Shape;192;p10: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30fe4f10269_0_14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98" name="Google Shape;198;g30fe4f10269_0_1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310789f9130_0_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04" name="Google Shape;204;g310789f9130_0_1: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310789f9130_0_8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1" name="Google Shape;211;g310789f9130_0_8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
        <p:cNvGrpSpPr/>
        <p:nvPr/>
      </p:nvGrpSpPr>
      <p:grpSpPr>
        <a:xfrm>
          <a:off x="0" y="0"/>
          <a:ext cx="0" cy="0"/>
          <a:chOff x="0" y="0"/>
          <a:chExt cx="0" cy="0"/>
        </a:xfrm>
      </p:grpSpPr>
      <p:sp>
        <p:nvSpPr>
          <p:cNvPr id="216" name="Google Shape;216;p1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17" name="Google Shape;217;p1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g30ff0fb889e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2" name="Google Shape;92;g30ff0fb889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g30ff0fb889e_0_1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3" name="Google Shape;223;g30ff0fb889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
        <p:cNvGrpSpPr/>
        <p:nvPr/>
      </p:nvGrpSpPr>
      <p:grpSpPr>
        <a:xfrm>
          <a:off x="0" y="0"/>
          <a:ext cx="0" cy="0"/>
          <a:chOff x="0" y="0"/>
          <a:chExt cx="0" cy="0"/>
        </a:xfrm>
      </p:grpSpPr>
      <p:sp>
        <p:nvSpPr>
          <p:cNvPr id="228" name="Google Shape;228;g30fe4f10269_0_1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229" name="Google Shape;229;g30fe4f10269_0_168: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
        <p:cNvGrpSpPr/>
        <p:nvPr/>
      </p:nvGrpSpPr>
      <p:grpSpPr>
        <a:xfrm>
          <a:off x="0" y="0"/>
          <a:ext cx="0" cy="0"/>
          <a:chOff x="0" y="0"/>
          <a:chExt cx="0" cy="0"/>
        </a:xfrm>
      </p:grpSpPr>
      <p:sp>
        <p:nvSpPr>
          <p:cNvPr id="97" name="Google Shape;97;g30ff0fb889e_0_5: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8" name="Google Shape;98;g30ff0fb889e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
        <p:cNvGrpSpPr/>
        <p:nvPr/>
      </p:nvGrpSpPr>
      <p:grpSpPr>
        <a:xfrm>
          <a:off x="0" y="0"/>
          <a:ext cx="0" cy="0"/>
          <a:chOff x="0" y="0"/>
          <a:chExt cx="0" cy="0"/>
        </a:xfrm>
      </p:grpSpPr>
      <p:sp>
        <p:nvSpPr>
          <p:cNvPr id="103" name="Google Shape;103;g30ff0fb889e_0_1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 name="Google Shape;104;g30ff0fb889e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solidFill>
                  <a:schemeClr val="dk1"/>
                </a:solidFill>
              </a:rPr>
              <a:t>I was brought on to implement this program as the creator, and I’m excited to share with you our progress in the last 2.5 months! Using  your subregional TFCA money to get more in the community cycling to schools in teh TRANSPAC cities.</a:t>
            </a:r>
            <a:endParaRPr>
              <a:solidFill>
                <a:schemeClr val="dk1"/>
              </a:solidFill>
            </a:endParaRPr>
          </a:p>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3: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11" name="Google Shape;111;p3: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g31009c7567a_0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0" name="Google Shape;120;g31009c7567a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
        <p:cNvGrpSpPr/>
        <p:nvPr/>
      </p:nvGrpSpPr>
      <p:grpSpPr>
        <a:xfrm>
          <a:off x="0" y="0"/>
          <a:ext cx="0" cy="0"/>
          <a:chOff x="0" y="0"/>
          <a:chExt cx="0" cy="0"/>
        </a:xfrm>
      </p:grpSpPr>
      <p:sp>
        <p:nvSpPr>
          <p:cNvPr id="128" name="Google Shape;128;g310789f9130_0_16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29" name="Google Shape;129;g310789f9130_0_16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g310789f9130_0_24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39" name="Google Shape;139;g310789f9130_0_249: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310789f9130_0_2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148" name="Google Shape;148;g310789f9130_0_256: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gi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2"/>
        <p:cNvGrpSpPr/>
        <p:nvPr/>
      </p:nvGrpSpPr>
      <p:grpSpPr>
        <a:xfrm>
          <a:off x="0" y="0"/>
          <a:ext cx="0" cy="0"/>
          <a:chOff x="0" y="0"/>
          <a:chExt cx="0" cy="0"/>
        </a:xfrm>
      </p:grpSpPr>
      <p:sp>
        <p:nvSpPr>
          <p:cNvPr id="13" name="Google Shape;13;p18"/>
          <p:cNvSpPr txBox="1">
            <a:spLocks noGrp="1"/>
          </p:cNvSpPr>
          <p:nvPr>
            <p:ph type="ctrTitle"/>
          </p:nvPr>
        </p:nvSpPr>
        <p:spPr>
          <a:xfrm>
            <a:off x="1524000" y="1122363"/>
            <a:ext cx="9144000" cy="2387600"/>
          </a:xfrm>
          <a:prstGeom prst="rect">
            <a:avLst/>
          </a:prstGeom>
          <a:noFill/>
          <a:ln>
            <a:noFill/>
          </a:ln>
          <a:effectLst>
            <a:outerShdw blurRad="57150" dist="19050" dir="5400000" algn="bl" rotWithShape="0">
              <a:srgbClr val="000000">
                <a:alpha val="50000"/>
              </a:srgbClr>
            </a:outerShdw>
          </a:effectLst>
        </p:spPr>
        <p:txBody>
          <a:bodyPr spcFirstLastPara="1" wrap="square" lIns="91425" tIns="45700" rIns="91425" bIns="45700" anchor="b" anchorCtr="0">
            <a:normAutofit/>
          </a:bodyPr>
          <a:lstStyle>
            <a:lvl1pPr lvl="0" algn="ctr">
              <a:lnSpc>
                <a:spcPct val="90000"/>
              </a:lnSpc>
              <a:spcBef>
                <a:spcPts val="0"/>
              </a:spcBef>
              <a:spcAft>
                <a:spcPts val="0"/>
              </a:spcAft>
              <a:buClr>
                <a:srgbClr val="E96D2F"/>
              </a:buClr>
              <a:buSzPts val="6000"/>
              <a:buFont typeface="Play"/>
              <a:buNone/>
              <a:defRPr sz="6000">
                <a:solidFill>
                  <a:srgbClr val="E96D2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1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5" name="Google Shape;15;p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pic>
        <p:nvPicPr>
          <p:cNvPr id="18" name="Google Shape;18;p18" descr="A black background with white text&#10;&#10;Description automatically generated"/>
          <p:cNvPicPr preferRelativeResize="0"/>
          <p:nvPr/>
        </p:nvPicPr>
        <p:blipFill rotWithShape="1">
          <a:blip r:embed="rId2">
            <a:alphaModFix/>
          </a:blip>
          <a:srcRect/>
          <a:stretch/>
        </p:blipFill>
        <p:spPr>
          <a:xfrm>
            <a:off x="10402542" y="6188693"/>
            <a:ext cx="1631473" cy="532790"/>
          </a:xfrm>
          <a:prstGeom prst="rect">
            <a:avLst/>
          </a:prstGeom>
          <a:noFill/>
          <a:ln>
            <a:noFill/>
          </a:ln>
        </p:spPr>
      </p:pic>
      <p:pic>
        <p:nvPicPr>
          <p:cNvPr id="19" name="Google Shape;19;p18" descr="A blue and white logo&#10;&#10;Description automatically generated"/>
          <p:cNvPicPr preferRelativeResize="0"/>
          <p:nvPr/>
        </p:nvPicPr>
        <p:blipFill rotWithShape="1">
          <a:blip r:embed="rId3">
            <a:alphaModFix/>
          </a:blip>
          <a:srcRect/>
          <a:stretch/>
        </p:blipFill>
        <p:spPr>
          <a:xfrm>
            <a:off x="370226" y="6143976"/>
            <a:ext cx="991188" cy="53277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1"/>
        <p:cNvGrpSpPr/>
        <p:nvPr/>
      </p:nvGrpSpPr>
      <p:grpSpPr>
        <a:xfrm>
          <a:off x="0" y="0"/>
          <a:ext cx="0" cy="0"/>
          <a:chOff x="0" y="0"/>
          <a:chExt cx="0" cy="0"/>
        </a:xfrm>
      </p:grpSpPr>
      <p:sp>
        <p:nvSpPr>
          <p:cNvPr id="72" name="Google Shape;72;p27"/>
          <p:cNvSpPr txBox="1">
            <a:spLocks noGrp="1"/>
          </p:cNvSpPr>
          <p:nvPr>
            <p:ph type="title"/>
          </p:nvPr>
        </p:nvSpPr>
        <p:spPr>
          <a:xfrm>
            <a:off x="1585775" y="365125"/>
            <a:ext cx="97680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2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4" name="Google Shape;74;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5" name="Google Shape;75;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7"/>
        <p:cNvGrpSpPr/>
        <p:nvPr/>
      </p:nvGrpSpPr>
      <p:grpSpPr>
        <a:xfrm>
          <a:off x="0" y="0"/>
          <a:ext cx="0" cy="0"/>
          <a:chOff x="0" y="0"/>
          <a:chExt cx="0" cy="0"/>
        </a:xfrm>
      </p:grpSpPr>
      <p:sp>
        <p:nvSpPr>
          <p:cNvPr id="78" name="Google Shape;78;p2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9" name="Google Shape;79;p2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0" name="Google Shape;80;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1" name="Google Shape;81;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0"/>
        <p:cNvGrpSpPr/>
        <p:nvPr/>
      </p:nvGrpSpPr>
      <p:grpSpPr>
        <a:xfrm>
          <a:off x="0" y="0"/>
          <a:ext cx="0" cy="0"/>
          <a:chOff x="0" y="0"/>
          <a:chExt cx="0" cy="0"/>
        </a:xfrm>
      </p:grpSpPr>
      <p:sp>
        <p:nvSpPr>
          <p:cNvPr id="21" name="Google Shape;21;p19"/>
          <p:cNvSpPr txBox="1">
            <a:spLocks noGrp="1"/>
          </p:cNvSpPr>
          <p:nvPr>
            <p:ph type="title"/>
          </p:nvPr>
        </p:nvSpPr>
        <p:spPr>
          <a:xfrm>
            <a:off x="1585775" y="365125"/>
            <a:ext cx="9768000" cy="1325700"/>
          </a:xfrm>
          <a:prstGeom prst="rect">
            <a:avLst/>
          </a:prstGeom>
          <a:noFill/>
          <a:ln>
            <a:noFill/>
          </a:ln>
          <a:effectLst>
            <a:outerShdw blurRad="57150" dist="19050" dir="5400000" algn="bl" rotWithShape="0">
              <a:srgbClr val="000000">
                <a:alpha val="50000"/>
              </a:srgbClr>
            </a:outerShdw>
          </a:effectLst>
        </p:spPr>
        <p:txBody>
          <a:bodyPr spcFirstLastPara="1" wrap="square" lIns="91425" tIns="45700" rIns="91425" bIns="45700" anchor="ctr" anchorCtr="0">
            <a:normAutofit/>
          </a:bodyPr>
          <a:lstStyle>
            <a:lvl1pPr lvl="0" algn="l">
              <a:lnSpc>
                <a:spcPct val="90000"/>
              </a:lnSpc>
              <a:spcBef>
                <a:spcPts val="0"/>
              </a:spcBef>
              <a:spcAft>
                <a:spcPts val="0"/>
              </a:spcAft>
              <a:buClr>
                <a:srgbClr val="E96D2F"/>
              </a:buClr>
              <a:buSzPts val="1800"/>
              <a:buNone/>
              <a:defRPr>
                <a:solidFill>
                  <a:srgbClr val="E96D2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2" name="Google Shape;22;p19"/>
          <p:cNvSpPr txBox="1">
            <a:spLocks noGrp="1"/>
          </p:cNvSpPr>
          <p:nvPr>
            <p:ph type="body" idx="1"/>
          </p:nvPr>
        </p:nvSpPr>
        <p:spPr>
          <a:xfrm>
            <a:off x="1225375" y="1940450"/>
            <a:ext cx="9572400" cy="43512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3" name="Google Shape;23;p1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1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1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6"/>
        <p:cNvGrpSpPr/>
        <p:nvPr/>
      </p:nvGrpSpPr>
      <p:grpSpPr>
        <a:xfrm>
          <a:off x="0" y="0"/>
          <a:ext cx="0" cy="0"/>
          <a:chOff x="0" y="0"/>
          <a:chExt cx="0" cy="0"/>
        </a:xfrm>
      </p:grpSpPr>
      <p:sp>
        <p:nvSpPr>
          <p:cNvPr id="27" name="Google Shape;27;p2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Play"/>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8" name="Google Shape;28;p2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757575"/>
              </a:buClr>
              <a:buSzPts val="2400"/>
              <a:buNone/>
              <a:defRPr sz="2400">
                <a:solidFill>
                  <a:srgbClr val="757575"/>
                </a:solidFill>
              </a:defRPr>
            </a:lvl1pPr>
            <a:lvl2pPr marL="914400" lvl="1" indent="-228600" algn="l">
              <a:lnSpc>
                <a:spcPct val="90000"/>
              </a:lnSpc>
              <a:spcBef>
                <a:spcPts val="500"/>
              </a:spcBef>
              <a:spcAft>
                <a:spcPts val="0"/>
              </a:spcAft>
              <a:buClr>
                <a:srgbClr val="757575"/>
              </a:buClr>
              <a:buSzPts val="2000"/>
              <a:buNone/>
              <a:defRPr sz="2000">
                <a:solidFill>
                  <a:srgbClr val="757575"/>
                </a:solidFill>
              </a:defRPr>
            </a:lvl2pPr>
            <a:lvl3pPr marL="1371600" lvl="2" indent="-228600" algn="l">
              <a:lnSpc>
                <a:spcPct val="90000"/>
              </a:lnSpc>
              <a:spcBef>
                <a:spcPts val="500"/>
              </a:spcBef>
              <a:spcAft>
                <a:spcPts val="0"/>
              </a:spcAft>
              <a:buClr>
                <a:srgbClr val="757575"/>
              </a:buClr>
              <a:buSzPts val="1800"/>
              <a:buNone/>
              <a:defRPr sz="1800">
                <a:solidFill>
                  <a:srgbClr val="757575"/>
                </a:solidFill>
              </a:defRPr>
            </a:lvl3pPr>
            <a:lvl4pPr marL="1828800" lvl="3" indent="-228600" algn="l">
              <a:lnSpc>
                <a:spcPct val="90000"/>
              </a:lnSpc>
              <a:spcBef>
                <a:spcPts val="500"/>
              </a:spcBef>
              <a:spcAft>
                <a:spcPts val="0"/>
              </a:spcAft>
              <a:buClr>
                <a:srgbClr val="757575"/>
              </a:buClr>
              <a:buSzPts val="1600"/>
              <a:buNone/>
              <a:defRPr sz="1600">
                <a:solidFill>
                  <a:srgbClr val="757575"/>
                </a:solidFill>
              </a:defRPr>
            </a:lvl4pPr>
            <a:lvl5pPr marL="2286000" lvl="4" indent="-228600" algn="l">
              <a:lnSpc>
                <a:spcPct val="90000"/>
              </a:lnSpc>
              <a:spcBef>
                <a:spcPts val="500"/>
              </a:spcBef>
              <a:spcAft>
                <a:spcPts val="0"/>
              </a:spcAft>
              <a:buClr>
                <a:srgbClr val="757575"/>
              </a:buClr>
              <a:buSzPts val="1600"/>
              <a:buNone/>
              <a:defRPr sz="1600">
                <a:solidFill>
                  <a:srgbClr val="757575"/>
                </a:solidFill>
              </a:defRPr>
            </a:lvl5pPr>
            <a:lvl6pPr marL="2743200" lvl="5" indent="-228600" algn="l">
              <a:lnSpc>
                <a:spcPct val="90000"/>
              </a:lnSpc>
              <a:spcBef>
                <a:spcPts val="500"/>
              </a:spcBef>
              <a:spcAft>
                <a:spcPts val="0"/>
              </a:spcAft>
              <a:buClr>
                <a:srgbClr val="757575"/>
              </a:buClr>
              <a:buSzPts val="1600"/>
              <a:buNone/>
              <a:defRPr sz="1600">
                <a:solidFill>
                  <a:srgbClr val="757575"/>
                </a:solidFill>
              </a:defRPr>
            </a:lvl6pPr>
            <a:lvl7pPr marL="3200400" lvl="6" indent="-228600" algn="l">
              <a:lnSpc>
                <a:spcPct val="90000"/>
              </a:lnSpc>
              <a:spcBef>
                <a:spcPts val="500"/>
              </a:spcBef>
              <a:spcAft>
                <a:spcPts val="0"/>
              </a:spcAft>
              <a:buClr>
                <a:srgbClr val="757575"/>
              </a:buClr>
              <a:buSzPts val="1600"/>
              <a:buNone/>
              <a:defRPr sz="1600">
                <a:solidFill>
                  <a:srgbClr val="757575"/>
                </a:solidFill>
              </a:defRPr>
            </a:lvl7pPr>
            <a:lvl8pPr marL="3657600" lvl="7" indent="-228600" algn="l">
              <a:lnSpc>
                <a:spcPct val="90000"/>
              </a:lnSpc>
              <a:spcBef>
                <a:spcPts val="500"/>
              </a:spcBef>
              <a:spcAft>
                <a:spcPts val="0"/>
              </a:spcAft>
              <a:buClr>
                <a:srgbClr val="757575"/>
              </a:buClr>
              <a:buSzPts val="1600"/>
              <a:buNone/>
              <a:defRPr sz="1600">
                <a:solidFill>
                  <a:srgbClr val="757575"/>
                </a:solidFill>
              </a:defRPr>
            </a:lvl8pPr>
            <a:lvl9pPr marL="4114800" lvl="8" indent="-228600" algn="l">
              <a:lnSpc>
                <a:spcPct val="90000"/>
              </a:lnSpc>
              <a:spcBef>
                <a:spcPts val="500"/>
              </a:spcBef>
              <a:spcAft>
                <a:spcPts val="0"/>
              </a:spcAft>
              <a:buClr>
                <a:srgbClr val="757575"/>
              </a:buClr>
              <a:buSzPts val="1600"/>
              <a:buNone/>
              <a:defRPr sz="1600">
                <a:solidFill>
                  <a:srgbClr val="757575"/>
                </a:solidFill>
              </a:defRPr>
            </a:lvl9pPr>
          </a:lstStyle>
          <a:p>
            <a:endParaRPr/>
          </a:p>
        </p:txBody>
      </p:sp>
      <p:sp>
        <p:nvSpPr>
          <p:cNvPr id="29" name="Google Shape;29;p2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2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2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2"/>
        <p:cNvGrpSpPr/>
        <p:nvPr/>
      </p:nvGrpSpPr>
      <p:grpSpPr>
        <a:xfrm>
          <a:off x="0" y="0"/>
          <a:ext cx="0" cy="0"/>
          <a:chOff x="0" y="0"/>
          <a:chExt cx="0" cy="0"/>
        </a:xfrm>
      </p:grpSpPr>
      <p:sp>
        <p:nvSpPr>
          <p:cNvPr id="33" name="Google Shape;33;p21"/>
          <p:cNvSpPr txBox="1">
            <a:spLocks noGrp="1"/>
          </p:cNvSpPr>
          <p:nvPr>
            <p:ph type="title"/>
          </p:nvPr>
        </p:nvSpPr>
        <p:spPr>
          <a:xfrm>
            <a:off x="1585775" y="365125"/>
            <a:ext cx="9768000" cy="13257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2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5" name="Google Shape;35;p2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2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2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2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9"/>
        <p:cNvGrpSpPr/>
        <p:nvPr/>
      </p:nvGrpSpPr>
      <p:grpSpPr>
        <a:xfrm>
          <a:off x="0" y="0"/>
          <a:ext cx="0" cy="0"/>
          <a:chOff x="0" y="0"/>
          <a:chExt cx="0" cy="0"/>
        </a:xfrm>
      </p:grpSpPr>
      <p:sp>
        <p:nvSpPr>
          <p:cNvPr id="40" name="Google Shape;40;p2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1" name="Google Shape;41;p2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2" name="Google Shape;42;p2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3" name="Google Shape;43;p2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4" name="Google Shape;44;p2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5" name="Google Shape;45;p2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2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2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8"/>
        <p:cNvGrpSpPr/>
        <p:nvPr/>
      </p:nvGrpSpPr>
      <p:grpSpPr>
        <a:xfrm>
          <a:off x="0" y="0"/>
          <a:ext cx="0" cy="0"/>
          <a:chOff x="0" y="0"/>
          <a:chExt cx="0" cy="0"/>
        </a:xfrm>
      </p:grpSpPr>
      <p:sp>
        <p:nvSpPr>
          <p:cNvPr id="49" name="Google Shape;49;p23"/>
          <p:cNvSpPr txBox="1">
            <a:spLocks noGrp="1"/>
          </p:cNvSpPr>
          <p:nvPr>
            <p:ph type="title"/>
          </p:nvPr>
        </p:nvSpPr>
        <p:spPr>
          <a:xfrm>
            <a:off x="1585775" y="365125"/>
            <a:ext cx="9768000" cy="1325700"/>
          </a:xfrm>
          <a:prstGeom prst="rect">
            <a:avLst/>
          </a:prstGeom>
          <a:noFill/>
          <a:ln>
            <a:noFill/>
          </a:ln>
          <a:effectLst>
            <a:outerShdw blurRad="57150" dist="19050" dir="5400000" algn="bl" rotWithShape="0">
              <a:srgbClr val="000000">
                <a:alpha val="50000"/>
              </a:srgbClr>
            </a:outerShdw>
          </a:effectLst>
        </p:spPr>
        <p:txBody>
          <a:bodyPr spcFirstLastPara="1" wrap="square" lIns="91425" tIns="45700" rIns="91425" bIns="45700" anchor="ctr" anchorCtr="0">
            <a:normAutofit/>
          </a:bodyPr>
          <a:lstStyle>
            <a:lvl1pPr lvl="0" algn="l">
              <a:lnSpc>
                <a:spcPct val="90000"/>
              </a:lnSpc>
              <a:spcBef>
                <a:spcPts val="0"/>
              </a:spcBef>
              <a:spcAft>
                <a:spcPts val="0"/>
              </a:spcAft>
              <a:buClr>
                <a:srgbClr val="E96D2F"/>
              </a:buClr>
              <a:buSzPts val="1800"/>
              <a:buNone/>
              <a:defRPr>
                <a:solidFill>
                  <a:srgbClr val="E96D2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2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2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2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
        <p:cNvGrpSpPr/>
        <p:nvPr/>
      </p:nvGrpSpPr>
      <p:grpSpPr>
        <a:xfrm>
          <a:off x="0" y="0"/>
          <a:ext cx="0" cy="0"/>
          <a:chOff x="0" y="0"/>
          <a:chExt cx="0" cy="0"/>
        </a:xfrm>
      </p:grpSpPr>
      <p:sp>
        <p:nvSpPr>
          <p:cNvPr id="54" name="Google Shape;54;p2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2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2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7"/>
        <p:cNvGrpSpPr/>
        <p:nvPr/>
      </p:nvGrpSpPr>
      <p:grpSpPr>
        <a:xfrm>
          <a:off x="0" y="0"/>
          <a:ext cx="0" cy="0"/>
          <a:chOff x="0" y="0"/>
          <a:chExt cx="0" cy="0"/>
        </a:xfrm>
      </p:grpSpPr>
      <p:sp>
        <p:nvSpPr>
          <p:cNvPr id="58" name="Google Shape;58;p2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Play"/>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2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0" name="Google Shape;60;p2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1" name="Google Shape;61;p2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2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2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4"/>
        <p:cNvGrpSpPr/>
        <p:nvPr/>
      </p:nvGrpSpPr>
      <p:grpSpPr>
        <a:xfrm>
          <a:off x="0" y="0"/>
          <a:ext cx="0" cy="0"/>
          <a:chOff x="0" y="0"/>
          <a:chExt cx="0" cy="0"/>
        </a:xfrm>
      </p:grpSpPr>
      <p:sp>
        <p:nvSpPr>
          <p:cNvPr id="65" name="Google Shape;65;p26"/>
          <p:cNvSpPr txBox="1">
            <a:spLocks noGrp="1"/>
          </p:cNvSpPr>
          <p:nvPr>
            <p:ph type="title"/>
          </p:nvPr>
        </p:nvSpPr>
        <p:spPr>
          <a:xfrm>
            <a:off x="839788" y="457200"/>
            <a:ext cx="3932237" cy="1600200"/>
          </a:xfrm>
          <a:prstGeom prst="rect">
            <a:avLst/>
          </a:prstGeom>
          <a:noFill/>
          <a:ln>
            <a:noFill/>
          </a:ln>
          <a:effectLst>
            <a:outerShdw blurRad="57150" dist="19050" dir="5400000" algn="bl" rotWithShape="0">
              <a:srgbClr val="000000">
                <a:alpha val="50000"/>
              </a:srgbClr>
            </a:outerShdw>
          </a:effectLst>
        </p:spPr>
        <p:txBody>
          <a:bodyPr spcFirstLastPara="1" wrap="square" lIns="91425" tIns="45700" rIns="91425" bIns="45700" anchor="b" anchorCtr="0">
            <a:normAutofit/>
          </a:bodyPr>
          <a:lstStyle>
            <a:lvl1pPr lvl="0" algn="l">
              <a:lnSpc>
                <a:spcPct val="90000"/>
              </a:lnSpc>
              <a:spcBef>
                <a:spcPts val="0"/>
              </a:spcBef>
              <a:spcAft>
                <a:spcPts val="0"/>
              </a:spcAft>
              <a:buClr>
                <a:srgbClr val="E96D2F"/>
              </a:buClr>
              <a:buSzPts val="3200"/>
              <a:buFont typeface="Play"/>
              <a:buNone/>
              <a:defRPr sz="3200">
                <a:solidFill>
                  <a:srgbClr val="E96D2F"/>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26"/>
          <p:cNvSpPr>
            <a:spLocks noGrp="1"/>
          </p:cNvSpPr>
          <p:nvPr>
            <p:ph type="pic" idx="2"/>
          </p:nvPr>
        </p:nvSpPr>
        <p:spPr>
          <a:xfrm>
            <a:off x="5183188" y="987425"/>
            <a:ext cx="6172200" cy="4873625"/>
          </a:xfrm>
          <a:prstGeom prst="rect">
            <a:avLst/>
          </a:prstGeom>
          <a:noFill/>
          <a:ln>
            <a:noFill/>
          </a:ln>
        </p:spPr>
      </p:sp>
      <p:sp>
        <p:nvSpPr>
          <p:cNvPr id="67" name="Google Shape;67;p2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8" name="Google Shape;68;p2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2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2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757575"/>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7"/>
          <p:cNvSpPr txBox="1">
            <a:spLocks noGrp="1"/>
          </p:cNvSpPr>
          <p:nvPr>
            <p:ph type="title"/>
          </p:nvPr>
        </p:nvSpPr>
        <p:spPr>
          <a:xfrm>
            <a:off x="1585775" y="365125"/>
            <a:ext cx="9768000" cy="1325700"/>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Roboto"/>
              <a:buNone/>
              <a:defRPr sz="4400" b="1" i="0" u="none" strike="noStrike" cap="none">
                <a:solidFill>
                  <a:schemeClr val="dk1"/>
                </a:solidFill>
                <a:latin typeface="Roboto"/>
                <a:ea typeface="Roboto"/>
                <a:cs typeface="Roboto"/>
                <a:sym typeface="Roboto"/>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17"/>
          <p:cNvSpPr txBox="1">
            <a:spLocks noGrp="1"/>
          </p:cNvSpPr>
          <p:nvPr>
            <p:ph type="body" idx="1"/>
          </p:nvPr>
        </p:nvSpPr>
        <p:spPr>
          <a:xfrm>
            <a:off x="1225375" y="1940450"/>
            <a:ext cx="9572400" cy="4351200"/>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Roboto Light"/>
              <a:buChar char="•"/>
              <a:defRPr sz="2800" b="0" i="0" u="none" strike="noStrike" cap="none">
                <a:solidFill>
                  <a:schemeClr val="dk1"/>
                </a:solidFill>
                <a:latin typeface="Roboto Light"/>
                <a:ea typeface="Roboto Light"/>
                <a:cs typeface="Roboto Light"/>
                <a:sym typeface="Roboto Light"/>
              </a:defRPr>
            </a:lvl1pPr>
            <a:lvl2pPr marL="914400" marR="0" lvl="1" indent="-381000" algn="l" rtl="0">
              <a:lnSpc>
                <a:spcPct val="90000"/>
              </a:lnSpc>
              <a:spcBef>
                <a:spcPts val="500"/>
              </a:spcBef>
              <a:spcAft>
                <a:spcPts val="0"/>
              </a:spcAft>
              <a:buClr>
                <a:schemeClr val="dk1"/>
              </a:buClr>
              <a:buSzPts val="2400"/>
              <a:buFont typeface="Roboto Light"/>
              <a:buChar char="•"/>
              <a:defRPr sz="2400" b="0" i="0" u="none" strike="noStrike" cap="none">
                <a:solidFill>
                  <a:schemeClr val="dk1"/>
                </a:solidFill>
                <a:latin typeface="Roboto Light"/>
                <a:ea typeface="Roboto Light"/>
                <a:cs typeface="Roboto Light"/>
                <a:sym typeface="Roboto Light"/>
              </a:defRPr>
            </a:lvl2pPr>
            <a:lvl3pPr marL="1371600" marR="0" lvl="2" indent="-355600" algn="l" rtl="0">
              <a:lnSpc>
                <a:spcPct val="90000"/>
              </a:lnSpc>
              <a:spcBef>
                <a:spcPts val="500"/>
              </a:spcBef>
              <a:spcAft>
                <a:spcPts val="0"/>
              </a:spcAft>
              <a:buClr>
                <a:schemeClr val="dk1"/>
              </a:buClr>
              <a:buSzPts val="2000"/>
              <a:buFont typeface="Roboto Light"/>
              <a:buChar char="•"/>
              <a:defRPr sz="2000" b="0" i="0" u="none" strike="noStrike" cap="none">
                <a:solidFill>
                  <a:schemeClr val="dk1"/>
                </a:solidFill>
                <a:latin typeface="Roboto Light"/>
                <a:ea typeface="Roboto Light"/>
                <a:cs typeface="Roboto Light"/>
                <a:sym typeface="Roboto Light"/>
              </a:defRPr>
            </a:lvl3pPr>
            <a:lvl4pPr marL="1828800" marR="0" lvl="3" indent="-342900" algn="l" rtl="0">
              <a:lnSpc>
                <a:spcPct val="90000"/>
              </a:lnSpc>
              <a:spcBef>
                <a:spcPts val="500"/>
              </a:spcBef>
              <a:spcAft>
                <a:spcPts val="0"/>
              </a:spcAft>
              <a:buClr>
                <a:schemeClr val="dk1"/>
              </a:buClr>
              <a:buSzPts val="1800"/>
              <a:buFont typeface="Roboto Light"/>
              <a:buChar char="•"/>
              <a:defRPr sz="1800" b="0" i="0" u="none" strike="noStrike" cap="none">
                <a:solidFill>
                  <a:schemeClr val="dk1"/>
                </a:solidFill>
                <a:latin typeface="Roboto Light"/>
                <a:ea typeface="Roboto Light"/>
                <a:cs typeface="Roboto Light"/>
                <a:sym typeface="Roboto Light"/>
              </a:defRPr>
            </a:lvl4pPr>
            <a:lvl5pPr marL="2286000" marR="0" lvl="4" indent="-342900" algn="l" rtl="0">
              <a:lnSpc>
                <a:spcPct val="90000"/>
              </a:lnSpc>
              <a:spcBef>
                <a:spcPts val="500"/>
              </a:spcBef>
              <a:spcAft>
                <a:spcPts val="0"/>
              </a:spcAft>
              <a:buClr>
                <a:schemeClr val="dk1"/>
              </a:buClr>
              <a:buSzPts val="1800"/>
              <a:buFont typeface="Roboto Light"/>
              <a:buChar char="•"/>
              <a:defRPr sz="1800" b="0" i="0" u="none" strike="noStrike" cap="none">
                <a:solidFill>
                  <a:schemeClr val="dk1"/>
                </a:solidFill>
                <a:latin typeface="Roboto Light"/>
                <a:ea typeface="Roboto Light"/>
                <a:cs typeface="Roboto Light"/>
                <a:sym typeface="Roboto Light"/>
              </a:defRPr>
            </a:lvl5pPr>
            <a:lvl6pPr marL="2743200" marR="0" lvl="5" indent="-342900" algn="l" rtl="0">
              <a:lnSpc>
                <a:spcPct val="90000"/>
              </a:lnSpc>
              <a:spcBef>
                <a:spcPts val="500"/>
              </a:spcBef>
              <a:spcAft>
                <a:spcPts val="0"/>
              </a:spcAft>
              <a:buClr>
                <a:schemeClr val="dk1"/>
              </a:buClr>
              <a:buSzPts val="1800"/>
              <a:buFont typeface="Roboto Light"/>
              <a:buChar char="•"/>
              <a:defRPr sz="1800" b="0" i="0" u="none" strike="noStrike" cap="none">
                <a:solidFill>
                  <a:schemeClr val="dk1"/>
                </a:solidFill>
                <a:latin typeface="Roboto Light"/>
                <a:ea typeface="Roboto Light"/>
                <a:cs typeface="Roboto Light"/>
                <a:sym typeface="Roboto Light"/>
              </a:defRPr>
            </a:lvl6pPr>
            <a:lvl7pPr marL="3200400" marR="0" lvl="6" indent="-342900" algn="l" rtl="0">
              <a:lnSpc>
                <a:spcPct val="90000"/>
              </a:lnSpc>
              <a:spcBef>
                <a:spcPts val="500"/>
              </a:spcBef>
              <a:spcAft>
                <a:spcPts val="0"/>
              </a:spcAft>
              <a:buClr>
                <a:schemeClr val="dk1"/>
              </a:buClr>
              <a:buSzPts val="1800"/>
              <a:buFont typeface="Roboto Light"/>
              <a:buChar char="•"/>
              <a:defRPr sz="1800" b="0" i="0" u="none" strike="noStrike" cap="none">
                <a:solidFill>
                  <a:schemeClr val="dk1"/>
                </a:solidFill>
                <a:latin typeface="Roboto Light"/>
                <a:ea typeface="Roboto Light"/>
                <a:cs typeface="Roboto Light"/>
                <a:sym typeface="Roboto Light"/>
              </a:defRPr>
            </a:lvl7pPr>
            <a:lvl8pPr marL="3657600" marR="0" lvl="7" indent="-342900" algn="l" rtl="0">
              <a:lnSpc>
                <a:spcPct val="90000"/>
              </a:lnSpc>
              <a:spcBef>
                <a:spcPts val="500"/>
              </a:spcBef>
              <a:spcAft>
                <a:spcPts val="0"/>
              </a:spcAft>
              <a:buClr>
                <a:schemeClr val="dk1"/>
              </a:buClr>
              <a:buSzPts val="1800"/>
              <a:buFont typeface="Roboto Light"/>
              <a:buChar char="•"/>
              <a:defRPr sz="1800" b="0" i="0" u="none" strike="noStrike" cap="none">
                <a:solidFill>
                  <a:schemeClr val="dk1"/>
                </a:solidFill>
                <a:latin typeface="Roboto Light"/>
                <a:ea typeface="Roboto Light"/>
                <a:cs typeface="Roboto Light"/>
                <a:sym typeface="Roboto Light"/>
              </a:defRPr>
            </a:lvl8pPr>
            <a:lvl9pPr marL="4114800" marR="0" lvl="8" indent="-342900" algn="l" rtl="0">
              <a:lnSpc>
                <a:spcPct val="90000"/>
              </a:lnSpc>
              <a:spcBef>
                <a:spcPts val="500"/>
              </a:spcBef>
              <a:spcAft>
                <a:spcPts val="0"/>
              </a:spcAft>
              <a:buClr>
                <a:schemeClr val="dk1"/>
              </a:buClr>
              <a:buSzPts val="1800"/>
              <a:buFont typeface="Roboto Light"/>
              <a:buChar char="•"/>
              <a:defRPr sz="1800" b="0" i="0" u="none" strike="noStrike" cap="none">
                <a:solidFill>
                  <a:schemeClr val="dk1"/>
                </a:solidFill>
                <a:latin typeface="Roboto Light"/>
                <a:ea typeface="Roboto Light"/>
                <a:cs typeface="Roboto Light"/>
                <a:sym typeface="Roboto Light"/>
              </a:defRPr>
            </a:lvl9pPr>
          </a:lstStyle>
          <a:p>
            <a:endParaRPr/>
          </a:p>
        </p:txBody>
      </p:sp>
      <p:sp>
        <p:nvSpPr>
          <p:cNvPr id="8" name="Google Shape;8;p1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757575"/>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9" name="Google Shape;9;p1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757575"/>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Arial"/>
                <a:ea typeface="Arial"/>
                <a:cs typeface="Arial"/>
                <a:sym typeface="Arial"/>
              </a:defRPr>
            </a:lvl9pPr>
          </a:lstStyle>
          <a:p>
            <a:endParaRPr/>
          </a:p>
        </p:txBody>
      </p:sp>
      <p:sp>
        <p:nvSpPr>
          <p:cNvPr id="10" name="Google Shape;10;p17"/>
          <p:cNvSpPr/>
          <p:nvPr/>
        </p:nvSpPr>
        <p:spPr>
          <a:xfrm>
            <a:off x="267725" y="365125"/>
            <a:ext cx="11574252" cy="5991246"/>
          </a:xfrm>
          <a:prstGeom prst="flowChartTerminator">
            <a:avLst/>
          </a:prstGeom>
          <a:noFill/>
          <a:ln w="19050" cap="flat" cmpd="sng">
            <a:solidFill>
              <a:srgbClr val="E96D2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Roboto Light"/>
              <a:ea typeface="Roboto Light"/>
              <a:cs typeface="Roboto Light"/>
              <a:sym typeface="Roboto Light"/>
            </a:endParaRPr>
          </a:p>
        </p:txBody>
      </p:sp>
      <p:pic>
        <p:nvPicPr>
          <p:cNvPr id="11" name="Google Shape;11;p17" title="Copy of Walk N Roll - All - Outlined.png"/>
          <p:cNvPicPr preferRelativeResize="0"/>
          <p:nvPr/>
        </p:nvPicPr>
        <p:blipFill rotWithShape="1">
          <a:blip r:embed="rId13">
            <a:alphaModFix/>
          </a:blip>
          <a:srcRect/>
          <a:stretch/>
        </p:blipFill>
        <p:spPr>
          <a:xfrm>
            <a:off x="10299025" y="80250"/>
            <a:ext cx="1542874" cy="1656325"/>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photos.app.goo.gl/vQUoRUKM9yWg8yMt7" TargetMode="External"/><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docs.google.com/document/d/1uhmAKbppyotP8cli6f4e3U7xa7M-bQ-f/edit?usp=sharing&amp;ouid=105628294656534002510&amp;rtpof=true&amp;sd=true" TargetMode="External"/><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1.xml"/><Relationship Id="rId1" Type="http://schemas.openxmlformats.org/officeDocument/2006/relationships/slideLayout" Target="../slideLayouts/slideLayout1.xml"/><Relationship Id="rId5" Type="http://schemas.openxmlformats.org/officeDocument/2006/relationships/hyperlink" Target="mailto:cara@streetsmarts.org" TargetMode="Externa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6.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4.jpg"/><Relationship Id="rId4" Type="http://schemas.openxmlformats.org/officeDocument/2006/relationships/image" Target="../media/image13.png"/></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8.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2"/>
          <p:cNvSpPr txBox="1"/>
          <p:nvPr/>
        </p:nvSpPr>
        <p:spPr>
          <a:xfrm>
            <a:off x="2737202" y="4178145"/>
            <a:ext cx="6717600" cy="585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chemeClr val="accent2"/>
                </a:solidFill>
                <a:latin typeface="Arial"/>
                <a:ea typeface="Arial"/>
                <a:cs typeface="Arial"/>
                <a:sym typeface="Arial"/>
              </a:rPr>
              <a:t>Weekly Scanning Program</a:t>
            </a:r>
            <a:endParaRPr sz="1400" b="0" i="0" u="none" strike="noStrike" cap="none">
              <a:solidFill>
                <a:schemeClr val="accent2"/>
              </a:solidFill>
              <a:latin typeface="Arial"/>
              <a:ea typeface="Arial"/>
              <a:cs typeface="Arial"/>
              <a:sym typeface="Arial"/>
            </a:endParaRPr>
          </a:p>
        </p:txBody>
      </p:sp>
      <p:pic>
        <p:nvPicPr>
          <p:cNvPr id="88" name="Google Shape;88;p2" descr="A yellow triangle sign with a light bulb inside&#10;&#10;Description automatically generated"/>
          <p:cNvPicPr preferRelativeResize="0"/>
          <p:nvPr/>
        </p:nvPicPr>
        <p:blipFill rotWithShape="1">
          <a:blip r:embed="rId3">
            <a:alphaModFix/>
          </a:blip>
          <a:srcRect/>
          <a:stretch/>
        </p:blipFill>
        <p:spPr>
          <a:xfrm>
            <a:off x="5611152" y="4763149"/>
            <a:ext cx="1069351" cy="491376"/>
          </a:xfrm>
          <a:prstGeom prst="rect">
            <a:avLst/>
          </a:prstGeom>
          <a:noFill/>
          <a:ln>
            <a:noFill/>
          </a:ln>
        </p:spPr>
      </p:pic>
      <p:pic>
        <p:nvPicPr>
          <p:cNvPr id="89" name="Google Shape;89;p2" title="Copy of Walk N Roll - Wordmark - Orange.png"/>
          <p:cNvPicPr preferRelativeResize="0"/>
          <p:nvPr/>
        </p:nvPicPr>
        <p:blipFill rotWithShape="1">
          <a:blip r:embed="rId4">
            <a:alphaModFix/>
          </a:blip>
          <a:srcRect/>
          <a:stretch/>
        </p:blipFill>
        <p:spPr>
          <a:xfrm>
            <a:off x="2455675" y="1939774"/>
            <a:ext cx="7200900" cy="22383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g310789f9130_0_353"/>
          <p:cNvSpPr txBox="1">
            <a:spLocks noGrp="1"/>
          </p:cNvSpPr>
          <p:nvPr>
            <p:ph type="title"/>
          </p:nvPr>
        </p:nvSpPr>
        <p:spPr>
          <a:xfrm>
            <a:off x="1595725" y="405000"/>
            <a:ext cx="9768000" cy="1325700"/>
          </a:xfrm>
          <a:prstGeom prst="rect">
            <a:avLst/>
          </a:prstGeom>
          <a:noFill/>
          <a:ln>
            <a:noFill/>
          </a:ln>
          <a:effectLst>
            <a:outerShdw blurRad="57150" dist="19050" dir="5400000" algn="bl" rotWithShape="0">
              <a:srgbClr val="000000">
                <a:alpha val="50000"/>
              </a:srgbClr>
            </a:outerShdw>
          </a:effectLst>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a:t>Start the program</a:t>
            </a:r>
            <a:endParaRPr/>
          </a:p>
        </p:txBody>
      </p:sp>
      <p:sp>
        <p:nvSpPr>
          <p:cNvPr id="160" name="Google Shape;160;g310789f9130_0_353"/>
          <p:cNvSpPr/>
          <p:nvPr/>
        </p:nvSpPr>
        <p:spPr>
          <a:xfrm>
            <a:off x="564389" y="1644888"/>
            <a:ext cx="3454200" cy="3194100"/>
          </a:xfrm>
          <a:prstGeom prst="ellipse">
            <a:avLst/>
          </a:prstGeom>
          <a:solidFill>
            <a:srgbClr val="F16723"/>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61" name="Google Shape;161;g310789f9130_0_353"/>
          <p:cNvSpPr txBox="1"/>
          <p:nvPr/>
        </p:nvSpPr>
        <p:spPr>
          <a:xfrm>
            <a:off x="759247" y="2528959"/>
            <a:ext cx="3064500" cy="1323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a:solidFill>
                  <a:schemeClr val="dk1"/>
                </a:solidFill>
                <a:latin typeface="Quattrocento Sans"/>
                <a:ea typeface="Quattrocento Sans"/>
                <a:cs typeface="Quattrocento Sans"/>
                <a:sym typeface="Quattrocento Sans"/>
              </a:rPr>
              <a:t>4. </a:t>
            </a:r>
            <a:r>
              <a:rPr lang="en-US" sz="2000" b="1" i="0" u="none" strike="noStrike" cap="none">
                <a:solidFill>
                  <a:schemeClr val="dk1"/>
                </a:solidFill>
                <a:latin typeface="Quattrocento Sans"/>
                <a:ea typeface="Quattrocento Sans"/>
                <a:cs typeface="Quattrocento Sans"/>
                <a:sym typeface="Quattrocento Sans"/>
              </a:rPr>
              <a:t> </a:t>
            </a:r>
            <a:endParaRPr sz="2000" b="1" i="0" u="none" strike="noStrike" cap="none">
              <a:solidFill>
                <a:srgbClr val="000000"/>
              </a:solidFill>
              <a:latin typeface="Quattrocento Sans"/>
              <a:ea typeface="Quattrocento Sans"/>
              <a:cs typeface="Quattrocento Sans"/>
              <a:sym typeface="Quattrocento Sans"/>
            </a:endParaRPr>
          </a:p>
          <a:p>
            <a:pPr marL="0" marR="0" lvl="0" indent="0" algn="ctr" rtl="0">
              <a:lnSpc>
                <a:spcPct val="100000"/>
              </a:lnSpc>
              <a:spcBef>
                <a:spcPts val="0"/>
              </a:spcBef>
              <a:spcAft>
                <a:spcPts val="0"/>
              </a:spcAft>
              <a:buClr>
                <a:srgbClr val="000000"/>
              </a:buClr>
              <a:buSzPts val="2000"/>
              <a:buFont typeface="Arial"/>
              <a:buNone/>
            </a:pPr>
            <a:r>
              <a:rPr lang="en-US" sz="2000" b="1">
                <a:solidFill>
                  <a:schemeClr val="dk1"/>
                </a:solidFill>
                <a:latin typeface="Quattrocento Sans"/>
                <a:ea typeface="Quattrocento Sans"/>
                <a:cs typeface="Quattrocento Sans"/>
                <a:sym typeface="Quattrocento Sans"/>
              </a:rPr>
              <a:t>Walk ‘n Roll Wednesdays rolls out every week rain or shine</a:t>
            </a:r>
            <a:endParaRPr sz="2000" b="1" i="1" u="none" strike="noStrike" cap="none">
              <a:solidFill>
                <a:srgbClr val="3DDAB4"/>
              </a:solidFill>
              <a:latin typeface="Quattrocento Sans"/>
              <a:ea typeface="Quattrocento Sans"/>
              <a:cs typeface="Quattrocento Sans"/>
              <a:sym typeface="Quattrocento Sans"/>
            </a:endParaRPr>
          </a:p>
        </p:txBody>
      </p:sp>
      <p:pic>
        <p:nvPicPr>
          <p:cNvPr id="162" name="Google Shape;162;g310789f9130_0_353"/>
          <p:cNvPicPr preferRelativeResize="0"/>
          <p:nvPr/>
        </p:nvPicPr>
        <p:blipFill>
          <a:blip r:embed="rId3">
            <a:alphaModFix/>
          </a:blip>
          <a:stretch>
            <a:fillRect/>
          </a:stretch>
        </p:blipFill>
        <p:spPr>
          <a:xfrm>
            <a:off x="4591297" y="1803350"/>
            <a:ext cx="5542624" cy="3698999"/>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g310789f9130_0_343"/>
          <p:cNvSpPr txBox="1">
            <a:spLocks noGrp="1"/>
          </p:cNvSpPr>
          <p:nvPr>
            <p:ph type="title"/>
          </p:nvPr>
        </p:nvSpPr>
        <p:spPr>
          <a:xfrm>
            <a:off x="1366450" y="494725"/>
            <a:ext cx="97680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a:t>Our Part: funding</a:t>
            </a:r>
            <a:endParaRPr/>
          </a:p>
        </p:txBody>
      </p:sp>
      <p:sp>
        <p:nvSpPr>
          <p:cNvPr id="168" name="Google Shape;168;g310789f9130_0_343"/>
          <p:cNvSpPr txBox="1">
            <a:spLocks noGrp="1"/>
          </p:cNvSpPr>
          <p:nvPr>
            <p:ph type="body" idx="1"/>
          </p:nvPr>
        </p:nvSpPr>
        <p:spPr>
          <a:xfrm>
            <a:off x="1225375" y="1940450"/>
            <a:ext cx="9572400" cy="3721500"/>
          </a:xfrm>
          <a:prstGeom prst="rect">
            <a:avLst/>
          </a:prstGeom>
          <a:noFill/>
          <a:ln>
            <a:noFill/>
          </a:ln>
        </p:spPr>
        <p:txBody>
          <a:bodyPr spcFirstLastPara="1" wrap="square" lIns="91425" tIns="45700" rIns="91425" bIns="45700" anchor="t" anchorCtr="0">
            <a:normAutofit/>
          </a:bodyPr>
          <a:lstStyle/>
          <a:p>
            <a:pPr marL="457200" lvl="0" indent="0" algn="l" rtl="0">
              <a:lnSpc>
                <a:spcPct val="100000"/>
              </a:lnSpc>
              <a:spcBef>
                <a:spcPts val="0"/>
              </a:spcBef>
              <a:spcAft>
                <a:spcPts val="0"/>
              </a:spcAft>
              <a:buNone/>
            </a:pPr>
            <a:r>
              <a:rPr lang="en-US" sz="2400">
                <a:latin typeface="Roboto"/>
                <a:ea typeface="Roboto"/>
                <a:cs typeface="Roboto"/>
                <a:sym typeface="Roboto"/>
              </a:rPr>
              <a:t>All the supplies to make the program one and done</a:t>
            </a:r>
            <a:endParaRPr sz="2400">
              <a:latin typeface="Roboto"/>
              <a:ea typeface="Roboto"/>
              <a:cs typeface="Roboto"/>
              <a:sym typeface="Roboto"/>
            </a:endParaRPr>
          </a:p>
          <a:p>
            <a:pPr marL="914400" lvl="0" indent="-381000" algn="l" rtl="0">
              <a:lnSpc>
                <a:spcPct val="100000"/>
              </a:lnSpc>
              <a:spcBef>
                <a:spcPts val="0"/>
              </a:spcBef>
              <a:spcAft>
                <a:spcPts val="0"/>
              </a:spcAft>
              <a:buSzPts val="2400"/>
              <a:buFont typeface="Roboto"/>
              <a:buChar char="•"/>
            </a:pPr>
            <a:r>
              <a:rPr lang="en-US" sz="2400">
                <a:latin typeface="Roboto"/>
                <a:ea typeface="Roboto"/>
                <a:cs typeface="Roboto"/>
                <a:sym typeface="Roboto"/>
              </a:rPr>
              <a:t>Active4me subscription</a:t>
            </a:r>
            <a:endParaRPr sz="2400">
              <a:latin typeface="Roboto"/>
              <a:ea typeface="Roboto"/>
              <a:cs typeface="Roboto"/>
              <a:sym typeface="Roboto"/>
            </a:endParaRPr>
          </a:p>
          <a:p>
            <a:pPr marL="914400" lvl="0" indent="-381000" algn="l" rtl="0">
              <a:lnSpc>
                <a:spcPct val="100000"/>
              </a:lnSpc>
              <a:spcBef>
                <a:spcPts val="0"/>
              </a:spcBef>
              <a:spcAft>
                <a:spcPts val="0"/>
              </a:spcAft>
              <a:buSzPts val="2400"/>
              <a:buFont typeface="Roboto"/>
              <a:buChar char="•"/>
            </a:pPr>
            <a:r>
              <a:rPr lang="en-US" sz="2400">
                <a:latin typeface="Roboto"/>
                <a:ea typeface="Roboto"/>
                <a:cs typeface="Roboto"/>
                <a:sym typeface="Roboto"/>
              </a:rPr>
              <a:t>Incentives</a:t>
            </a:r>
            <a:endParaRPr sz="2400">
              <a:latin typeface="Roboto"/>
              <a:ea typeface="Roboto"/>
              <a:cs typeface="Roboto"/>
              <a:sym typeface="Roboto"/>
            </a:endParaRPr>
          </a:p>
          <a:p>
            <a:pPr marL="914400" lvl="0" indent="-381000" algn="l" rtl="0">
              <a:lnSpc>
                <a:spcPct val="100000"/>
              </a:lnSpc>
              <a:spcBef>
                <a:spcPts val="0"/>
              </a:spcBef>
              <a:spcAft>
                <a:spcPts val="0"/>
              </a:spcAft>
              <a:buSzPts val="2400"/>
              <a:buFont typeface="Roboto"/>
              <a:buChar char="•"/>
            </a:pPr>
            <a:r>
              <a:rPr lang="en-US" sz="2400">
                <a:latin typeface="Roboto"/>
                <a:ea typeface="Roboto"/>
                <a:cs typeface="Roboto"/>
                <a:sym typeface="Roboto"/>
              </a:rPr>
              <a:t>Individualized Walk ‘n Roll mascot</a:t>
            </a:r>
            <a:endParaRPr sz="2400">
              <a:latin typeface="Roboto"/>
              <a:ea typeface="Roboto"/>
              <a:cs typeface="Roboto"/>
              <a:sym typeface="Roboto"/>
            </a:endParaRPr>
          </a:p>
          <a:p>
            <a:pPr marL="914400" lvl="0" indent="-381000" algn="l" rtl="0">
              <a:lnSpc>
                <a:spcPct val="100000"/>
              </a:lnSpc>
              <a:spcBef>
                <a:spcPts val="0"/>
              </a:spcBef>
              <a:spcAft>
                <a:spcPts val="0"/>
              </a:spcAft>
              <a:buSzPts val="2400"/>
              <a:buFont typeface="Roboto"/>
              <a:buChar char="•"/>
            </a:pPr>
            <a:r>
              <a:rPr lang="en-US" sz="2400">
                <a:latin typeface="Roboto"/>
                <a:ea typeface="Roboto"/>
                <a:cs typeface="Roboto"/>
                <a:sym typeface="Roboto"/>
              </a:rPr>
              <a:t>Equipment (cones, vests, flags, etc)</a:t>
            </a:r>
            <a:endParaRPr sz="2400">
              <a:latin typeface="Roboto"/>
              <a:ea typeface="Roboto"/>
              <a:cs typeface="Roboto"/>
              <a:sym typeface="Roboto"/>
            </a:endParaRPr>
          </a:p>
          <a:p>
            <a:pPr marL="914400" lvl="0" indent="-381000" algn="l" rtl="0">
              <a:lnSpc>
                <a:spcPct val="100000"/>
              </a:lnSpc>
              <a:spcBef>
                <a:spcPts val="0"/>
              </a:spcBef>
              <a:spcAft>
                <a:spcPts val="0"/>
              </a:spcAft>
              <a:buSzPts val="2400"/>
              <a:buFont typeface="Roboto"/>
              <a:buChar char="•"/>
            </a:pPr>
            <a:r>
              <a:rPr lang="en-US" sz="2400">
                <a:latin typeface="Roboto"/>
                <a:ea typeface="Roboto"/>
                <a:cs typeface="Roboto"/>
                <a:sym typeface="Roboto"/>
              </a:rPr>
              <a:t>Advertising</a:t>
            </a:r>
            <a:endParaRPr sz="2400">
              <a:latin typeface="Roboto"/>
              <a:ea typeface="Roboto"/>
              <a:cs typeface="Roboto"/>
              <a:sym typeface="Roboto"/>
            </a:endParaRPr>
          </a:p>
          <a:p>
            <a:pPr marL="914400" lvl="0" indent="-381000" algn="l" rtl="0">
              <a:lnSpc>
                <a:spcPct val="100000"/>
              </a:lnSpc>
              <a:spcBef>
                <a:spcPts val="0"/>
              </a:spcBef>
              <a:spcAft>
                <a:spcPts val="0"/>
              </a:spcAft>
              <a:buSzPts val="2400"/>
              <a:buFont typeface="Roboto"/>
              <a:buChar char="•"/>
            </a:pPr>
            <a:r>
              <a:rPr lang="en-US" sz="2400">
                <a:latin typeface="Roboto"/>
                <a:ea typeface="Roboto"/>
                <a:cs typeface="Roboto"/>
                <a:sym typeface="Roboto"/>
              </a:rPr>
              <a:t>Templates</a:t>
            </a:r>
            <a:endParaRPr sz="2400">
              <a:latin typeface="Roboto"/>
              <a:ea typeface="Roboto"/>
              <a:cs typeface="Roboto"/>
              <a:sym typeface="Roboto"/>
            </a:endParaRPr>
          </a:p>
          <a:p>
            <a:pPr marL="914400" lvl="0" indent="-381000" algn="l" rtl="0">
              <a:lnSpc>
                <a:spcPct val="100000"/>
              </a:lnSpc>
              <a:spcBef>
                <a:spcPts val="0"/>
              </a:spcBef>
              <a:spcAft>
                <a:spcPts val="0"/>
              </a:spcAft>
              <a:buSzPts val="2400"/>
              <a:buFont typeface="Roboto"/>
              <a:buChar char="•"/>
            </a:pPr>
            <a:r>
              <a:rPr lang="en-US" sz="2400">
                <a:latin typeface="Roboto"/>
                <a:ea typeface="Roboto"/>
                <a:cs typeface="Roboto"/>
                <a:sym typeface="Roboto"/>
              </a:rPr>
              <a:t>Training</a:t>
            </a:r>
            <a:endParaRPr sz="3800">
              <a:latin typeface="Roboto"/>
              <a:ea typeface="Roboto"/>
              <a:cs typeface="Roboto"/>
              <a:sym typeface="Roboto"/>
            </a:endParaRPr>
          </a:p>
        </p:txBody>
      </p:sp>
      <p:pic>
        <p:nvPicPr>
          <p:cNvPr id="169" name="Google Shape;169;g310789f9130_0_343"/>
          <p:cNvPicPr preferRelativeResize="0"/>
          <p:nvPr/>
        </p:nvPicPr>
        <p:blipFill rotWithShape="1">
          <a:blip r:embed="rId3">
            <a:alphaModFix/>
          </a:blip>
          <a:srcRect l="13081" t="13667" b="8723"/>
          <a:stretch/>
        </p:blipFill>
        <p:spPr>
          <a:xfrm>
            <a:off x="7585625" y="2411122"/>
            <a:ext cx="2731251" cy="3250826"/>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3"/>
        <p:cNvGrpSpPr/>
        <p:nvPr/>
      </p:nvGrpSpPr>
      <p:grpSpPr>
        <a:xfrm>
          <a:off x="0" y="0"/>
          <a:ext cx="0" cy="0"/>
          <a:chOff x="0" y="0"/>
          <a:chExt cx="0" cy="0"/>
        </a:xfrm>
      </p:grpSpPr>
      <p:sp>
        <p:nvSpPr>
          <p:cNvPr id="174" name="Google Shape;174;g30fe4f10269_0_101"/>
          <p:cNvSpPr txBox="1">
            <a:spLocks noGrp="1"/>
          </p:cNvSpPr>
          <p:nvPr>
            <p:ph type="title"/>
          </p:nvPr>
        </p:nvSpPr>
        <p:spPr>
          <a:xfrm>
            <a:off x="1585775" y="365125"/>
            <a:ext cx="97680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a:t>School’s part: collect volunteers</a:t>
            </a:r>
            <a:endParaRPr/>
          </a:p>
        </p:txBody>
      </p:sp>
      <p:sp>
        <p:nvSpPr>
          <p:cNvPr id="175" name="Google Shape;175;g30fe4f10269_0_101"/>
          <p:cNvSpPr/>
          <p:nvPr/>
        </p:nvSpPr>
        <p:spPr>
          <a:xfrm>
            <a:off x="928897" y="1948947"/>
            <a:ext cx="3076500" cy="3080100"/>
          </a:xfrm>
          <a:prstGeom prst="ellipse">
            <a:avLst/>
          </a:prstGeom>
          <a:solidFill>
            <a:srgbClr val="F6B72D"/>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76" name="Google Shape;176;g30fe4f10269_0_101"/>
          <p:cNvSpPr txBox="1"/>
          <p:nvPr/>
        </p:nvSpPr>
        <p:spPr>
          <a:xfrm>
            <a:off x="1184488" y="3011838"/>
            <a:ext cx="2565300" cy="1169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1400" b="1" i="0" u="none" strike="noStrike" cap="none">
                <a:solidFill>
                  <a:schemeClr val="dk1"/>
                </a:solidFill>
                <a:latin typeface="Quattrocento Sans"/>
                <a:ea typeface="Quattrocento Sans"/>
                <a:cs typeface="Quattrocento Sans"/>
                <a:sym typeface="Quattrocento Sans"/>
              </a:rPr>
              <a:t>Need 1 coordinator and 2 scanners to begin</a:t>
            </a:r>
            <a:endParaRPr sz="1400" b="1" i="0" u="none" strike="noStrike" cap="none">
              <a:solidFill>
                <a:schemeClr val="dk1"/>
              </a:solidFill>
              <a:latin typeface="Quattrocento Sans"/>
              <a:ea typeface="Quattrocento Sans"/>
              <a:cs typeface="Quattrocento Sans"/>
              <a:sym typeface="Quattrocento Sans"/>
            </a:endParaRPr>
          </a:p>
          <a:p>
            <a:pPr marL="0" marR="0" lvl="0" indent="0" algn="ctr" rtl="0">
              <a:lnSpc>
                <a:spcPct val="100000"/>
              </a:lnSpc>
              <a:spcBef>
                <a:spcPts val="0"/>
              </a:spcBef>
              <a:spcAft>
                <a:spcPts val="0"/>
              </a:spcAft>
              <a:buClr>
                <a:srgbClr val="000000"/>
              </a:buClr>
              <a:buSzPts val="2000"/>
              <a:buFont typeface="Arial"/>
              <a:buNone/>
            </a:pPr>
            <a:endParaRPr sz="1400" b="1" i="0" u="none" strike="noStrike" cap="none">
              <a:solidFill>
                <a:schemeClr val="dk1"/>
              </a:solidFill>
              <a:latin typeface="Quattrocento Sans"/>
              <a:ea typeface="Quattrocento Sans"/>
              <a:cs typeface="Quattrocento Sans"/>
              <a:sym typeface="Quattrocento Sans"/>
            </a:endParaRPr>
          </a:p>
          <a:p>
            <a:pPr marL="0" marR="0" lvl="0" indent="0" algn="ctr" rtl="0">
              <a:lnSpc>
                <a:spcPct val="100000"/>
              </a:lnSpc>
              <a:spcBef>
                <a:spcPts val="0"/>
              </a:spcBef>
              <a:spcAft>
                <a:spcPts val="0"/>
              </a:spcAft>
              <a:buClr>
                <a:srgbClr val="000000"/>
              </a:buClr>
              <a:buSzPts val="2000"/>
              <a:buFont typeface="Arial"/>
              <a:buNone/>
            </a:pPr>
            <a:r>
              <a:rPr lang="en-US" sz="1400" b="1" i="0" u="none" strike="noStrike" cap="none">
                <a:solidFill>
                  <a:schemeClr val="dk1"/>
                </a:solidFill>
                <a:latin typeface="Quattrocento Sans"/>
                <a:ea typeface="Quattrocento Sans"/>
                <a:cs typeface="Quattrocento Sans"/>
                <a:sym typeface="Quattrocento Sans"/>
              </a:rPr>
              <a:t>We offer guidance and best practice advice</a:t>
            </a:r>
            <a:endParaRPr sz="1400" b="1" i="0" u="none" strike="noStrike" cap="none">
              <a:solidFill>
                <a:schemeClr val="dk1"/>
              </a:solidFill>
              <a:latin typeface="Quattrocento Sans"/>
              <a:ea typeface="Quattrocento Sans"/>
              <a:cs typeface="Quattrocento Sans"/>
              <a:sym typeface="Quattrocento Sans"/>
            </a:endParaRPr>
          </a:p>
        </p:txBody>
      </p:sp>
      <p:pic>
        <p:nvPicPr>
          <p:cNvPr id="177" name="Google Shape;177;g30fe4f10269_0_101"/>
          <p:cNvPicPr preferRelativeResize="0"/>
          <p:nvPr/>
        </p:nvPicPr>
        <p:blipFill rotWithShape="1">
          <a:blip r:embed="rId3">
            <a:alphaModFix/>
          </a:blip>
          <a:srcRect/>
          <a:stretch/>
        </p:blipFill>
        <p:spPr>
          <a:xfrm>
            <a:off x="4172775" y="1828650"/>
            <a:ext cx="6134175" cy="4089450"/>
          </a:xfrm>
          <a:prstGeom prst="rect">
            <a:avLst/>
          </a:prstGeom>
          <a:noFill/>
          <a:ln w="28575" cap="flat" cmpd="sng">
            <a:solidFill>
              <a:schemeClr val="dk2"/>
            </a:solidFill>
            <a:prstDash val="solid"/>
            <a:round/>
            <a:headEnd type="none" w="sm" len="sm"/>
            <a:tailEnd type="none" w="sm" len="sm"/>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sp>
        <p:nvSpPr>
          <p:cNvPr id="182" name="Google Shape;182;g30fe4f10269_0_183"/>
          <p:cNvSpPr txBox="1">
            <a:spLocks noGrp="1"/>
          </p:cNvSpPr>
          <p:nvPr>
            <p:ph type="title"/>
          </p:nvPr>
        </p:nvSpPr>
        <p:spPr>
          <a:xfrm>
            <a:off x="1585775" y="365125"/>
            <a:ext cx="97680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a:t>School’s part: count bikes</a:t>
            </a:r>
            <a:endParaRPr/>
          </a:p>
        </p:txBody>
      </p:sp>
      <p:pic>
        <p:nvPicPr>
          <p:cNvPr id="183" name="Google Shape;183;g30fe4f10269_0_183"/>
          <p:cNvPicPr preferRelativeResize="0"/>
          <p:nvPr/>
        </p:nvPicPr>
        <p:blipFill rotWithShape="1">
          <a:blip r:embed="rId3">
            <a:alphaModFix/>
          </a:blip>
          <a:srcRect/>
          <a:stretch/>
        </p:blipFill>
        <p:spPr>
          <a:xfrm>
            <a:off x="2746061" y="1591150"/>
            <a:ext cx="6699876" cy="4466576"/>
          </a:xfrm>
          <a:prstGeom prst="rect">
            <a:avLst/>
          </a:prstGeom>
          <a:noFill/>
          <a:ln w="28575" cap="flat" cmpd="sng">
            <a:solidFill>
              <a:schemeClr val="dk2"/>
            </a:solidFill>
            <a:prstDash val="solid"/>
            <a:round/>
            <a:headEnd type="none" w="sm" len="sm"/>
            <a:tailEnd type="none" w="sm" len="sm"/>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g310789f9130_0_362"/>
          <p:cNvSpPr txBox="1">
            <a:spLocks noGrp="1"/>
          </p:cNvSpPr>
          <p:nvPr>
            <p:ph type="title"/>
          </p:nvPr>
        </p:nvSpPr>
        <p:spPr>
          <a:xfrm>
            <a:off x="1585775" y="365125"/>
            <a:ext cx="97680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a:t>School’s part: promote</a:t>
            </a:r>
            <a:endParaRPr/>
          </a:p>
        </p:txBody>
      </p:sp>
      <p:pic>
        <p:nvPicPr>
          <p:cNvPr id="189" name="Google Shape;189;g310789f9130_0_362"/>
          <p:cNvPicPr preferRelativeResize="0"/>
          <p:nvPr/>
        </p:nvPicPr>
        <p:blipFill>
          <a:blip r:embed="rId3">
            <a:alphaModFix/>
          </a:blip>
          <a:stretch>
            <a:fillRect/>
          </a:stretch>
        </p:blipFill>
        <p:spPr>
          <a:xfrm>
            <a:off x="4271963" y="1424550"/>
            <a:ext cx="3648067" cy="4862375"/>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sp>
        <p:nvSpPr>
          <p:cNvPr id="194" name="Google Shape;194;p10"/>
          <p:cNvSpPr/>
          <p:nvPr/>
        </p:nvSpPr>
        <p:spPr>
          <a:xfrm>
            <a:off x="3765300" y="1176250"/>
            <a:ext cx="4807200" cy="3817800"/>
          </a:xfrm>
          <a:prstGeom prst="ellipse">
            <a:avLst/>
          </a:prstGeom>
          <a:solidFill>
            <a:schemeClr val="accent2"/>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95" name="Google Shape;195;p10"/>
          <p:cNvSpPr txBox="1"/>
          <p:nvPr/>
        </p:nvSpPr>
        <p:spPr>
          <a:xfrm>
            <a:off x="4439400" y="2229217"/>
            <a:ext cx="3459000" cy="1416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4300" b="1" i="0" u="sng" strike="noStrike" cap="none">
                <a:solidFill>
                  <a:schemeClr val="hlink"/>
                </a:solidFill>
                <a:latin typeface="Quattrocento Sans"/>
                <a:ea typeface="Quattrocento Sans"/>
                <a:cs typeface="Quattrocento Sans"/>
                <a:sym typeface="Quattrocento Sans"/>
                <a:hlinkClick r:id="rId3"/>
              </a:rPr>
              <a:t>6.</a:t>
            </a:r>
            <a:endParaRPr sz="4300" b="1" i="0" u="none" strike="noStrike" cap="none">
              <a:solidFill>
                <a:srgbClr val="000000"/>
              </a:solidFill>
              <a:latin typeface="Quattrocento Sans"/>
              <a:ea typeface="Quattrocento Sans"/>
              <a:cs typeface="Quattrocento Sans"/>
              <a:sym typeface="Quattrocento Sans"/>
            </a:endParaRPr>
          </a:p>
          <a:p>
            <a:pPr marL="0" marR="0" lvl="0" indent="0" algn="ctr" rtl="0">
              <a:lnSpc>
                <a:spcPct val="100000"/>
              </a:lnSpc>
              <a:spcBef>
                <a:spcPts val="0"/>
              </a:spcBef>
              <a:spcAft>
                <a:spcPts val="0"/>
              </a:spcAft>
              <a:buClr>
                <a:srgbClr val="000000"/>
              </a:buClr>
              <a:buSzPts val="2000"/>
              <a:buFont typeface="Arial"/>
              <a:buNone/>
            </a:pPr>
            <a:r>
              <a:rPr lang="en-US" sz="4300" b="1" i="0" u="sng" strike="noStrike" cap="none">
                <a:solidFill>
                  <a:schemeClr val="hlink"/>
                </a:solidFill>
                <a:latin typeface="Quattrocento Sans"/>
                <a:ea typeface="Quattrocento Sans"/>
                <a:cs typeface="Quattrocento Sans"/>
                <a:sym typeface="Quattrocento Sans"/>
                <a:hlinkClick r:id="rId3"/>
              </a:rPr>
              <a:t>Results</a:t>
            </a:r>
            <a:endParaRPr sz="4300" b="1" i="0" u="none" strike="noStrike" cap="none">
              <a:solidFill>
                <a:schemeClr val="dk1"/>
              </a:solidFill>
              <a:latin typeface="Quattrocento Sans"/>
              <a:ea typeface="Quattrocento Sans"/>
              <a:cs typeface="Quattrocento Sans"/>
              <a:sym typeface="Quattrocento Sans"/>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pic>
        <p:nvPicPr>
          <p:cNvPr id="200" name="Google Shape;200;g30fe4f10269_0_144"/>
          <p:cNvPicPr preferRelativeResize="0"/>
          <p:nvPr/>
        </p:nvPicPr>
        <p:blipFill rotWithShape="1">
          <a:blip r:embed="rId3">
            <a:alphaModFix/>
          </a:blip>
          <a:srcRect/>
          <a:stretch/>
        </p:blipFill>
        <p:spPr>
          <a:xfrm>
            <a:off x="152400" y="129575"/>
            <a:ext cx="11887201" cy="6359600"/>
          </a:xfrm>
          <a:prstGeom prst="rect">
            <a:avLst/>
          </a:prstGeom>
          <a:noFill/>
          <a:ln>
            <a:noFill/>
          </a:ln>
        </p:spPr>
      </p:pic>
      <p:sp>
        <p:nvSpPr>
          <p:cNvPr id="201" name="Google Shape;201;g30fe4f10269_0_144"/>
          <p:cNvSpPr txBox="1"/>
          <p:nvPr/>
        </p:nvSpPr>
        <p:spPr>
          <a:xfrm>
            <a:off x="907075" y="129575"/>
            <a:ext cx="3000000" cy="7941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l" rtl="0">
              <a:lnSpc>
                <a:spcPct val="90000"/>
              </a:lnSpc>
              <a:spcBef>
                <a:spcPts val="0"/>
              </a:spcBef>
              <a:spcAft>
                <a:spcPts val="0"/>
              </a:spcAft>
              <a:buNone/>
            </a:pPr>
            <a:r>
              <a:rPr lang="en-US" sz="4400" b="1">
                <a:solidFill>
                  <a:schemeClr val="accent1"/>
                </a:solidFill>
                <a:latin typeface="Roboto"/>
                <a:ea typeface="Roboto"/>
                <a:cs typeface="Roboto"/>
                <a:sym typeface="Roboto"/>
              </a:rPr>
              <a:t>Results</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5"/>
        <p:cNvGrpSpPr/>
        <p:nvPr/>
      </p:nvGrpSpPr>
      <p:grpSpPr>
        <a:xfrm>
          <a:off x="0" y="0"/>
          <a:ext cx="0" cy="0"/>
          <a:chOff x="0" y="0"/>
          <a:chExt cx="0" cy="0"/>
        </a:xfrm>
      </p:grpSpPr>
      <p:pic>
        <p:nvPicPr>
          <p:cNvPr id="206" name="Google Shape;206;g310789f9130_0_1"/>
          <p:cNvPicPr preferRelativeResize="0"/>
          <p:nvPr/>
        </p:nvPicPr>
        <p:blipFill rotWithShape="1">
          <a:blip r:embed="rId3">
            <a:alphaModFix/>
          </a:blip>
          <a:srcRect t="11473"/>
          <a:stretch/>
        </p:blipFill>
        <p:spPr>
          <a:xfrm>
            <a:off x="1648313" y="1594875"/>
            <a:ext cx="8296275" cy="4325699"/>
          </a:xfrm>
          <a:prstGeom prst="rect">
            <a:avLst/>
          </a:prstGeom>
          <a:noFill/>
          <a:ln>
            <a:noFill/>
          </a:ln>
        </p:spPr>
      </p:pic>
      <p:sp>
        <p:nvSpPr>
          <p:cNvPr id="207" name="Google Shape;207;g310789f9130_0_1"/>
          <p:cNvSpPr txBox="1"/>
          <p:nvPr/>
        </p:nvSpPr>
        <p:spPr>
          <a:xfrm>
            <a:off x="1624812" y="1365600"/>
            <a:ext cx="8343300" cy="5541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2400" b="1">
                <a:solidFill>
                  <a:schemeClr val="dk1"/>
                </a:solidFill>
                <a:latin typeface="Roboto"/>
                <a:ea typeface="Roboto"/>
                <a:cs typeface="Roboto"/>
                <a:sym typeface="Roboto"/>
              </a:rPr>
              <a:t>2024/25 Weekly Participation at Strandwood</a:t>
            </a:r>
            <a:endParaRPr sz="2400" b="1">
              <a:solidFill>
                <a:schemeClr val="dk1"/>
              </a:solidFill>
              <a:latin typeface="Roboto"/>
              <a:ea typeface="Roboto"/>
              <a:cs typeface="Roboto"/>
              <a:sym typeface="Roboto"/>
            </a:endParaRPr>
          </a:p>
        </p:txBody>
      </p:sp>
      <p:sp>
        <p:nvSpPr>
          <p:cNvPr id="208" name="Google Shape;208;g310789f9130_0_1"/>
          <p:cNvSpPr txBox="1"/>
          <p:nvPr/>
        </p:nvSpPr>
        <p:spPr>
          <a:xfrm>
            <a:off x="1648325" y="571500"/>
            <a:ext cx="3000000" cy="794100"/>
          </a:xfrm>
          <a:prstGeom prst="rect">
            <a:avLst/>
          </a:prstGeom>
          <a:noFill/>
          <a:ln>
            <a:noFill/>
          </a:ln>
          <a:effectLst>
            <a:outerShdw blurRad="57150" dist="19050" dir="5400000" algn="bl" rotWithShape="0">
              <a:srgbClr val="000000">
                <a:alpha val="50000"/>
              </a:srgbClr>
            </a:outerShdw>
          </a:effectLst>
        </p:spPr>
        <p:txBody>
          <a:bodyPr spcFirstLastPara="1" wrap="square" lIns="91425" tIns="91425" rIns="91425" bIns="91425" anchor="t" anchorCtr="0">
            <a:spAutoFit/>
          </a:bodyPr>
          <a:lstStyle/>
          <a:p>
            <a:pPr marL="0" lvl="0" indent="0" algn="l" rtl="0">
              <a:lnSpc>
                <a:spcPct val="90000"/>
              </a:lnSpc>
              <a:spcBef>
                <a:spcPts val="0"/>
              </a:spcBef>
              <a:spcAft>
                <a:spcPts val="0"/>
              </a:spcAft>
              <a:buClr>
                <a:schemeClr val="dk1"/>
              </a:buClr>
              <a:buSzPts val="1800"/>
              <a:buFont typeface="Arial"/>
              <a:buNone/>
            </a:pPr>
            <a:r>
              <a:rPr lang="en-US" sz="4400" b="1">
                <a:solidFill>
                  <a:schemeClr val="accent1"/>
                </a:solidFill>
                <a:latin typeface="Roboto"/>
                <a:ea typeface="Roboto"/>
                <a:cs typeface="Roboto"/>
                <a:sym typeface="Roboto"/>
              </a:rPr>
              <a:t>Results</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2"/>
        <p:cNvGrpSpPr/>
        <p:nvPr/>
      </p:nvGrpSpPr>
      <p:grpSpPr>
        <a:xfrm>
          <a:off x="0" y="0"/>
          <a:ext cx="0" cy="0"/>
          <a:chOff x="0" y="0"/>
          <a:chExt cx="0" cy="0"/>
        </a:xfrm>
      </p:grpSpPr>
      <p:sp>
        <p:nvSpPr>
          <p:cNvPr id="213" name="Google Shape;213;g310789f9130_0_83"/>
          <p:cNvSpPr txBox="1">
            <a:spLocks noGrp="1"/>
          </p:cNvSpPr>
          <p:nvPr>
            <p:ph type="title"/>
          </p:nvPr>
        </p:nvSpPr>
        <p:spPr>
          <a:xfrm>
            <a:off x="1585775" y="365125"/>
            <a:ext cx="9768000" cy="1325700"/>
          </a:xfrm>
          <a:prstGeom prst="rect">
            <a:avLst/>
          </a:prstGeom>
          <a:noFill/>
          <a:ln>
            <a:noFill/>
          </a:ln>
          <a:effectLst>
            <a:outerShdw blurRad="57150" dist="19050" dir="5400000" algn="bl" rotWithShape="0">
              <a:srgbClr val="000000">
                <a:alpha val="50000"/>
              </a:srgbClr>
            </a:outerShdw>
          </a:effectLst>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a:t>Results</a:t>
            </a:r>
            <a:endParaRPr/>
          </a:p>
        </p:txBody>
      </p:sp>
      <p:pic>
        <p:nvPicPr>
          <p:cNvPr id="214" name="Google Shape;214;g310789f9130_0_83"/>
          <p:cNvPicPr preferRelativeResize="0"/>
          <p:nvPr/>
        </p:nvPicPr>
        <p:blipFill>
          <a:blip r:embed="rId3">
            <a:alphaModFix/>
          </a:blip>
          <a:stretch>
            <a:fillRect/>
          </a:stretch>
        </p:blipFill>
        <p:spPr>
          <a:xfrm>
            <a:off x="2076225" y="1334850"/>
            <a:ext cx="7898091" cy="4862377"/>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8"/>
        <p:cNvGrpSpPr/>
        <p:nvPr/>
      </p:nvGrpSpPr>
      <p:grpSpPr>
        <a:xfrm>
          <a:off x="0" y="0"/>
          <a:ext cx="0" cy="0"/>
          <a:chOff x="0" y="0"/>
          <a:chExt cx="0" cy="0"/>
        </a:xfrm>
      </p:grpSpPr>
      <p:sp>
        <p:nvSpPr>
          <p:cNvPr id="219" name="Google Shape;219;p14"/>
          <p:cNvSpPr txBox="1">
            <a:spLocks noGrp="1"/>
          </p:cNvSpPr>
          <p:nvPr>
            <p:ph type="title"/>
          </p:nvPr>
        </p:nvSpPr>
        <p:spPr>
          <a:xfrm>
            <a:off x="1366450" y="494725"/>
            <a:ext cx="97680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a:t>What does it take to start a school?</a:t>
            </a:r>
            <a:endParaRPr/>
          </a:p>
        </p:txBody>
      </p:sp>
      <p:sp>
        <p:nvSpPr>
          <p:cNvPr id="220" name="Google Shape;220;p14"/>
          <p:cNvSpPr txBox="1">
            <a:spLocks noGrp="1"/>
          </p:cNvSpPr>
          <p:nvPr>
            <p:ph type="body" idx="1"/>
          </p:nvPr>
        </p:nvSpPr>
        <p:spPr>
          <a:xfrm>
            <a:off x="1225375" y="1940450"/>
            <a:ext cx="9572400" cy="3721500"/>
          </a:xfrm>
          <a:prstGeom prst="rect">
            <a:avLst/>
          </a:prstGeom>
          <a:noFill/>
          <a:ln>
            <a:noFill/>
          </a:ln>
        </p:spPr>
        <p:txBody>
          <a:bodyPr spcFirstLastPara="1" wrap="square" lIns="91425" tIns="45700" rIns="91425" bIns="45700" anchor="t" anchorCtr="0">
            <a:normAutofit/>
          </a:bodyPr>
          <a:lstStyle/>
          <a:p>
            <a:pPr marL="285750" lvl="0" indent="-285750" algn="l" rtl="0">
              <a:lnSpc>
                <a:spcPct val="100000"/>
              </a:lnSpc>
              <a:spcBef>
                <a:spcPts val="0"/>
              </a:spcBef>
              <a:spcAft>
                <a:spcPts val="0"/>
              </a:spcAft>
              <a:buSzPts val="2400"/>
              <a:buFont typeface="Roboto"/>
              <a:buChar char="•"/>
            </a:pPr>
            <a:r>
              <a:rPr lang="en-US" sz="2400">
                <a:latin typeface="Roboto"/>
                <a:ea typeface="Roboto"/>
                <a:cs typeface="Roboto"/>
                <a:sym typeface="Roboto"/>
              </a:rPr>
              <a:t>School interest through a contact</a:t>
            </a:r>
            <a:endParaRPr sz="2400">
              <a:latin typeface="Roboto"/>
              <a:ea typeface="Roboto"/>
              <a:cs typeface="Roboto"/>
              <a:sym typeface="Roboto"/>
            </a:endParaRPr>
          </a:p>
          <a:p>
            <a:pPr marL="285750" lvl="0" indent="-285750" algn="l" rtl="0">
              <a:lnSpc>
                <a:spcPct val="100000"/>
              </a:lnSpc>
              <a:spcBef>
                <a:spcPts val="0"/>
              </a:spcBef>
              <a:spcAft>
                <a:spcPts val="0"/>
              </a:spcAft>
              <a:buSzPts val="2400"/>
              <a:buFont typeface="Roboto"/>
              <a:buChar char="•"/>
            </a:pPr>
            <a:r>
              <a:rPr lang="en-US" sz="2400">
                <a:latin typeface="Roboto"/>
                <a:ea typeface="Roboto"/>
                <a:cs typeface="Roboto"/>
                <a:sym typeface="Roboto"/>
              </a:rPr>
              <a:t>Meet with PTA, board, principal and identify coordinator</a:t>
            </a:r>
            <a:endParaRPr sz="2400">
              <a:latin typeface="Roboto"/>
              <a:ea typeface="Roboto"/>
              <a:cs typeface="Roboto"/>
              <a:sym typeface="Roboto"/>
            </a:endParaRPr>
          </a:p>
          <a:p>
            <a:pPr marL="285750" lvl="0" indent="-285750" algn="l" rtl="0">
              <a:lnSpc>
                <a:spcPct val="100000"/>
              </a:lnSpc>
              <a:spcBef>
                <a:spcPts val="0"/>
              </a:spcBef>
              <a:spcAft>
                <a:spcPts val="0"/>
              </a:spcAft>
              <a:buSzPts val="2400"/>
              <a:buFont typeface="Roboto"/>
              <a:buChar char="•"/>
            </a:pPr>
            <a:r>
              <a:rPr lang="en-US" sz="2400" u="sng">
                <a:solidFill>
                  <a:schemeClr val="hlink"/>
                </a:solidFill>
                <a:latin typeface="Roboto"/>
                <a:ea typeface="Roboto"/>
                <a:cs typeface="Roboto"/>
                <a:sym typeface="Roboto"/>
                <a:hlinkClick r:id="rId3"/>
              </a:rPr>
              <a:t>Sign school agreement</a:t>
            </a:r>
            <a:endParaRPr sz="2400">
              <a:latin typeface="Roboto"/>
              <a:ea typeface="Roboto"/>
              <a:cs typeface="Roboto"/>
              <a:sym typeface="Roboto"/>
            </a:endParaRPr>
          </a:p>
          <a:p>
            <a:pPr marL="285750" lvl="0" indent="-285750" algn="l" rtl="0">
              <a:lnSpc>
                <a:spcPct val="100000"/>
              </a:lnSpc>
              <a:spcBef>
                <a:spcPts val="0"/>
              </a:spcBef>
              <a:spcAft>
                <a:spcPts val="0"/>
              </a:spcAft>
              <a:buSzPts val="2400"/>
              <a:buFont typeface="Roboto"/>
              <a:buChar char="•"/>
            </a:pPr>
            <a:r>
              <a:rPr lang="en-US" sz="2400">
                <a:latin typeface="Roboto"/>
                <a:ea typeface="Roboto"/>
                <a:cs typeface="Roboto"/>
                <a:sym typeface="Roboto"/>
              </a:rPr>
              <a:t>Customize school materials, purchase items, train volunteers, help with advertising</a:t>
            </a:r>
            <a:endParaRPr sz="2400">
              <a:latin typeface="Roboto"/>
              <a:ea typeface="Roboto"/>
              <a:cs typeface="Roboto"/>
              <a:sym typeface="Roboto"/>
            </a:endParaRPr>
          </a:p>
          <a:p>
            <a:pPr marL="285750" lvl="0" indent="-285750" algn="l" rtl="0">
              <a:lnSpc>
                <a:spcPct val="100000"/>
              </a:lnSpc>
              <a:spcBef>
                <a:spcPts val="0"/>
              </a:spcBef>
              <a:spcAft>
                <a:spcPts val="0"/>
              </a:spcAft>
              <a:buSzPts val="2400"/>
              <a:buFont typeface="Roboto"/>
              <a:buChar char="•"/>
            </a:pPr>
            <a:r>
              <a:rPr lang="en-US" sz="2400">
                <a:latin typeface="Roboto"/>
                <a:ea typeface="Roboto"/>
                <a:cs typeface="Roboto"/>
                <a:sym typeface="Roboto"/>
              </a:rPr>
              <a:t>Launch date ~1 month after signed agreement</a:t>
            </a:r>
            <a:endParaRPr sz="2400">
              <a:latin typeface="Roboto"/>
              <a:ea typeface="Roboto"/>
              <a:cs typeface="Roboto"/>
              <a:sym typeface="Roboto"/>
            </a:endParaRPr>
          </a:p>
          <a:p>
            <a:pPr marL="285750" lvl="0" indent="-285750" algn="l" rtl="0">
              <a:lnSpc>
                <a:spcPct val="100000"/>
              </a:lnSpc>
              <a:spcBef>
                <a:spcPts val="0"/>
              </a:spcBef>
              <a:spcAft>
                <a:spcPts val="0"/>
              </a:spcAft>
              <a:buSzPts val="2400"/>
              <a:buFont typeface="Roboto"/>
              <a:buChar char="•"/>
            </a:pPr>
            <a:r>
              <a:rPr lang="en-US" sz="2400">
                <a:latin typeface="Roboto"/>
                <a:ea typeface="Roboto"/>
                <a:cs typeface="Roboto"/>
                <a:sym typeface="Roboto"/>
              </a:rPr>
              <a:t>More streamlined with each school who signs on</a:t>
            </a:r>
            <a:endParaRPr sz="2400">
              <a:latin typeface="Roboto"/>
              <a:ea typeface="Roboto"/>
              <a:cs typeface="Roboto"/>
              <a:sym typeface="Roboto"/>
            </a:endParaRPr>
          </a:p>
          <a:p>
            <a:pPr marL="0" lvl="0" indent="0" algn="l" rtl="0">
              <a:lnSpc>
                <a:spcPct val="90000"/>
              </a:lnSpc>
              <a:spcBef>
                <a:spcPts val="1000"/>
              </a:spcBef>
              <a:spcAft>
                <a:spcPts val="0"/>
              </a:spcAft>
              <a:buSzPts val="1800"/>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sp>
        <p:nvSpPr>
          <p:cNvPr id="94" name="Google Shape;94;g30ff0fb889e_0_0"/>
          <p:cNvSpPr txBox="1">
            <a:spLocks noGrp="1"/>
          </p:cNvSpPr>
          <p:nvPr>
            <p:ph type="title"/>
          </p:nvPr>
        </p:nvSpPr>
        <p:spPr>
          <a:xfrm>
            <a:off x="1585775" y="365125"/>
            <a:ext cx="9768000" cy="1325700"/>
          </a:xfrm>
          <a:prstGeom prst="rect">
            <a:avLst/>
          </a:prstGeom>
        </p:spPr>
        <p:txBody>
          <a:bodyPr spcFirstLastPara="1" wrap="square" lIns="91425" tIns="45700" rIns="91425" bIns="45700" anchor="ctr" anchorCtr="0">
            <a:normAutofit/>
          </a:bodyPr>
          <a:lstStyle/>
          <a:p>
            <a:pPr marL="0" lvl="0" indent="0" algn="l" rtl="0">
              <a:lnSpc>
                <a:spcPct val="100000"/>
              </a:lnSpc>
              <a:spcBef>
                <a:spcPts val="0"/>
              </a:spcBef>
              <a:spcAft>
                <a:spcPts val="0"/>
              </a:spcAft>
              <a:buNone/>
            </a:pPr>
            <a:r>
              <a:rPr lang="en-US"/>
              <a:t>Introductions: Cara De Jong</a:t>
            </a:r>
            <a:endParaRPr/>
          </a:p>
        </p:txBody>
      </p:sp>
      <p:sp>
        <p:nvSpPr>
          <p:cNvPr id="95" name="Google Shape;95;g30ff0fb889e_0_0"/>
          <p:cNvSpPr txBox="1">
            <a:spLocks noGrp="1"/>
          </p:cNvSpPr>
          <p:nvPr>
            <p:ph type="body" idx="1"/>
          </p:nvPr>
        </p:nvSpPr>
        <p:spPr>
          <a:xfrm>
            <a:off x="1225375" y="1940450"/>
            <a:ext cx="9572400" cy="4351200"/>
          </a:xfrm>
          <a:prstGeom prst="rect">
            <a:avLst/>
          </a:prstGeom>
        </p:spPr>
        <p:txBody>
          <a:bodyPr spcFirstLastPara="1" wrap="square" lIns="91425" tIns="45700" rIns="91425" bIns="45700" anchor="t" anchorCtr="0">
            <a:normAutofit/>
          </a:bodyPr>
          <a:lstStyle/>
          <a:p>
            <a:pPr marL="457200" lvl="0" indent="-381000" algn="l" rtl="0">
              <a:lnSpc>
                <a:spcPct val="115000"/>
              </a:lnSpc>
              <a:spcBef>
                <a:spcPts val="0"/>
              </a:spcBef>
              <a:spcAft>
                <a:spcPts val="0"/>
              </a:spcAft>
              <a:buSzPts val="2400"/>
              <a:buFont typeface="Roboto Light"/>
              <a:buChar char="●"/>
            </a:pPr>
            <a:r>
              <a:rPr lang="en-US" sz="2400"/>
              <a:t>Parent of 3 children</a:t>
            </a:r>
            <a:endParaRPr sz="2400"/>
          </a:p>
          <a:p>
            <a:pPr marL="457200" lvl="0" indent="0" algn="l" rtl="0">
              <a:lnSpc>
                <a:spcPct val="115000"/>
              </a:lnSpc>
              <a:spcBef>
                <a:spcPts val="1200"/>
              </a:spcBef>
              <a:spcAft>
                <a:spcPts val="0"/>
              </a:spcAft>
              <a:buNone/>
            </a:pPr>
            <a:endParaRPr sz="2400"/>
          </a:p>
          <a:p>
            <a:pPr marL="457200" lvl="0" indent="-381000" algn="l" rtl="0">
              <a:lnSpc>
                <a:spcPct val="115000"/>
              </a:lnSpc>
              <a:spcBef>
                <a:spcPts val="1200"/>
              </a:spcBef>
              <a:spcAft>
                <a:spcPts val="0"/>
              </a:spcAft>
              <a:buSzPts val="2400"/>
              <a:buFont typeface="Roboto Light"/>
              <a:buChar char="●"/>
            </a:pPr>
            <a:r>
              <a:rPr lang="en-US" sz="2400"/>
              <a:t>Masters in Public Health at Erasmus University in Rotterdam, NL</a:t>
            </a:r>
            <a:endParaRPr sz="2400"/>
          </a:p>
          <a:p>
            <a:pPr marL="457200" lvl="0" indent="0" algn="l" rtl="0">
              <a:lnSpc>
                <a:spcPct val="115000"/>
              </a:lnSpc>
              <a:spcBef>
                <a:spcPts val="1200"/>
              </a:spcBef>
              <a:spcAft>
                <a:spcPts val="0"/>
              </a:spcAft>
              <a:buNone/>
            </a:pPr>
            <a:endParaRPr sz="2400"/>
          </a:p>
          <a:p>
            <a:pPr marL="457200" lvl="0" indent="-381000" algn="l" rtl="0">
              <a:lnSpc>
                <a:spcPct val="115000"/>
              </a:lnSpc>
              <a:spcBef>
                <a:spcPts val="1200"/>
              </a:spcBef>
              <a:spcAft>
                <a:spcPts val="0"/>
              </a:spcAft>
              <a:buSzPts val="2400"/>
              <a:buFont typeface="Roboto Light"/>
              <a:buChar char="●"/>
            </a:pPr>
            <a:r>
              <a:rPr lang="en-US" sz="2400"/>
              <a:t>Creator of BikePHE-pilot program for Walk ‘n Roll</a:t>
            </a:r>
            <a:endParaRPr sz="2400"/>
          </a:p>
          <a:p>
            <a:pPr marL="457200" lvl="0" indent="0" algn="l" rtl="0">
              <a:lnSpc>
                <a:spcPct val="115000"/>
              </a:lnSpc>
              <a:spcBef>
                <a:spcPts val="1200"/>
              </a:spcBef>
              <a:spcAft>
                <a:spcPts val="0"/>
              </a:spcAft>
              <a:buNone/>
            </a:pPr>
            <a:endParaRPr sz="2400"/>
          </a:p>
          <a:p>
            <a:pPr marL="457200" lvl="0" indent="-381000" algn="l" rtl="0">
              <a:lnSpc>
                <a:spcPct val="115000"/>
              </a:lnSpc>
              <a:spcBef>
                <a:spcPts val="1200"/>
              </a:spcBef>
              <a:spcAft>
                <a:spcPts val="0"/>
              </a:spcAft>
              <a:buSzPts val="2400"/>
              <a:buFont typeface="Roboto Light"/>
              <a:buChar char="●"/>
            </a:pPr>
            <a:r>
              <a:rPr lang="en-US" sz="2400"/>
              <a:t>New to the 511 Contra Costa team (Aug 2024)</a:t>
            </a:r>
            <a:endParaRPr sz="240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sp>
        <p:nvSpPr>
          <p:cNvPr id="225" name="Google Shape;225;g30ff0fb889e_0_16"/>
          <p:cNvSpPr txBox="1">
            <a:spLocks noGrp="1"/>
          </p:cNvSpPr>
          <p:nvPr>
            <p:ph type="title"/>
          </p:nvPr>
        </p:nvSpPr>
        <p:spPr>
          <a:xfrm>
            <a:off x="1585775" y="365125"/>
            <a:ext cx="97680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en-US"/>
              <a:t>High School Volunteers</a:t>
            </a:r>
            <a:endParaRPr/>
          </a:p>
        </p:txBody>
      </p:sp>
      <p:sp>
        <p:nvSpPr>
          <p:cNvPr id="226" name="Google Shape;226;g30ff0fb889e_0_16"/>
          <p:cNvSpPr txBox="1">
            <a:spLocks noGrp="1"/>
          </p:cNvSpPr>
          <p:nvPr>
            <p:ph type="body" idx="1"/>
          </p:nvPr>
        </p:nvSpPr>
        <p:spPr>
          <a:xfrm>
            <a:off x="1225375" y="1940450"/>
            <a:ext cx="9572400" cy="4351200"/>
          </a:xfrm>
          <a:prstGeom prst="rect">
            <a:avLst/>
          </a:prstGeom>
        </p:spPr>
        <p:txBody>
          <a:bodyPr spcFirstLastPara="1" wrap="square" lIns="91425" tIns="45700" rIns="91425" bIns="45700" anchor="t" anchorCtr="0">
            <a:normAutofit/>
          </a:bodyPr>
          <a:lstStyle/>
          <a:p>
            <a:pPr marL="457200" lvl="0" indent="-342900" algn="l" rtl="0">
              <a:spcBef>
                <a:spcPts val="1000"/>
              </a:spcBef>
              <a:spcAft>
                <a:spcPts val="0"/>
              </a:spcAft>
              <a:buSzPts val="1800"/>
              <a:buChar char="•"/>
            </a:pPr>
            <a:r>
              <a:rPr lang="en-US"/>
              <a:t>We’ve partnered with College Park High School freshman leadership class</a:t>
            </a:r>
            <a:endParaRPr/>
          </a:p>
          <a:p>
            <a:pPr marL="457200" lvl="0" indent="0" algn="l" rtl="0">
              <a:spcBef>
                <a:spcPts val="1000"/>
              </a:spcBef>
              <a:spcAft>
                <a:spcPts val="0"/>
              </a:spcAft>
              <a:buNone/>
            </a:pPr>
            <a:endParaRPr/>
          </a:p>
          <a:p>
            <a:pPr marL="457200" lvl="0" indent="-342900" algn="l" rtl="0">
              <a:spcBef>
                <a:spcPts val="1000"/>
              </a:spcBef>
              <a:spcAft>
                <a:spcPts val="0"/>
              </a:spcAft>
              <a:buSzPts val="1800"/>
              <a:buChar char="•"/>
            </a:pPr>
            <a:r>
              <a:rPr lang="en-US"/>
              <a:t>Help with scanning and charms</a:t>
            </a:r>
            <a:endParaRPr/>
          </a:p>
          <a:p>
            <a:pPr marL="457200" lvl="0" indent="0" algn="l" rtl="0">
              <a:spcBef>
                <a:spcPts val="1000"/>
              </a:spcBef>
              <a:spcAft>
                <a:spcPts val="0"/>
              </a:spcAft>
              <a:buNone/>
            </a:pPr>
            <a:endParaRPr/>
          </a:p>
          <a:p>
            <a:pPr marL="457200" lvl="0" indent="-342900" algn="l" rtl="0">
              <a:spcBef>
                <a:spcPts val="1000"/>
              </a:spcBef>
              <a:spcAft>
                <a:spcPts val="0"/>
              </a:spcAft>
              <a:buSzPts val="1800"/>
              <a:buChar char="•"/>
            </a:pPr>
            <a:r>
              <a:rPr lang="en-US"/>
              <a:t>Visit class once per month</a:t>
            </a:r>
            <a:endParaRPr/>
          </a:p>
          <a:p>
            <a:pPr marL="457200" lvl="0" indent="0" algn="l" rtl="0">
              <a:spcBef>
                <a:spcPts val="1000"/>
              </a:spcBef>
              <a:spcAft>
                <a:spcPts val="0"/>
              </a:spcAft>
              <a:buNone/>
            </a:pPr>
            <a:endParaRPr/>
          </a:p>
          <a:p>
            <a:pPr marL="457200" lvl="0" indent="-342900" algn="l" rtl="0">
              <a:spcBef>
                <a:spcPts val="1000"/>
              </a:spcBef>
              <a:spcAft>
                <a:spcPts val="0"/>
              </a:spcAft>
              <a:buSzPts val="1800"/>
              <a:buChar char="•"/>
            </a:pPr>
            <a:r>
              <a:rPr lang="en-US"/>
              <a:t>Active transportation presentation</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g30fe4f10269_0_168"/>
          <p:cNvSpPr txBox="1"/>
          <p:nvPr/>
        </p:nvSpPr>
        <p:spPr>
          <a:xfrm>
            <a:off x="2737202" y="4178145"/>
            <a:ext cx="6717600" cy="5850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200"/>
              <a:buFont typeface="Arial"/>
              <a:buNone/>
            </a:pPr>
            <a:r>
              <a:rPr lang="en-US" sz="3200" b="0" i="0" u="none" strike="noStrike" cap="none">
                <a:solidFill>
                  <a:schemeClr val="accent2"/>
                </a:solidFill>
                <a:latin typeface="Arial"/>
                <a:ea typeface="Arial"/>
                <a:cs typeface="Arial"/>
                <a:sym typeface="Arial"/>
              </a:rPr>
              <a:t>Weekly Scanning Program</a:t>
            </a:r>
            <a:endParaRPr sz="1400" b="0" i="0" u="none" strike="noStrike" cap="none">
              <a:solidFill>
                <a:schemeClr val="accent2"/>
              </a:solidFill>
              <a:latin typeface="Arial"/>
              <a:ea typeface="Arial"/>
              <a:cs typeface="Arial"/>
              <a:sym typeface="Arial"/>
            </a:endParaRPr>
          </a:p>
        </p:txBody>
      </p:sp>
      <p:pic>
        <p:nvPicPr>
          <p:cNvPr id="232" name="Google Shape;232;g30fe4f10269_0_168" descr="A yellow triangle sign with a light bulb inside&#10;&#10;Description automatically generated"/>
          <p:cNvPicPr preferRelativeResize="0"/>
          <p:nvPr/>
        </p:nvPicPr>
        <p:blipFill rotWithShape="1">
          <a:blip r:embed="rId3">
            <a:alphaModFix/>
          </a:blip>
          <a:srcRect/>
          <a:stretch/>
        </p:blipFill>
        <p:spPr>
          <a:xfrm>
            <a:off x="5561327" y="5001124"/>
            <a:ext cx="1069351" cy="491376"/>
          </a:xfrm>
          <a:prstGeom prst="rect">
            <a:avLst/>
          </a:prstGeom>
          <a:noFill/>
          <a:ln>
            <a:noFill/>
          </a:ln>
        </p:spPr>
      </p:pic>
      <p:pic>
        <p:nvPicPr>
          <p:cNvPr id="233" name="Google Shape;233;g30fe4f10269_0_168" title="Copy of Walk N Roll - Wordmark - Orange.png"/>
          <p:cNvPicPr preferRelativeResize="0"/>
          <p:nvPr/>
        </p:nvPicPr>
        <p:blipFill rotWithShape="1">
          <a:blip r:embed="rId4">
            <a:alphaModFix/>
          </a:blip>
          <a:srcRect/>
          <a:stretch/>
        </p:blipFill>
        <p:spPr>
          <a:xfrm>
            <a:off x="2495550" y="1939774"/>
            <a:ext cx="7200900" cy="2238375"/>
          </a:xfrm>
          <a:prstGeom prst="rect">
            <a:avLst/>
          </a:prstGeom>
          <a:noFill/>
          <a:ln>
            <a:noFill/>
          </a:ln>
        </p:spPr>
      </p:pic>
      <p:sp>
        <p:nvSpPr>
          <p:cNvPr id="234" name="Google Shape;234;g30fe4f10269_0_168"/>
          <p:cNvSpPr txBox="1"/>
          <p:nvPr/>
        </p:nvSpPr>
        <p:spPr>
          <a:xfrm>
            <a:off x="2158650" y="5492500"/>
            <a:ext cx="7874700" cy="4155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1500" u="sng">
                <a:solidFill>
                  <a:schemeClr val="hlink"/>
                </a:solidFill>
                <a:latin typeface="Roboto Light"/>
                <a:ea typeface="Roboto Light"/>
                <a:cs typeface="Roboto Light"/>
                <a:sym typeface="Roboto Light"/>
                <a:hlinkClick r:id="rId5"/>
              </a:rPr>
              <a:t>cara@streetsmartsdiablo.org</a:t>
            </a:r>
            <a:endParaRPr sz="1500">
              <a:solidFill>
                <a:schemeClr val="dk1"/>
              </a:solidFill>
              <a:latin typeface="Roboto Light"/>
              <a:ea typeface="Roboto Light"/>
              <a:cs typeface="Roboto Light"/>
              <a:sym typeface="Roboto Light"/>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99"/>
        <p:cNvGrpSpPr/>
        <p:nvPr/>
      </p:nvGrpSpPr>
      <p:grpSpPr>
        <a:xfrm>
          <a:off x="0" y="0"/>
          <a:ext cx="0" cy="0"/>
          <a:chOff x="0" y="0"/>
          <a:chExt cx="0" cy="0"/>
        </a:xfrm>
      </p:grpSpPr>
      <p:sp>
        <p:nvSpPr>
          <p:cNvPr id="100" name="Google Shape;100;g30ff0fb889e_0_5"/>
          <p:cNvSpPr txBox="1">
            <a:spLocks noGrp="1"/>
          </p:cNvSpPr>
          <p:nvPr>
            <p:ph type="title"/>
          </p:nvPr>
        </p:nvSpPr>
        <p:spPr>
          <a:xfrm>
            <a:off x="1655550" y="365125"/>
            <a:ext cx="9768000" cy="1325700"/>
          </a:xfrm>
          <a:prstGeom prst="rect">
            <a:avLst/>
          </a:prstGeom>
        </p:spPr>
        <p:txBody>
          <a:bodyPr spcFirstLastPara="1" wrap="square" lIns="91425" tIns="45700" rIns="91425" bIns="45700" anchor="ctr" anchorCtr="0">
            <a:normAutofit/>
          </a:bodyPr>
          <a:lstStyle/>
          <a:p>
            <a:pPr marL="0" lvl="0" indent="0" algn="l" rtl="0">
              <a:lnSpc>
                <a:spcPct val="100000"/>
              </a:lnSpc>
              <a:spcBef>
                <a:spcPts val="0"/>
              </a:spcBef>
              <a:spcAft>
                <a:spcPts val="0"/>
              </a:spcAft>
              <a:buNone/>
            </a:pPr>
            <a:r>
              <a:rPr lang="en-US" sz="4200"/>
              <a:t>Street Smarts </a:t>
            </a:r>
            <a:r>
              <a:rPr lang="en-US" sz="2300" b="0"/>
              <a:t>Educational outreach for schools</a:t>
            </a:r>
            <a:endParaRPr sz="4200"/>
          </a:p>
        </p:txBody>
      </p:sp>
      <p:sp>
        <p:nvSpPr>
          <p:cNvPr id="101" name="Google Shape;101;g30ff0fb889e_0_5"/>
          <p:cNvSpPr txBox="1">
            <a:spLocks noGrp="1"/>
          </p:cNvSpPr>
          <p:nvPr>
            <p:ph type="body" idx="1"/>
          </p:nvPr>
        </p:nvSpPr>
        <p:spPr>
          <a:xfrm>
            <a:off x="1225375" y="1501850"/>
            <a:ext cx="9572400" cy="4351200"/>
          </a:xfrm>
          <a:prstGeom prst="rect">
            <a:avLst/>
          </a:prstGeom>
        </p:spPr>
        <p:txBody>
          <a:bodyPr spcFirstLastPara="1" wrap="square" lIns="91425" tIns="45700" rIns="91425" bIns="45700" anchor="t" anchorCtr="0">
            <a:normAutofit/>
          </a:bodyPr>
          <a:lstStyle/>
          <a:p>
            <a:pPr marL="0" lvl="0" indent="0" algn="l" rtl="0">
              <a:lnSpc>
                <a:spcPct val="115000"/>
              </a:lnSpc>
              <a:spcBef>
                <a:spcPts val="0"/>
              </a:spcBef>
              <a:spcAft>
                <a:spcPts val="0"/>
              </a:spcAft>
              <a:buNone/>
            </a:pPr>
            <a:r>
              <a:rPr lang="en-US" sz="2000">
                <a:latin typeface="Roboto"/>
                <a:ea typeface="Roboto"/>
                <a:cs typeface="Roboto"/>
                <a:sym typeface="Roboto"/>
              </a:rPr>
              <a:t>‘Mr Beeps’ and ‘Heads Up’ assemblies</a:t>
            </a:r>
            <a:endParaRPr sz="2000">
              <a:latin typeface="Roboto"/>
              <a:ea typeface="Roboto"/>
              <a:cs typeface="Roboto"/>
              <a:sym typeface="Roboto"/>
            </a:endParaRPr>
          </a:p>
          <a:p>
            <a:pPr marL="914400" lvl="0" indent="-355600" algn="l" rtl="0">
              <a:lnSpc>
                <a:spcPct val="115000"/>
              </a:lnSpc>
              <a:spcBef>
                <a:spcPts val="1200"/>
              </a:spcBef>
              <a:spcAft>
                <a:spcPts val="0"/>
              </a:spcAft>
              <a:buSzPts val="2000"/>
              <a:buChar char="•"/>
            </a:pPr>
            <a:r>
              <a:rPr lang="en-US" sz="2000"/>
              <a:t>31 elementary schools </a:t>
            </a:r>
            <a:endParaRPr sz="2000"/>
          </a:p>
          <a:p>
            <a:pPr marL="0" lvl="0" indent="0" algn="l" rtl="0">
              <a:lnSpc>
                <a:spcPct val="115000"/>
              </a:lnSpc>
              <a:spcBef>
                <a:spcPts val="1200"/>
              </a:spcBef>
              <a:spcAft>
                <a:spcPts val="0"/>
              </a:spcAft>
              <a:buNone/>
            </a:pPr>
            <a:r>
              <a:rPr lang="en-US" sz="2000">
                <a:latin typeface="Roboto"/>
                <a:ea typeface="Roboto"/>
                <a:cs typeface="Roboto"/>
                <a:sym typeface="Roboto"/>
              </a:rPr>
              <a:t>Blender Bike Walk ‘n Roll</a:t>
            </a:r>
            <a:endParaRPr sz="2000">
              <a:latin typeface="Roboto"/>
              <a:ea typeface="Roboto"/>
              <a:cs typeface="Roboto"/>
              <a:sym typeface="Roboto"/>
            </a:endParaRPr>
          </a:p>
          <a:p>
            <a:pPr marL="914400" lvl="0" indent="-355600" algn="l" rtl="0">
              <a:lnSpc>
                <a:spcPct val="115000"/>
              </a:lnSpc>
              <a:spcBef>
                <a:spcPts val="1200"/>
              </a:spcBef>
              <a:spcAft>
                <a:spcPts val="0"/>
              </a:spcAft>
              <a:buSzPts val="2000"/>
              <a:buChar char="•"/>
            </a:pPr>
            <a:r>
              <a:rPr lang="en-US" sz="2000"/>
              <a:t>3 middle schools</a:t>
            </a:r>
            <a:endParaRPr sz="2000"/>
          </a:p>
          <a:p>
            <a:pPr marL="0" lvl="0" indent="0" algn="l" rtl="0">
              <a:lnSpc>
                <a:spcPct val="115000"/>
              </a:lnSpc>
              <a:spcBef>
                <a:spcPts val="1200"/>
              </a:spcBef>
              <a:spcAft>
                <a:spcPts val="0"/>
              </a:spcAft>
              <a:buNone/>
            </a:pPr>
            <a:r>
              <a:rPr lang="en-US" sz="2000">
                <a:latin typeface="Roboto"/>
                <a:ea typeface="Roboto"/>
                <a:cs typeface="Roboto"/>
                <a:sym typeface="Roboto"/>
              </a:rPr>
              <a:t>Community Outreach</a:t>
            </a:r>
            <a:endParaRPr sz="2000">
              <a:latin typeface="Roboto"/>
              <a:ea typeface="Roboto"/>
              <a:cs typeface="Roboto"/>
              <a:sym typeface="Roboto"/>
            </a:endParaRPr>
          </a:p>
          <a:p>
            <a:pPr marL="914400" lvl="0" indent="-355600" algn="l" rtl="0">
              <a:lnSpc>
                <a:spcPct val="115000"/>
              </a:lnSpc>
              <a:spcBef>
                <a:spcPts val="1200"/>
              </a:spcBef>
              <a:spcAft>
                <a:spcPts val="0"/>
              </a:spcAft>
              <a:buSzPts val="2000"/>
              <a:buChar char="•"/>
            </a:pPr>
            <a:r>
              <a:rPr lang="en-US" sz="2000"/>
              <a:t>3 events</a:t>
            </a:r>
            <a:endParaRPr sz="2000"/>
          </a:p>
          <a:p>
            <a:pPr marL="0" lvl="0" indent="0" algn="l" rtl="0">
              <a:lnSpc>
                <a:spcPct val="115000"/>
              </a:lnSpc>
              <a:spcBef>
                <a:spcPts val="1200"/>
              </a:spcBef>
              <a:spcAft>
                <a:spcPts val="0"/>
              </a:spcAft>
              <a:buNone/>
            </a:pPr>
            <a:r>
              <a:rPr lang="en-US" sz="2000">
                <a:latin typeface="Roboto"/>
                <a:ea typeface="Roboto"/>
                <a:cs typeface="Roboto"/>
                <a:sym typeface="Roboto"/>
              </a:rPr>
              <a:t>National Walk to School Day-October</a:t>
            </a:r>
            <a:endParaRPr sz="2000">
              <a:latin typeface="Roboto"/>
              <a:ea typeface="Roboto"/>
              <a:cs typeface="Roboto"/>
              <a:sym typeface="Roboto"/>
            </a:endParaRPr>
          </a:p>
          <a:p>
            <a:pPr marL="914400" lvl="0" indent="-355600" algn="l" rtl="0">
              <a:lnSpc>
                <a:spcPct val="115000"/>
              </a:lnSpc>
              <a:spcBef>
                <a:spcPts val="1200"/>
              </a:spcBef>
              <a:spcAft>
                <a:spcPts val="0"/>
              </a:spcAft>
              <a:buSzPts val="2000"/>
              <a:buChar char="•"/>
            </a:pPr>
            <a:r>
              <a:rPr lang="en-US" sz="2000"/>
              <a:t>15 schools</a:t>
            </a:r>
            <a:endParaRPr sz="200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5"/>
        <p:cNvGrpSpPr/>
        <p:nvPr/>
      </p:nvGrpSpPr>
      <p:grpSpPr>
        <a:xfrm>
          <a:off x="0" y="0"/>
          <a:ext cx="0" cy="0"/>
          <a:chOff x="0" y="0"/>
          <a:chExt cx="0" cy="0"/>
        </a:xfrm>
      </p:grpSpPr>
      <p:sp>
        <p:nvSpPr>
          <p:cNvPr id="106" name="Google Shape;106;g30ff0fb889e_0_10"/>
          <p:cNvSpPr txBox="1">
            <a:spLocks noGrp="1"/>
          </p:cNvSpPr>
          <p:nvPr>
            <p:ph type="title"/>
          </p:nvPr>
        </p:nvSpPr>
        <p:spPr>
          <a:xfrm>
            <a:off x="1655550" y="365125"/>
            <a:ext cx="9768000" cy="1325700"/>
          </a:xfrm>
          <a:prstGeom prst="rect">
            <a:avLst/>
          </a:prstGeom>
        </p:spPr>
        <p:txBody>
          <a:bodyPr spcFirstLastPara="1" wrap="square" lIns="91425" tIns="45700" rIns="91425" bIns="45700" anchor="ctr" anchorCtr="0">
            <a:normAutofit/>
          </a:bodyPr>
          <a:lstStyle/>
          <a:p>
            <a:pPr marL="0" lvl="0" indent="0" algn="l" rtl="0">
              <a:lnSpc>
                <a:spcPct val="100000"/>
              </a:lnSpc>
              <a:spcBef>
                <a:spcPts val="0"/>
              </a:spcBef>
              <a:spcAft>
                <a:spcPts val="0"/>
              </a:spcAft>
              <a:buNone/>
            </a:pPr>
            <a:r>
              <a:rPr lang="en-US" sz="4200"/>
              <a:t>Street Smarts </a:t>
            </a:r>
            <a:r>
              <a:rPr lang="en-US" sz="2300" b="0"/>
              <a:t>Educational outreach for schools</a:t>
            </a:r>
            <a:endParaRPr sz="4200"/>
          </a:p>
        </p:txBody>
      </p:sp>
      <p:pic>
        <p:nvPicPr>
          <p:cNvPr id="107" name="Google Shape;107;g30ff0fb889e_0_10" title="Copy of Walk N Roll - Wordmark - Black.png"/>
          <p:cNvPicPr preferRelativeResize="0"/>
          <p:nvPr/>
        </p:nvPicPr>
        <p:blipFill>
          <a:blip r:embed="rId3">
            <a:alphaModFix/>
          </a:blip>
          <a:stretch>
            <a:fillRect/>
          </a:stretch>
        </p:blipFill>
        <p:spPr>
          <a:xfrm>
            <a:off x="2411125" y="2309813"/>
            <a:ext cx="7200900" cy="2238375"/>
          </a:xfrm>
          <a:prstGeom prst="rect">
            <a:avLst/>
          </a:prstGeom>
          <a:noFill/>
          <a:ln>
            <a:noFill/>
          </a:ln>
        </p:spPr>
      </p:pic>
      <p:sp>
        <p:nvSpPr>
          <p:cNvPr id="108" name="Google Shape;108;g30ff0fb889e_0_10"/>
          <p:cNvSpPr txBox="1"/>
          <p:nvPr/>
        </p:nvSpPr>
        <p:spPr>
          <a:xfrm>
            <a:off x="2272700" y="5033850"/>
            <a:ext cx="7339200" cy="6156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sz="2800">
                <a:solidFill>
                  <a:schemeClr val="dk1"/>
                </a:solidFill>
                <a:latin typeface="Roboto Light"/>
                <a:ea typeface="Roboto Light"/>
                <a:cs typeface="Roboto Light"/>
                <a:sym typeface="Roboto Light"/>
              </a:rPr>
              <a:t>School trip reduction program</a:t>
            </a:r>
            <a:endParaRPr sz="2800">
              <a:solidFill>
                <a:schemeClr val="dk1"/>
              </a:solidFill>
              <a:latin typeface="Roboto Light"/>
              <a:ea typeface="Roboto Light"/>
              <a:cs typeface="Roboto Light"/>
              <a:sym typeface="Roboto Light"/>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3"/>
          <p:cNvSpPr txBox="1">
            <a:spLocks noGrp="1"/>
          </p:cNvSpPr>
          <p:nvPr>
            <p:ph type="title"/>
          </p:nvPr>
        </p:nvSpPr>
        <p:spPr>
          <a:xfrm>
            <a:off x="1585775" y="365125"/>
            <a:ext cx="97680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a:t>What is the program?</a:t>
            </a:r>
            <a:endParaRPr/>
          </a:p>
        </p:txBody>
      </p:sp>
      <p:pic>
        <p:nvPicPr>
          <p:cNvPr id="114" name="Google Shape;114;p3" title="Copy of Walk N Roll - GGE - Bike - Light.png"/>
          <p:cNvPicPr preferRelativeResize="0"/>
          <p:nvPr/>
        </p:nvPicPr>
        <p:blipFill rotWithShape="1">
          <a:blip r:embed="rId3">
            <a:alphaModFix/>
          </a:blip>
          <a:srcRect/>
          <a:stretch/>
        </p:blipFill>
        <p:spPr>
          <a:xfrm>
            <a:off x="7721438" y="3124975"/>
            <a:ext cx="1955475" cy="1867026"/>
          </a:xfrm>
          <a:prstGeom prst="rect">
            <a:avLst/>
          </a:prstGeom>
          <a:noFill/>
          <a:ln>
            <a:noFill/>
          </a:ln>
        </p:spPr>
      </p:pic>
      <p:pic>
        <p:nvPicPr>
          <p:cNvPr id="115" name="Google Shape;115;p3"/>
          <p:cNvPicPr preferRelativeResize="0"/>
          <p:nvPr/>
        </p:nvPicPr>
        <p:blipFill rotWithShape="1">
          <a:blip r:embed="rId4">
            <a:alphaModFix/>
          </a:blip>
          <a:srcRect/>
          <a:stretch/>
        </p:blipFill>
        <p:spPr>
          <a:xfrm>
            <a:off x="2138750" y="2231748"/>
            <a:ext cx="1804363" cy="1767280"/>
          </a:xfrm>
          <a:prstGeom prst="rect">
            <a:avLst/>
          </a:prstGeom>
          <a:noFill/>
          <a:ln>
            <a:noFill/>
          </a:ln>
        </p:spPr>
      </p:pic>
      <p:pic>
        <p:nvPicPr>
          <p:cNvPr id="116" name="Google Shape;116;p3"/>
          <p:cNvPicPr preferRelativeResize="0"/>
          <p:nvPr/>
        </p:nvPicPr>
        <p:blipFill rotWithShape="1">
          <a:blip r:embed="rId5">
            <a:alphaModFix/>
          </a:blip>
          <a:srcRect b="35149"/>
          <a:stretch/>
        </p:blipFill>
        <p:spPr>
          <a:xfrm>
            <a:off x="4561688" y="2290071"/>
            <a:ext cx="2541199" cy="2011129"/>
          </a:xfrm>
          <a:prstGeom prst="rect">
            <a:avLst/>
          </a:prstGeom>
          <a:noFill/>
          <a:ln>
            <a:noFill/>
          </a:ln>
        </p:spPr>
      </p:pic>
      <p:sp>
        <p:nvSpPr>
          <p:cNvPr id="117" name="Google Shape;117;p3"/>
          <p:cNvSpPr txBox="1"/>
          <p:nvPr/>
        </p:nvSpPr>
        <p:spPr>
          <a:xfrm>
            <a:off x="1724475" y="4993975"/>
            <a:ext cx="8781900" cy="1046700"/>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0" i="0" u="none" strike="noStrike" cap="none">
                <a:solidFill>
                  <a:schemeClr val="dk1"/>
                </a:solidFill>
                <a:latin typeface="Roboto Light"/>
                <a:ea typeface="Roboto Light"/>
                <a:cs typeface="Roboto Light"/>
                <a:sym typeface="Roboto Light"/>
              </a:rPr>
              <a:t>A customized encouragement program to </a:t>
            </a:r>
            <a:r>
              <a:rPr lang="en-US" sz="2800">
                <a:solidFill>
                  <a:schemeClr val="dk1"/>
                </a:solidFill>
                <a:latin typeface="Roboto Light"/>
                <a:ea typeface="Roboto Light"/>
                <a:cs typeface="Roboto Light"/>
                <a:sym typeface="Roboto Light"/>
              </a:rPr>
              <a:t>reduce school trips through active transportation and carpool</a:t>
            </a:r>
            <a:endParaRPr sz="2800" b="0" i="0" u="none" strike="noStrike" cap="none">
              <a:solidFill>
                <a:schemeClr val="dk1"/>
              </a:solidFill>
              <a:latin typeface="Roboto Light"/>
              <a:ea typeface="Roboto Light"/>
              <a:cs typeface="Roboto Light"/>
              <a:sym typeface="Roboto Ligh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14"/>
                                        </p:tgtEl>
                                        <p:attrNameLst>
                                          <p:attrName>style.visibility</p:attrName>
                                        </p:attrNameLst>
                                      </p:cBhvr>
                                      <p:to>
                                        <p:strVal val="visible"/>
                                      </p:to>
                                    </p:set>
                                    <p:anim calcmode="lin" valueType="num">
                                      <p:cBhvr additive="base">
                                        <p:cTn id="7" dur="1000"/>
                                        <p:tgtEl>
                                          <p:spTgt spid="114"/>
                                        </p:tgtEl>
                                        <p:attrNameLst>
                                          <p:attrName>ppt_x</p:attrName>
                                        </p:attrNameLst>
                                      </p:cBhvr>
                                      <p:tavLst>
                                        <p:tav tm="0">
                                          <p:val>
                                            <p:strVal val="#ppt_x-1"/>
                                          </p:val>
                                        </p:tav>
                                        <p:tav tm="100000">
                                          <p:val>
                                            <p:strVal val="#ppt_x"/>
                                          </p:val>
                                        </p:tav>
                                      </p:tavLst>
                                    </p:anim>
                                  </p:childTnLst>
                                </p:cTn>
                              </p:par>
                            </p:childTnLst>
                          </p:cTn>
                        </p:par>
                        <p:par>
                          <p:cTn id="8" fill="hold">
                            <p:stCondLst>
                              <p:cond delay="1000"/>
                            </p:stCondLst>
                            <p:childTnLst>
                              <p:par>
                                <p:cTn id="9" presetID="2" presetClass="entr" presetSubtype="8" fill="hold" nodeType="afterEffect">
                                  <p:stCondLst>
                                    <p:cond delay="0"/>
                                  </p:stCondLst>
                                  <p:childTnLst>
                                    <p:set>
                                      <p:cBhvr>
                                        <p:cTn id="10" dur="1" fill="hold">
                                          <p:stCondLst>
                                            <p:cond delay="0"/>
                                          </p:stCondLst>
                                        </p:cTn>
                                        <p:tgtEl>
                                          <p:spTgt spid="116"/>
                                        </p:tgtEl>
                                        <p:attrNameLst>
                                          <p:attrName>style.visibility</p:attrName>
                                        </p:attrNameLst>
                                      </p:cBhvr>
                                      <p:to>
                                        <p:strVal val="visible"/>
                                      </p:to>
                                    </p:set>
                                    <p:anim calcmode="lin" valueType="num">
                                      <p:cBhvr additive="base">
                                        <p:cTn id="11" dur="1000"/>
                                        <p:tgtEl>
                                          <p:spTgt spid="116"/>
                                        </p:tgtEl>
                                        <p:attrNameLst>
                                          <p:attrName>ppt_x</p:attrName>
                                        </p:attrNameLst>
                                      </p:cBhvr>
                                      <p:tavLst>
                                        <p:tav tm="0">
                                          <p:val>
                                            <p:strVal val="#ppt_x-1"/>
                                          </p:val>
                                        </p:tav>
                                        <p:tav tm="100000">
                                          <p:val>
                                            <p:strVal val="#ppt_x"/>
                                          </p:val>
                                        </p:tav>
                                      </p:tavLst>
                                    </p:anim>
                                  </p:childTnLst>
                                </p:cTn>
                              </p:par>
                            </p:childTnLst>
                          </p:cTn>
                        </p:par>
                        <p:par>
                          <p:cTn id="12" fill="hold">
                            <p:stCondLst>
                              <p:cond delay="2000"/>
                            </p:stCondLst>
                            <p:childTnLst>
                              <p:par>
                                <p:cTn id="13" presetID="2" presetClass="entr" presetSubtype="8" fill="hold" nodeType="afterEffect">
                                  <p:stCondLst>
                                    <p:cond delay="0"/>
                                  </p:stCondLst>
                                  <p:childTnLst>
                                    <p:set>
                                      <p:cBhvr>
                                        <p:cTn id="14" dur="1" fill="hold">
                                          <p:stCondLst>
                                            <p:cond delay="0"/>
                                          </p:stCondLst>
                                        </p:cTn>
                                        <p:tgtEl>
                                          <p:spTgt spid="115"/>
                                        </p:tgtEl>
                                        <p:attrNameLst>
                                          <p:attrName>style.visibility</p:attrName>
                                        </p:attrNameLst>
                                      </p:cBhvr>
                                      <p:to>
                                        <p:strVal val="visible"/>
                                      </p:to>
                                    </p:set>
                                    <p:anim calcmode="lin" valueType="num">
                                      <p:cBhvr additive="base">
                                        <p:cTn id="15" dur="1000"/>
                                        <p:tgtEl>
                                          <p:spTgt spid="115"/>
                                        </p:tgtEl>
                                        <p:attrNameLst>
                                          <p:attrName>ppt_x</p:attrName>
                                        </p:attrNameLst>
                                      </p:cBhvr>
                                      <p:tavLst>
                                        <p:tav tm="0">
                                          <p:val>
                                            <p:strVal val="#ppt_x-1"/>
                                          </p:val>
                                        </p:tav>
                                        <p:tav tm="100000">
                                          <p:val>
                                            <p:strVal val="#ppt_x"/>
                                          </p:val>
                                        </p:tav>
                                      </p:tavLst>
                                    </p:anim>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g31009c7567a_0_0"/>
          <p:cNvSpPr txBox="1">
            <a:spLocks noGrp="1"/>
          </p:cNvSpPr>
          <p:nvPr>
            <p:ph type="title"/>
          </p:nvPr>
        </p:nvSpPr>
        <p:spPr>
          <a:xfrm>
            <a:off x="1585775" y="365125"/>
            <a:ext cx="97680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a:t>Who is enrolling?</a:t>
            </a:r>
            <a:endParaRPr/>
          </a:p>
        </p:txBody>
      </p:sp>
      <p:sp>
        <p:nvSpPr>
          <p:cNvPr id="123" name="Google Shape;123;g31009c7567a_0_0"/>
          <p:cNvSpPr txBox="1">
            <a:spLocks noGrp="1"/>
          </p:cNvSpPr>
          <p:nvPr>
            <p:ph type="body" idx="1"/>
          </p:nvPr>
        </p:nvSpPr>
        <p:spPr>
          <a:xfrm>
            <a:off x="1235350" y="1641425"/>
            <a:ext cx="9572400" cy="4351200"/>
          </a:xfrm>
          <a:prstGeom prst="rect">
            <a:avLst/>
          </a:prstGeom>
          <a:noFill/>
          <a:ln>
            <a:noFill/>
          </a:ln>
        </p:spPr>
        <p:txBody>
          <a:bodyPr spcFirstLastPara="1" wrap="square" lIns="91425" tIns="45700" rIns="91425" bIns="45700" anchor="t" anchorCtr="0">
            <a:normAutofit fontScale="85000" lnSpcReduction="20000"/>
          </a:bodyPr>
          <a:lstStyle/>
          <a:p>
            <a:pPr marL="1371600" lvl="0" indent="-336550" algn="l" rtl="0">
              <a:lnSpc>
                <a:spcPct val="100000"/>
              </a:lnSpc>
              <a:spcBef>
                <a:spcPts val="0"/>
              </a:spcBef>
              <a:spcAft>
                <a:spcPts val="0"/>
              </a:spcAft>
              <a:buSzPct val="100000"/>
              <a:buChar char="•"/>
            </a:pPr>
            <a:r>
              <a:rPr lang="en-US" sz="2000">
                <a:latin typeface="Roboto"/>
                <a:ea typeface="Roboto"/>
                <a:cs typeface="Roboto"/>
                <a:sym typeface="Roboto"/>
              </a:rPr>
              <a:t>Pleasant Hill: Pleasant Hill Elementary School</a:t>
            </a:r>
            <a:r>
              <a:rPr lang="en-US" sz="2000"/>
              <a:t> (began 9/21/2022)</a:t>
            </a:r>
            <a:endParaRPr sz="2000"/>
          </a:p>
          <a:p>
            <a:pPr marL="1371600" lvl="0" indent="0" algn="l" rtl="0">
              <a:lnSpc>
                <a:spcPct val="100000"/>
              </a:lnSpc>
              <a:spcBef>
                <a:spcPts val="0"/>
              </a:spcBef>
              <a:spcAft>
                <a:spcPts val="0"/>
              </a:spcAft>
              <a:buNone/>
            </a:pPr>
            <a:endParaRPr sz="2000"/>
          </a:p>
          <a:p>
            <a:pPr marL="1371600" lvl="0" indent="-336550" algn="l" rtl="0">
              <a:lnSpc>
                <a:spcPct val="100000"/>
              </a:lnSpc>
              <a:spcBef>
                <a:spcPts val="0"/>
              </a:spcBef>
              <a:spcAft>
                <a:spcPts val="0"/>
              </a:spcAft>
              <a:buSzPct val="100000"/>
              <a:buChar char="•"/>
            </a:pPr>
            <a:r>
              <a:rPr lang="en-US" sz="2000">
                <a:latin typeface="Roboto"/>
                <a:ea typeface="Roboto"/>
                <a:cs typeface="Roboto"/>
                <a:sym typeface="Roboto"/>
              </a:rPr>
              <a:t>Pleasant Hill: Strandwood Elementary School</a:t>
            </a:r>
            <a:r>
              <a:rPr lang="en-US" sz="2000"/>
              <a:t> (began 5/3/2024)</a:t>
            </a:r>
            <a:endParaRPr sz="2000"/>
          </a:p>
          <a:p>
            <a:pPr marL="1371600" lvl="0" indent="0" algn="l" rtl="0">
              <a:lnSpc>
                <a:spcPct val="100000"/>
              </a:lnSpc>
              <a:spcBef>
                <a:spcPts val="0"/>
              </a:spcBef>
              <a:spcAft>
                <a:spcPts val="0"/>
              </a:spcAft>
              <a:buNone/>
            </a:pPr>
            <a:endParaRPr sz="2000">
              <a:latin typeface="Roboto"/>
              <a:ea typeface="Roboto"/>
              <a:cs typeface="Roboto"/>
              <a:sym typeface="Roboto"/>
            </a:endParaRPr>
          </a:p>
          <a:p>
            <a:pPr marL="1371600" lvl="0" indent="-336550" algn="l" rtl="0">
              <a:lnSpc>
                <a:spcPct val="100000"/>
              </a:lnSpc>
              <a:spcBef>
                <a:spcPts val="0"/>
              </a:spcBef>
              <a:spcAft>
                <a:spcPts val="0"/>
              </a:spcAft>
              <a:buSzPct val="100000"/>
              <a:buChar char="•"/>
            </a:pPr>
            <a:r>
              <a:rPr lang="en-US" sz="2000">
                <a:latin typeface="Roboto"/>
                <a:ea typeface="Roboto"/>
                <a:cs typeface="Roboto"/>
                <a:sym typeface="Roboto"/>
              </a:rPr>
              <a:t>Pleasant Hill: Gregory Gardens Elementary School</a:t>
            </a:r>
            <a:r>
              <a:rPr lang="en-US" sz="2000"/>
              <a:t> (to launch 11/6/24)</a:t>
            </a:r>
            <a:endParaRPr sz="2000"/>
          </a:p>
          <a:p>
            <a:pPr marL="1371600" lvl="0" indent="0" algn="l" rtl="0">
              <a:lnSpc>
                <a:spcPct val="100000"/>
              </a:lnSpc>
              <a:spcBef>
                <a:spcPts val="0"/>
              </a:spcBef>
              <a:spcAft>
                <a:spcPts val="0"/>
              </a:spcAft>
              <a:buNone/>
            </a:pPr>
            <a:endParaRPr sz="2000">
              <a:latin typeface="Roboto"/>
              <a:ea typeface="Roboto"/>
              <a:cs typeface="Roboto"/>
              <a:sym typeface="Roboto"/>
            </a:endParaRPr>
          </a:p>
          <a:p>
            <a:pPr marL="1371600" lvl="0" indent="-336550" algn="l" rtl="0">
              <a:lnSpc>
                <a:spcPct val="100000"/>
              </a:lnSpc>
              <a:spcBef>
                <a:spcPts val="0"/>
              </a:spcBef>
              <a:spcAft>
                <a:spcPts val="0"/>
              </a:spcAft>
              <a:buSzPct val="100000"/>
              <a:buChar char="•"/>
            </a:pPr>
            <a:r>
              <a:rPr lang="en-US" sz="2000">
                <a:latin typeface="Roboto"/>
                <a:ea typeface="Roboto"/>
                <a:cs typeface="Roboto"/>
                <a:sym typeface="Roboto"/>
              </a:rPr>
              <a:t>Martinez: John Muir Elementary School</a:t>
            </a:r>
            <a:r>
              <a:rPr lang="en-US" sz="2000"/>
              <a:t> (to launch 11/22/24)</a:t>
            </a:r>
            <a:endParaRPr sz="2000"/>
          </a:p>
          <a:p>
            <a:pPr marL="1371600" lvl="0" indent="0" algn="l" rtl="0">
              <a:lnSpc>
                <a:spcPct val="100000"/>
              </a:lnSpc>
              <a:spcBef>
                <a:spcPts val="0"/>
              </a:spcBef>
              <a:spcAft>
                <a:spcPts val="0"/>
              </a:spcAft>
              <a:buNone/>
            </a:pPr>
            <a:endParaRPr sz="2000">
              <a:latin typeface="Roboto"/>
              <a:ea typeface="Roboto"/>
              <a:cs typeface="Roboto"/>
              <a:sym typeface="Roboto"/>
            </a:endParaRPr>
          </a:p>
          <a:p>
            <a:pPr marL="1371600" lvl="0" indent="-336550" algn="l" rtl="0">
              <a:lnSpc>
                <a:spcPct val="100000"/>
              </a:lnSpc>
              <a:spcBef>
                <a:spcPts val="0"/>
              </a:spcBef>
              <a:spcAft>
                <a:spcPts val="0"/>
              </a:spcAft>
              <a:buSzPct val="100000"/>
              <a:buChar char="•"/>
            </a:pPr>
            <a:r>
              <a:rPr lang="en-US" sz="2000">
                <a:latin typeface="Roboto"/>
                <a:ea typeface="Roboto"/>
                <a:cs typeface="Roboto"/>
                <a:sym typeface="Roboto"/>
              </a:rPr>
              <a:t>Concord: Silverwood Elementary School </a:t>
            </a:r>
            <a:r>
              <a:rPr lang="en-US" sz="2000"/>
              <a:t>(to launch 12/5/24)</a:t>
            </a:r>
            <a:endParaRPr sz="2000"/>
          </a:p>
          <a:p>
            <a:pPr marL="1371600" lvl="0" indent="0" algn="l" rtl="0">
              <a:lnSpc>
                <a:spcPct val="100000"/>
              </a:lnSpc>
              <a:spcBef>
                <a:spcPts val="0"/>
              </a:spcBef>
              <a:spcAft>
                <a:spcPts val="0"/>
              </a:spcAft>
              <a:buNone/>
            </a:pPr>
            <a:endParaRPr sz="2000">
              <a:latin typeface="Roboto"/>
              <a:ea typeface="Roboto"/>
              <a:cs typeface="Roboto"/>
              <a:sym typeface="Roboto"/>
            </a:endParaRPr>
          </a:p>
          <a:p>
            <a:pPr marL="1371600" lvl="0" indent="-336550" algn="l" rtl="0">
              <a:lnSpc>
                <a:spcPct val="100000"/>
              </a:lnSpc>
              <a:spcBef>
                <a:spcPts val="0"/>
              </a:spcBef>
              <a:spcAft>
                <a:spcPts val="0"/>
              </a:spcAft>
              <a:buSzPct val="100000"/>
              <a:buChar char="•"/>
            </a:pPr>
            <a:r>
              <a:rPr lang="en-US" sz="2000">
                <a:latin typeface="Roboto"/>
                <a:ea typeface="Roboto"/>
                <a:cs typeface="Roboto"/>
                <a:sym typeface="Roboto"/>
              </a:rPr>
              <a:t>Concord: Meadow Homes Elementary School </a:t>
            </a:r>
            <a:r>
              <a:rPr lang="en-US" sz="2000"/>
              <a:t>(to launch 12/5/24)</a:t>
            </a:r>
            <a:endParaRPr sz="2000"/>
          </a:p>
          <a:p>
            <a:pPr marL="1371600" lvl="0" indent="0" algn="l" rtl="0">
              <a:lnSpc>
                <a:spcPct val="100000"/>
              </a:lnSpc>
              <a:spcBef>
                <a:spcPts val="0"/>
              </a:spcBef>
              <a:spcAft>
                <a:spcPts val="0"/>
              </a:spcAft>
              <a:buNone/>
            </a:pPr>
            <a:endParaRPr sz="2000">
              <a:latin typeface="Roboto"/>
              <a:ea typeface="Roboto"/>
              <a:cs typeface="Roboto"/>
              <a:sym typeface="Roboto"/>
            </a:endParaRPr>
          </a:p>
          <a:p>
            <a:pPr marL="1371600" lvl="0" indent="-336550" algn="l" rtl="0">
              <a:lnSpc>
                <a:spcPct val="100000"/>
              </a:lnSpc>
              <a:spcBef>
                <a:spcPts val="0"/>
              </a:spcBef>
              <a:spcAft>
                <a:spcPts val="0"/>
              </a:spcAft>
              <a:buSzPct val="100000"/>
              <a:buChar char="•"/>
            </a:pPr>
            <a:r>
              <a:rPr lang="en-US" sz="2000">
                <a:latin typeface="Roboto"/>
                <a:ea typeface="Roboto"/>
                <a:cs typeface="Roboto"/>
                <a:sym typeface="Roboto"/>
              </a:rPr>
              <a:t>Walnut Creek: Walnut Heights Elementary School </a:t>
            </a:r>
            <a:r>
              <a:rPr lang="en-US" sz="2000"/>
              <a:t>(in process)</a:t>
            </a:r>
            <a:endParaRPr sz="2000"/>
          </a:p>
          <a:p>
            <a:pPr marL="1371600" lvl="0" indent="0" algn="l" rtl="0">
              <a:lnSpc>
                <a:spcPct val="100000"/>
              </a:lnSpc>
              <a:spcBef>
                <a:spcPts val="0"/>
              </a:spcBef>
              <a:spcAft>
                <a:spcPts val="0"/>
              </a:spcAft>
              <a:buNone/>
            </a:pPr>
            <a:endParaRPr sz="2000">
              <a:latin typeface="Roboto"/>
              <a:ea typeface="Roboto"/>
              <a:cs typeface="Roboto"/>
              <a:sym typeface="Roboto"/>
            </a:endParaRPr>
          </a:p>
          <a:p>
            <a:pPr marL="1371600" lvl="0" indent="-336550" algn="l" rtl="0">
              <a:lnSpc>
                <a:spcPct val="100000"/>
              </a:lnSpc>
              <a:spcBef>
                <a:spcPts val="0"/>
              </a:spcBef>
              <a:spcAft>
                <a:spcPts val="0"/>
              </a:spcAft>
              <a:buSzPct val="100000"/>
              <a:buChar char="•"/>
            </a:pPr>
            <a:r>
              <a:rPr lang="en-US" sz="2000">
                <a:latin typeface="Roboto"/>
                <a:ea typeface="Roboto"/>
                <a:cs typeface="Roboto"/>
                <a:sym typeface="Roboto"/>
              </a:rPr>
              <a:t>Concord: Ayers Elementary School </a:t>
            </a:r>
            <a:r>
              <a:rPr lang="en-US" sz="2000"/>
              <a:t>(in process)</a:t>
            </a:r>
            <a:endParaRPr sz="2000"/>
          </a:p>
          <a:p>
            <a:pPr marL="457200" lvl="0" indent="0" algn="l" rtl="0">
              <a:lnSpc>
                <a:spcPct val="100000"/>
              </a:lnSpc>
              <a:spcBef>
                <a:spcPts val="0"/>
              </a:spcBef>
              <a:spcAft>
                <a:spcPts val="0"/>
              </a:spcAft>
              <a:buNone/>
            </a:pPr>
            <a:endParaRPr sz="2000"/>
          </a:p>
          <a:p>
            <a:pPr marL="457200" lvl="0" indent="0" algn="l" rtl="0">
              <a:lnSpc>
                <a:spcPct val="100000"/>
              </a:lnSpc>
              <a:spcBef>
                <a:spcPts val="0"/>
              </a:spcBef>
              <a:spcAft>
                <a:spcPts val="0"/>
              </a:spcAft>
              <a:buSzPct val="90000"/>
              <a:buNone/>
            </a:pPr>
            <a:endParaRPr sz="2000"/>
          </a:p>
          <a:p>
            <a:pPr marL="457200" lvl="0" indent="0" algn="l" rtl="0">
              <a:lnSpc>
                <a:spcPct val="100000"/>
              </a:lnSpc>
              <a:spcBef>
                <a:spcPts val="0"/>
              </a:spcBef>
              <a:spcAft>
                <a:spcPts val="0"/>
              </a:spcAft>
              <a:buSzPct val="100000"/>
              <a:buNone/>
            </a:pPr>
            <a:endParaRPr sz="1800"/>
          </a:p>
          <a:p>
            <a:pPr marL="457200" lvl="0" indent="0" algn="ctr" rtl="0">
              <a:lnSpc>
                <a:spcPct val="100000"/>
              </a:lnSpc>
              <a:spcBef>
                <a:spcPts val="0"/>
              </a:spcBef>
              <a:spcAft>
                <a:spcPts val="0"/>
              </a:spcAft>
              <a:buSzPct val="69230"/>
              <a:buNone/>
            </a:pPr>
            <a:endParaRPr sz="2600"/>
          </a:p>
        </p:txBody>
      </p:sp>
      <p:pic>
        <p:nvPicPr>
          <p:cNvPr id="124" name="Google Shape;124;g31009c7567a_0_0" descr="A black background with white text&#10;&#10;Description automatically generated"/>
          <p:cNvPicPr preferRelativeResize="0"/>
          <p:nvPr/>
        </p:nvPicPr>
        <p:blipFill rotWithShape="1">
          <a:blip r:embed="rId3">
            <a:alphaModFix/>
          </a:blip>
          <a:srcRect/>
          <a:stretch/>
        </p:blipFill>
        <p:spPr>
          <a:xfrm>
            <a:off x="4989855" y="5360168"/>
            <a:ext cx="1631473" cy="532790"/>
          </a:xfrm>
          <a:prstGeom prst="rect">
            <a:avLst/>
          </a:prstGeom>
          <a:noFill/>
          <a:ln>
            <a:noFill/>
          </a:ln>
        </p:spPr>
      </p:pic>
      <p:pic>
        <p:nvPicPr>
          <p:cNvPr id="125" name="Google Shape;125;g31009c7567a_0_0" descr="A blue and white logo&#10;&#10;Description automatically generated"/>
          <p:cNvPicPr preferRelativeResize="0"/>
          <p:nvPr/>
        </p:nvPicPr>
        <p:blipFill rotWithShape="1">
          <a:blip r:embed="rId4">
            <a:alphaModFix/>
          </a:blip>
          <a:srcRect/>
          <a:stretch/>
        </p:blipFill>
        <p:spPr>
          <a:xfrm>
            <a:off x="6945549" y="5315173"/>
            <a:ext cx="991188" cy="532775"/>
          </a:xfrm>
          <a:prstGeom prst="rect">
            <a:avLst/>
          </a:prstGeom>
          <a:noFill/>
          <a:ln>
            <a:noFill/>
          </a:ln>
        </p:spPr>
      </p:pic>
      <p:sp>
        <p:nvSpPr>
          <p:cNvPr id="126" name="Google Shape;126;g31009c7567a_0_0"/>
          <p:cNvSpPr txBox="1"/>
          <p:nvPr/>
        </p:nvSpPr>
        <p:spPr>
          <a:xfrm>
            <a:off x="1136350" y="5522300"/>
            <a:ext cx="5741700" cy="861900"/>
          </a:xfrm>
          <a:prstGeom prst="rect">
            <a:avLst/>
          </a:prstGeom>
          <a:noFill/>
          <a:ln>
            <a:noFill/>
          </a:ln>
        </p:spPr>
        <p:txBody>
          <a:bodyPr spcFirstLastPara="1" wrap="square" lIns="91425" tIns="91425" rIns="91425" bIns="91425" anchor="t" anchorCtr="0">
            <a:spAutoFit/>
          </a:bodyPr>
          <a:lstStyle/>
          <a:p>
            <a:pPr marL="457200" lvl="0" indent="0" algn="ctr" rtl="0">
              <a:spcBef>
                <a:spcPts val="0"/>
              </a:spcBef>
              <a:spcAft>
                <a:spcPts val="0"/>
              </a:spcAft>
              <a:buClr>
                <a:schemeClr val="dk1"/>
              </a:buClr>
              <a:buSzPts val="1800"/>
              <a:buFont typeface="Arial"/>
              <a:buNone/>
            </a:pPr>
            <a:r>
              <a:rPr lang="en-US" sz="1600">
                <a:solidFill>
                  <a:schemeClr val="dk1"/>
                </a:solidFill>
                <a:latin typeface="Roboto Light"/>
                <a:ea typeface="Roboto Light"/>
                <a:cs typeface="Roboto Light"/>
                <a:sym typeface="Roboto Light"/>
              </a:rPr>
              <a:t>Funded by:</a:t>
            </a:r>
            <a:endParaRPr sz="2600">
              <a:solidFill>
                <a:schemeClr val="dk1"/>
              </a:solidFill>
              <a:latin typeface="Roboto Light"/>
              <a:ea typeface="Roboto Light"/>
              <a:cs typeface="Roboto Light"/>
              <a:sym typeface="Roboto Light"/>
            </a:endParaRPr>
          </a:p>
          <a:p>
            <a:pPr marL="0" lvl="0" indent="0" algn="l" rtl="0">
              <a:spcBef>
                <a:spcPts val="0"/>
              </a:spcBef>
              <a:spcAft>
                <a:spcPts val="0"/>
              </a:spcAft>
              <a:buNone/>
            </a:pPr>
            <a:endParaRPr sz="2800">
              <a:solidFill>
                <a:schemeClr val="dk1"/>
              </a:solidFill>
              <a:latin typeface="Roboto Light"/>
              <a:ea typeface="Roboto Light"/>
              <a:cs typeface="Roboto Light"/>
              <a:sym typeface="Roboto Light"/>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0"/>
        <p:cNvGrpSpPr/>
        <p:nvPr/>
      </p:nvGrpSpPr>
      <p:grpSpPr>
        <a:xfrm>
          <a:off x="0" y="0"/>
          <a:ext cx="0" cy="0"/>
          <a:chOff x="0" y="0"/>
          <a:chExt cx="0" cy="0"/>
        </a:xfrm>
      </p:grpSpPr>
      <p:sp>
        <p:nvSpPr>
          <p:cNvPr id="131" name="Google Shape;131;g310789f9130_0_164"/>
          <p:cNvSpPr txBox="1">
            <a:spLocks noGrp="1"/>
          </p:cNvSpPr>
          <p:nvPr>
            <p:ph type="title"/>
          </p:nvPr>
        </p:nvSpPr>
        <p:spPr>
          <a:xfrm>
            <a:off x="1480800" y="375100"/>
            <a:ext cx="9768000" cy="1325700"/>
          </a:xfrm>
          <a:prstGeom prst="rect">
            <a:avLst/>
          </a:prstGeom>
          <a:noFill/>
          <a:ln>
            <a:noFill/>
          </a:ln>
          <a:effectLst>
            <a:outerShdw blurRad="57150" dist="19050" dir="5400000" algn="bl" rotWithShape="0">
              <a:srgbClr val="000000">
                <a:alpha val="50000"/>
              </a:srgbClr>
            </a:outerShdw>
          </a:effectLst>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a:t>How does it work?</a:t>
            </a:r>
            <a:endParaRPr/>
          </a:p>
        </p:txBody>
      </p:sp>
      <p:sp>
        <p:nvSpPr>
          <p:cNvPr id="132" name="Google Shape;132;g310789f9130_0_164"/>
          <p:cNvSpPr/>
          <p:nvPr/>
        </p:nvSpPr>
        <p:spPr>
          <a:xfrm>
            <a:off x="1480800" y="2001979"/>
            <a:ext cx="2389800" cy="1973700"/>
          </a:xfrm>
          <a:prstGeom prst="ellipse">
            <a:avLst/>
          </a:prstGeom>
          <a:solidFill>
            <a:srgbClr val="F7E062"/>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33" name="Google Shape;133;g310789f9130_0_164"/>
          <p:cNvSpPr txBox="1"/>
          <p:nvPr/>
        </p:nvSpPr>
        <p:spPr>
          <a:xfrm>
            <a:off x="1559650" y="2130618"/>
            <a:ext cx="2224800" cy="16317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Quattrocento Sans"/>
                <a:ea typeface="Quattrocento Sans"/>
                <a:cs typeface="Quattrocento Sans"/>
                <a:sym typeface="Quattrocento Sans"/>
              </a:rPr>
              <a:t>1. </a:t>
            </a:r>
            <a:endParaRPr sz="2000" b="1" i="0" u="none" strike="noStrike" cap="none">
              <a:solidFill>
                <a:srgbClr val="000000"/>
              </a:solidFill>
              <a:latin typeface="Quattrocento Sans"/>
              <a:ea typeface="Quattrocento Sans"/>
              <a:cs typeface="Quattrocento Sans"/>
              <a:sym typeface="Quattrocento Sans"/>
            </a:endParaRPr>
          </a:p>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Quattrocento Sans"/>
                <a:ea typeface="Quattrocento Sans"/>
                <a:cs typeface="Quattrocento Sans"/>
                <a:sym typeface="Quattrocento Sans"/>
              </a:rPr>
              <a:t>All students receive a Scan Tag that affixes to a backpack</a:t>
            </a:r>
            <a:endParaRPr sz="2000" b="1" i="0" u="none" strike="noStrike" cap="none">
              <a:solidFill>
                <a:srgbClr val="3DDAB4"/>
              </a:solidFill>
              <a:latin typeface="Quattrocento Sans"/>
              <a:ea typeface="Quattrocento Sans"/>
              <a:cs typeface="Quattrocento Sans"/>
              <a:sym typeface="Quattrocento Sans"/>
            </a:endParaRPr>
          </a:p>
        </p:txBody>
      </p:sp>
      <p:pic>
        <p:nvPicPr>
          <p:cNvPr id="134" name="Google Shape;134;g310789f9130_0_164"/>
          <p:cNvPicPr preferRelativeResize="0"/>
          <p:nvPr/>
        </p:nvPicPr>
        <p:blipFill rotWithShape="1">
          <a:blip r:embed="rId3">
            <a:alphaModFix/>
          </a:blip>
          <a:srcRect l="18922" t="15489" r="11020" b="19592"/>
          <a:stretch/>
        </p:blipFill>
        <p:spPr>
          <a:xfrm>
            <a:off x="6492475" y="2091175"/>
            <a:ext cx="4747665" cy="2932726"/>
          </a:xfrm>
          <a:prstGeom prst="rect">
            <a:avLst/>
          </a:prstGeom>
          <a:noFill/>
          <a:ln w="38100" cap="flat" cmpd="sng">
            <a:solidFill>
              <a:srgbClr val="000000"/>
            </a:solidFill>
            <a:prstDash val="solid"/>
            <a:round/>
            <a:headEnd type="none" w="sm" len="sm"/>
            <a:tailEnd type="none" w="sm" len="sm"/>
          </a:ln>
          <a:effectLst>
            <a:outerShdw blurRad="57150" dist="19050" dir="5400000" algn="bl" rotWithShape="0">
              <a:srgbClr val="000000">
                <a:alpha val="48630"/>
              </a:srgbClr>
            </a:outerShdw>
          </a:effectLst>
        </p:spPr>
      </p:pic>
      <p:pic>
        <p:nvPicPr>
          <p:cNvPr id="135" name="Google Shape;135;g310789f9130_0_164" title="Copy of Walk N Roll - GGE - Bike - Outlined_1.png"/>
          <p:cNvPicPr preferRelativeResize="0"/>
          <p:nvPr/>
        </p:nvPicPr>
        <p:blipFill rotWithShape="1">
          <a:blip r:embed="rId4">
            <a:alphaModFix/>
          </a:blip>
          <a:srcRect/>
          <a:stretch/>
        </p:blipFill>
        <p:spPr>
          <a:xfrm>
            <a:off x="1677688" y="4135151"/>
            <a:ext cx="1988725" cy="1905451"/>
          </a:xfrm>
          <a:prstGeom prst="rect">
            <a:avLst/>
          </a:prstGeom>
          <a:noFill/>
          <a:ln>
            <a:noFill/>
          </a:ln>
        </p:spPr>
      </p:pic>
      <p:pic>
        <p:nvPicPr>
          <p:cNvPr id="136" name="Google Shape;136;g310789f9130_0_164"/>
          <p:cNvPicPr preferRelativeResize="0"/>
          <p:nvPr/>
        </p:nvPicPr>
        <p:blipFill rotWithShape="1">
          <a:blip r:embed="rId5">
            <a:alphaModFix/>
          </a:blip>
          <a:srcRect l="13119" t="8580" r="21280" b="4921"/>
          <a:stretch/>
        </p:blipFill>
        <p:spPr>
          <a:xfrm>
            <a:off x="4435775" y="2091175"/>
            <a:ext cx="1664652" cy="2932726"/>
          </a:xfrm>
          <a:prstGeom prst="rect">
            <a:avLst/>
          </a:prstGeom>
          <a:noFill/>
          <a:ln w="38100" cap="flat" cmpd="sng">
            <a:solidFill>
              <a:srgbClr val="000000"/>
            </a:solidFill>
            <a:prstDash val="solid"/>
            <a:round/>
            <a:headEnd type="none" w="sm" len="sm"/>
            <a:tailEnd type="none" w="sm" len="sm"/>
          </a:ln>
          <a:effectLst>
            <a:outerShdw blurRad="57150" dist="19050" dir="5400000" algn="bl" rotWithShape="0">
              <a:srgbClr val="000000">
                <a:alpha val="4863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sp>
        <p:nvSpPr>
          <p:cNvPr id="141" name="Google Shape;141;g310789f9130_0_249"/>
          <p:cNvSpPr txBox="1">
            <a:spLocks noGrp="1"/>
          </p:cNvSpPr>
          <p:nvPr>
            <p:ph type="title"/>
          </p:nvPr>
        </p:nvSpPr>
        <p:spPr>
          <a:xfrm>
            <a:off x="1595725" y="405000"/>
            <a:ext cx="9768000" cy="1325700"/>
          </a:xfrm>
          <a:prstGeom prst="rect">
            <a:avLst/>
          </a:prstGeom>
          <a:noFill/>
          <a:ln>
            <a:noFill/>
          </a:ln>
          <a:effectLst>
            <a:outerShdw blurRad="57150" dist="19050" dir="5400000" algn="bl" rotWithShape="0">
              <a:srgbClr val="000000">
                <a:alpha val="50000"/>
              </a:srgbClr>
            </a:outerShdw>
          </a:effectLst>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a:t>How does it work?</a:t>
            </a:r>
            <a:endParaRPr/>
          </a:p>
        </p:txBody>
      </p:sp>
      <p:sp>
        <p:nvSpPr>
          <p:cNvPr id="142" name="Google Shape;142;g310789f9130_0_249"/>
          <p:cNvSpPr/>
          <p:nvPr/>
        </p:nvSpPr>
        <p:spPr>
          <a:xfrm>
            <a:off x="564389" y="1644888"/>
            <a:ext cx="3454200" cy="3194100"/>
          </a:xfrm>
          <a:prstGeom prst="ellipse">
            <a:avLst/>
          </a:prstGeom>
          <a:solidFill>
            <a:srgbClr val="EA9445"/>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43" name="Google Shape;143;g310789f9130_0_249"/>
          <p:cNvSpPr txBox="1"/>
          <p:nvPr/>
        </p:nvSpPr>
        <p:spPr>
          <a:xfrm>
            <a:off x="759247" y="2528959"/>
            <a:ext cx="3064500" cy="1323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Quattrocento Sans"/>
                <a:ea typeface="Quattrocento Sans"/>
                <a:cs typeface="Quattrocento Sans"/>
                <a:sym typeface="Quattrocento Sans"/>
              </a:rPr>
              <a:t>2. </a:t>
            </a:r>
            <a:endParaRPr sz="2000" b="1" i="0" u="none" strike="noStrike" cap="none">
              <a:solidFill>
                <a:srgbClr val="000000"/>
              </a:solidFill>
              <a:latin typeface="Quattrocento Sans"/>
              <a:ea typeface="Quattrocento Sans"/>
              <a:cs typeface="Quattrocento Sans"/>
              <a:sym typeface="Quattrocento Sans"/>
            </a:endParaRPr>
          </a:p>
          <a:p>
            <a:pPr marL="0" marR="0" lvl="0" indent="0" algn="ctr" rtl="0">
              <a:lnSpc>
                <a:spcPct val="100000"/>
              </a:lnSpc>
              <a:spcBef>
                <a:spcPts val="0"/>
              </a:spcBef>
              <a:spcAft>
                <a:spcPts val="0"/>
              </a:spcAft>
              <a:buClr>
                <a:srgbClr val="000000"/>
              </a:buClr>
              <a:buSzPts val="2000"/>
              <a:buFont typeface="Arial"/>
              <a:buNone/>
            </a:pPr>
            <a:r>
              <a:rPr lang="en-US" sz="2000" b="1" i="0" u="none" strike="noStrike" cap="none">
                <a:solidFill>
                  <a:schemeClr val="dk1"/>
                </a:solidFill>
                <a:latin typeface="Quattrocento Sans"/>
                <a:ea typeface="Quattrocento Sans"/>
                <a:cs typeface="Quattrocento Sans"/>
                <a:sym typeface="Quattrocento Sans"/>
              </a:rPr>
              <a:t>Parents can choose to </a:t>
            </a:r>
            <a:r>
              <a:rPr lang="en-US" sz="2000" b="1">
                <a:solidFill>
                  <a:schemeClr val="dk1"/>
                </a:solidFill>
                <a:latin typeface="Quattrocento Sans"/>
                <a:ea typeface="Quattrocento Sans"/>
                <a:cs typeface="Quattrocento Sans"/>
                <a:sym typeface="Quattrocento Sans"/>
              </a:rPr>
              <a:t>individualize</a:t>
            </a:r>
            <a:r>
              <a:rPr lang="en-US" sz="2000" b="1" i="0" u="none" strike="noStrike" cap="none">
                <a:solidFill>
                  <a:schemeClr val="dk1"/>
                </a:solidFill>
                <a:latin typeface="Quattrocento Sans"/>
                <a:ea typeface="Quattrocento Sans"/>
                <a:cs typeface="Quattrocento Sans"/>
                <a:sym typeface="Quattrocento Sans"/>
              </a:rPr>
              <a:t> their student’s Scan Tag </a:t>
            </a:r>
            <a:endParaRPr sz="2000" b="1" i="1" u="none" strike="noStrike" cap="none">
              <a:solidFill>
                <a:srgbClr val="3DDAB4"/>
              </a:solidFill>
              <a:latin typeface="Quattrocento Sans"/>
              <a:ea typeface="Quattrocento Sans"/>
              <a:cs typeface="Quattrocento Sans"/>
              <a:sym typeface="Quattrocento Sans"/>
            </a:endParaRPr>
          </a:p>
        </p:txBody>
      </p:sp>
      <p:pic>
        <p:nvPicPr>
          <p:cNvPr id="144" name="Google Shape;144;g310789f9130_0_249"/>
          <p:cNvPicPr preferRelativeResize="0"/>
          <p:nvPr/>
        </p:nvPicPr>
        <p:blipFill rotWithShape="1">
          <a:blip r:embed="rId3">
            <a:alphaModFix/>
          </a:blip>
          <a:srcRect/>
          <a:stretch/>
        </p:blipFill>
        <p:spPr>
          <a:xfrm>
            <a:off x="4488508" y="1590631"/>
            <a:ext cx="5742561" cy="4453034"/>
          </a:xfrm>
          <a:prstGeom prst="rect">
            <a:avLst/>
          </a:prstGeom>
          <a:noFill/>
          <a:ln>
            <a:noFill/>
          </a:ln>
          <a:effectLst>
            <a:outerShdw blurRad="292100" dist="139700" dir="2700000" algn="tl" rotWithShape="0">
              <a:srgbClr val="333333">
                <a:alpha val="63140"/>
              </a:srgbClr>
            </a:outerShdw>
          </a:effectLst>
        </p:spPr>
      </p:pic>
      <p:pic>
        <p:nvPicPr>
          <p:cNvPr id="145" name="Google Shape;145;g310789f9130_0_249" descr="A hand holding a cell phone&#10;&#10;Description automatically generated"/>
          <p:cNvPicPr preferRelativeResize="0"/>
          <p:nvPr/>
        </p:nvPicPr>
        <p:blipFill rotWithShape="1">
          <a:blip r:embed="rId4">
            <a:alphaModFix/>
          </a:blip>
          <a:srcRect/>
          <a:stretch/>
        </p:blipFill>
        <p:spPr>
          <a:xfrm>
            <a:off x="5228816" y="2048870"/>
            <a:ext cx="3998800" cy="3555400"/>
          </a:xfrm>
          <a:prstGeom prst="rect">
            <a:avLst/>
          </a:prstGeom>
          <a:noFill/>
          <a:ln>
            <a:noFill/>
          </a:ln>
          <a:effectLst>
            <a:outerShdw blurRad="57150" dist="19050" dir="5400000" algn="bl" rotWithShape="0">
              <a:srgbClr val="000000">
                <a:alpha val="4863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5"/>
                                        </p:tgtEl>
                                        <p:attrNameLst>
                                          <p:attrName>style.visibility</p:attrName>
                                        </p:attrNameLst>
                                      </p:cBhvr>
                                      <p:to>
                                        <p:strVal val="visible"/>
                                      </p:to>
                                    </p:set>
                                  </p:childTnLst>
                                </p:cTn>
                              </p:par>
                              <p:par>
                                <p:cTn id="7" presetID="1" presetClass="exit" presetSubtype="0" fill="hold" nodeType="withEffect">
                                  <p:stCondLst>
                                    <p:cond delay="0"/>
                                  </p:stCondLst>
                                  <p:childTnLst>
                                    <p:set>
                                      <p:cBhvr>
                                        <p:cTn id="8" dur="1" fill="hold">
                                          <p:stCondLst>
                                            <p:cond delay="0"/>
                                          </p:stCondLst>
                                        </p:cTn>
                                        <p:tgtEl>
                                          <p:spTgt spid="1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g310789f9130_0_256"/>
          <p:cNvSpPr txBox="1">
            <a:spLocks noGrp="1"/>
          </p:cNvSpPr>
          <p:nvPr>
            <p:ph type="title"/>
          </p:nvPr>
        </p:nvSpPr>
        <p:spPr>
          <a:xfrm>
            <a:off x="1595725" y="405000"/>
            <a:ext cx="9768000" cy="1325700"/>
          </a:xfrm>
          <a:prstGeom prst="rect">
            <a:avLst/>
          </a:prstGeom>
          <a:noFill/>
          <a:ln>
            <a:noFill/>
          </a:ln>
          <a:effectLst>
            <a:outerShdw blurRad="57150" dist="19050" dir="5400000" algn="bl" rotWithShape="0">
              <a:srgbClr val="000000">
                <a:alpha val="50000"/>
              </a:srgbClr>
            </a:outerShdw>
          </a:effectLst>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en-US"/>
              <a:t>How does it work?</a:t>
            </a:r>
            <a:endParaRPr/>
          </a:p>
        </p:txBody>
      </p:sp>
      <p:sp>
        <p:nvSpPr>
          <p:cNvPr id="151" name="Google Shape;151;g310789f9130_0_256"/>
          <p:cNvSpPr/>
          <p:nvPr/>
        </p:nvSpPr>
        <p:spPr>
          <a:xfrm>
            <a:off x="564389" y="1644888"/>
            <a:ext cx="3454200" cy="3194100"/>
          </a:xfrm>
          <a:prstGeom prst="ellipse">
            <a:avLst/>
          </a:prstGeom>
          <a:solidFill>
            <a:srgbClr val="E06666"/>
          </a:solidFill>
          <a:ln>
            <a:noFill/>
          </a:ln>
          <a:effectLst>
            <a:outerShdw blurRad="63500" sx="102000" sy="102000" algn="ctr" rotWithShape="0">
              <a:srgbClr val="000000">
                <a:alpha val="40000"/>
              </a:srgbClr>
            </a:outerShdw>
          </a:effectLst>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152" name="Google Shape;152;g310789f9130_0_256"/>
          <p:cNvSpPr txBox="1"/>
          <p:nvPr/>
        </p:nvSpPr>
        <p:spPr>
          <a:xfrm>
            <a:off x="759247" y="2528959"/>
            <a:ext cx="3064500" cy="1323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000"/>
              <a:buFont typeface="Arial"/>
              <a:buNone/>
            </a:pPr>
            <a:r>
              <a:rPr lang="en-US" sz="2000" b="1">
                <a:solidFill>
                  <a:schemeClr val="dk1"/>
                </a:solidFill>
                <a:latin typeface="Quattrocento Sans"/>
                <a:ea typeface="Quattrocento Sans"/>
                <a:cs typeface="Quattrocento Sans"/>
                <a:sym typeface="Quattrocento Sans"/>
              </a:rPr>
              <a:t>3</a:t>
            </a:r>
            <a:r>
              <a:rPr lang="en-US" sz="2000" b="1" i="0" u="none" strike="noStrike" cap="none">
                <a:solidFill>
                  <a:schemeClr val="dk1"/>
                </a:solidFill>
                <a:latin typeface="Quattrocento Sans"/>
                <a:ea typeface="Quattrocento Sans"/>
                <a:cs typeface="Quattrocento Sans"/>
                <a:sym typeface="Quattrocento Sans"/>
              </a:rPr>
              <a:t>. </a:t>
            </a:r>
            <a:endParaRPr sz="2000" b="1" i="0" u="none" strike="noStrike" cap="none">
              <a:solidFill>
                <a:srgbClr val="000000"/>
              </a:solidFill>
              <a:latin typeface="Quattrocento Sans"/>
              <a:ea typeface="Quattrocento Sans"/>
              <a:cs typeface="Quattrocento Sans"/>
              <a:sym typeface="Quattrocento Sans"/>
            </a:endParaRPr>
          </a:p>
          <a:p>
            <a:pPr marL="0" marR="0" lvl="0" indent="0" algn="ctr" rtl="0">
              <a:lnSpc>
                <a:spcPct val="100000"/>
              </a:lnSpc>
              <a:spcBef>
                <a:spcPts val="0"/>
              </a:spcBef>
              <a:spcAft>
                <a:spcPts val="0"/>
              </a:spcAft>
              <a:buClr>
                <a:srgbClr val="000000"/>
              </a:buClr>
              <a:buSzPts val="2000"/>
              <a:buFont typeface="Arial"/>
              <a:buNone/>
            </a:pPr>
            <a:r>
              <a:rPr lang="en-US" sz="2000" b="1">
                <a:solidFill>
                  <a:schemeClr val="dk1"/>
                </a:solidFill>
                <a:latin typeface="Quattrocento Sans"/>
                <a:ea typeface="Quattrocento Sans"/>
                <a:cs typeface="Quattrocento Sans"/>
                <a:sym typeface="Quattrocento Sans"/>
              </a:rPr>
              <a:t>Trip charms for every 4th trip, special charms and weather charms</a:t>
            </a:r>
            <a:endParaRPr sz="2000" b="1" i="1" u="none" strike="noStrike" cap="none">
              <a:solidFill>
                <a:srgbClr val="3DDAB4"/>
              </a:solidFill>
              <a:latin typeface="Quattrocento Sans"/>
              <a:ea typeface="Quattrocento Sans"/>
              <a:cs typeface="Quattrocento Sans"/>
              <a:sym typeface="Quattrocento Sans"/>
            </a:endParaRPr>
          </a:p>
        </p:txBody>
      </p:sp>
      <p:pic>
        <p:nvPicPr>
          <p:cNvPr id="153" name="Google Shape;153;g310789f9130_0_256" title="IMG_3541.HEIC"/>
          <p:cNvPicPr preferRelativeResize="0"/>
          <p:nvPr/>
        </p:nvPicPr>
        <p:blipFill>
          <a:blip r:embed="rId3">
            <a:alphaModFix/>
          </a:blip>
          <a:stretch>
            <a:fillRect/>
          </a:stretch>
        </p:blipFill>
        <p:spPr>
          <a:xfrm>
            <a:off x="4216823" y="1644900"/>
            <a:ext cx="3357078" cy="4476104"/>
          </a:xfrm>
          <a:prstGeom prst="rect">
            <a:avLst/>
          </a:prstGeom>
          <a:noFill/>
          <a:ln w="2857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pic>
        <p:nvPicPr>
          <p:cNvPr id="154" name="Google Shape;154;g310789f9130_0_256" title="IMG_3542.HEIC"/>
          <p:cNvPicPr preferRelativeResize="0"/>
          <p:nvPr/>
        </p:nvPicPr>
        <p:blipFill rotWithShape="1">
          <a:blip r:embed="rId4">
            <a:alphaModFix/>
          </a:blip>
          <a:srcRect t="22007" r="2723" b="22007"/>
          <a:stretch/>
        </p:blipFill>
        <p:spPr>
          <a:xfrm>
            <a:off x="7725600" y="2412250"/>
            <a:ext cx="3250825" cy="2681400"/>
          </a:xfrm>
          <a:prstGeom prst="rect">
            <a:avLst/>
          </a:prstGeom>
          <a:noFill/>
          <a:ln w="28575" cap="flat" cmpd="sng">
            <a:solidFill>
              <a:schemeClr val="dk2"/>
            </a:solidFill>
            <a:prstDash val="solid"/>
            <a:round/>
            <a:headEnd type="none" w="sm" len="sm"/>
            <a:tailEnd type="none" w="sm" len="sm"/>
          </a:ln>
          <a:effectLst>
            <a:outerShdw blurRad="57150" dist="19050" dir="5400000" algn="bl" rotWithShape="0">
              <a:srgbClr val="000000">
                <a:alpha val="50000"/>
              </a:srgbClr>
            </a:outerShdw>
          </a:effectLst>
        </p:spPr>
      </p:pic>
    </p:spTree>
  </p:cSld>
  <p:clrMapOvr>
    <a:masterClrMapping/>
  </p:clrMapOvr>
</p:sld>
</file>

<file path=ppt/theme/theme1.xml><?xml version="1.0" encoding="utf-8"?>
<a:theme xmlns:a="http://schemas.openxmlformats.org/drawingml/2006/main" name="Slideshow">
  <a:themeElements>
    <a:clrScheme name="Office">
      <a:dk1>
        <a:srgbClr val="000000"/>
      </a:dk1>
      <a:lt1>
        <a:srgbClr val="FFFFFF"/>
      </a:lt1>
      <a:dk2>
        <a:srgbClr val="0E2841"/>
      </a:dk2>
      <a:lt2>
        <a:srgbClr val="E8E8E8"/>
      </a:lt2>
      <a:accent1>
        <a:srgbClr val="E96D2F"/>
      </a:accent1>
      <a:accent2>
        <a:srgbClr val="F7E06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512</Words>
  <Application>Microsoft Office PowerPoint</Application>
  <PresentationFormat>Widescreen</PresentationFormat>
  <Paragraphs>94</Paragraphs>
  <Slides>21</Slides>
  <Notes>21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21</vt:i4>
      </vt:variant>
    </vt:vector>
  </HeadingPairs>
  <TitlesOfParts>
    <vt:vector size="27" baseType="lpstr">
      <vt:lpstr>Quattrocento Sans</vt:lpstr>
      <vt:lpstr>Roboto Light</vt:lpstr>
      <vt:lpstr>Play</vt:lpstr>
      <vt:lpstr>Roboto</vt:lpstr>
      <vt:lpstr>Arial</vt:lpstr>
      <vt:lpstr>Slideshow</vt:lpstr>
      <vt:lpstr>PowerPoint Presentation</vt:lpstr>
      <vt:lpstr>Introductions: Cara De Jong</vt:lpstr>
      <vt:lpstr>Street Smarts Educational outreach for schools</vt:lpstr>
      <vt:lpstr>Street Smarts Educational outreach for schools</vt:lpstr>
      <vt:lpstr>What is the program?</vt:lpstr>
      <vt:lpstr>Who is enrolling?</vt:lpstr>
      <vt:lpstr>How does it work?</vt:lpstr>
      <vt:lpstr>How does it work?</vt:lpstr>
      <vt:lpstr>How does it work?</vt:lpstr>
      <vt:lpstr>Start the program</vt:lpstr>
      <vt:lpstr>Our Part: funding</vt:lpstr>
      <vt:lpstr>School’s part: collect volunteers</vt:lpstr>
      <vt:lpstr>School’s part: count bikes</vt:lpstr>
      <vt:lpstr>School’s part: promote</vt:lpstr>
      <vt:lpstr>PowerPoint Presentation</vt:lpstr>
      <vt:lpstr>PowerPoint Presentation</vt:lpstr>
      <vt:lpstr>PowerPoint Presentation</vt:lpstr>
      <vt:lpstr>Results</vt:lpstr>
      <vt:lpstr>What does it take to start a school?</vt:lpstr>
      <vt:lpstr>High School Volunteers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Kirsten Riker</dc:creator>
  <cp:lastModifiedBy>Tiffany Gephart</cp:lastModifiedBy>
  <cp:revision>1</cp:revision>
  <dcterms:created xsi:type="dcterms:W3CDTF">2024-07-30T22:17:14Z</dcterms:created>
  <dcterms:modified xsi:type="dcterms:W3CDTF">2024-10-31T17:45:33Z</dcterms:modified>
</cp:coreProperties>
</file>