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39F50-1BEC-46D8-A08B-15D476D2A259}" v="2" dt="2025-07-10T02:41:16.8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ffany Gephart" userId="efc704ea-64a0-4fc3-b21e-d06745da1c7d" providerId="ADAL" clId="{48239F50-1BEC-46D8-A08B-15D476D2A259}"/>
    <pc:docChg chg="modSld">
      <pc:chgData name="Tiffany Gephart" userId="efc704ea-64a0-4fc3-b21e-d06745da1c7d" providerId="ADAL" clId="{48239F50-1BEC-46D8-A08B-15D476D2A259}" dt="2025-07-10T02:41:28.681" v="8" actId="14100"/>
      <pc:docMkLst>
        <pc:docMk/>
      </pc:docMkLst>
      <pc:sldChg chg="addSp modSp mod">
        <pc:chgData name="Tiffany Gephart" userId="efc704ea-64a0-4fc3-b21e-d06745da1c7d" providerId="ADAL" clId="{48239F50-1BEC-46D8-A08B-15D476D2A259}" dt="2025-07-10T02:41:28.681" v="8" actId="14100"/>
        <pc:sldMkLst>
          <pc:docMk/>
          <pc:sldMk cId="4141701765" sldId="257"/>
        </pc:sldMkLst>
        <pc:spChg chg="add mod">
          <ac:chgData name="Tiffany Gephart" userId="efc704ea-64a0-4fc3-b21e-d06745da1c7d" providerId="ADAL" clId="{48239F50-1BEC-46D8-A08B-15D476D2A259}" dt="2025-07-10T02:41:28.681" v="8" actId="14100"/>
          <ac:spMkLst>
            <pc:docMk/>
            <pc:sldMk cId="4141701765" sldId="257"/>
            <ac:spMk id="9" creationId="{5DFDB811-C258-0D1D-92C1-8696DAFD9CBC}"/>
          </ac:spMkLst>
        </pc:spChg>
      </pc:sldChg>
      <pc:sldChg chg="addSp modSp mod">
        <pc:chgData name="Tiffany Gephart" userId="efc704ea-64a0-4fc3-b21e-d06745da1c7d" providerId="ADAL" clId="{48239F50-1BEC-46D8-A08B-15D476D2A259}" dt="2025-07-10T02:41:08.559" v="5" actId="14100"/>
        <pc:sldMkLst>
          <pc:docMk/>
          <pc:sldMk cId="2140279451" sldId="258"/>
        </pc:sldMkLst>
        <pc:spChg chg="add mod">
          <ac:chgData name="Tiffany Gephart" userId="efc704ea-64a0-4fc3-b21e-d06745da1c7d" providerId="ADAL" clId="{48239F50-1BEC-46D8-A08B-15D476D2A259}" dt="2025-07-10T02:41:08.559" v="5" actId="14100"/>
          <ac:spMkLst>
            <pc:docMk/>
            <pc:sldMk cId="2140279451" sldId="258"/>
            <ac:spMk id="4" creationId="{2B0B6EB7-0F71-8EBC-006C-5FB89A2D50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3FD92-BA62-A744-19C2-13FC41D83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AF6E8B-62F8-3FFA-B86F-C5E8CEBAD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0425C-465D-45DC-8741-0773A5353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18322-9BA9-9F89-6A2C-90775A931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E3224-A53E-07B0-51D0-C478A226E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55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0B461-31D0-5914-0B2F-695DD73E2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6AB005-4925-1867-DEC0-6C9CC6183F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C705F-BB16-164A-1DD4-4606AE6C6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C2086-DDDF-561E-41FD-ACB1F7230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E03A8-8600-7E02-AC6F-2848B27E9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67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D22DFB-06A1-0112-9103-F149657EEE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ABB6E-2BF0-2296-F62F-3956AA0CD2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0AB9D-F729-B4D3-BFFE-C85A03E8E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6EAF4-965C-9345-3A0C-9A57D3D02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81499-1AC9-D30B-1B47-1113D4EBC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0B08B-63A1-3975-96D8-B63D6C3D4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9A918-827F-39A1-4229-158E4955A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1BC82-00C4-19E2-CE8C-64C42D325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28377-D3BD-B0B4-9956-0F5AFBFF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7F8AC-ADB8-2883-EB6C-B5E806208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5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A5CD6-9100-03AD-BDD9-09EA6B1BE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E8FEF-D218-0C62-AC66-54BA687CE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B7F9-B5C7-124F-5E07-4F5596ACF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E6F64-504E-A6FD-A075-DECA9690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D30A3-8D8A-DBE4-CFAC-E84B4B15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7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ADE57-3CB3-747B-E45C-81816745E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9658A-DD1F-8B33-17B1-DDDB94670C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E24D27-84E2-DBB8-78CC-69E53979B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59A1B2-1B2D-8F33-8BAF-A95B82CD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D34EA-BDB8-E7CD-2F55-A27F565D5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62978-C19D-522E-CBA2-42A1DF522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2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E42D0-FE19-ACB2-FC4D-C74CFB3F4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32322-2ADA-7B66-A7F8-C8C707701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71300C-F6EB-9F50-BA9A-241604F3E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EC677B-3A94-A85D-71F8-D68312F40A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8CD06D-04ED-E2A8-A94E-B74E5100DF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AB8BE7-949B-A3A6-77F7-B335DF65F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C341A8-A0F9-04FC-446D-5E2EEBFA0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1076AF-3379-C934-DFF7-E82DD8591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8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082E9-B6CF-E3A5-6F99-94E72C763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6B3678-3536-9ECD-E023-65E1BB729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9087CA-330C-B8E6-3810-C5C833EDE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5FA324-2B39-9826-CB7F-F67DAC10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67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FDD26-12F8-1732-0A24-C5176CB51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B8A845-DE22-8FB9-DD69-6186A02F6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A4220-F829-F0BA-45B7-81F6A03C5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4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ED14-67A6-F394-C9A4-5EFF17689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8B678-6C4A-5550-849A-23D2F3A0D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23BDA2-83D0-5952-197D-286625CB7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64195-10B4-4747-9692-E1DD17E21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AD51B-0275-F0F6-EDED-CDC922EB8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459CE-50E9-F54F-9458-565E775FB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53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CDEC3-D09A-C3CC-B024-1CD9BA57E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2BA041-EF61-3ACD-E64B-9FB4D8122E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87D9F-96F1-0010-EF5A-9FE43E8BC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002C3-8FF1-DACE-2022-F111D7B29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3AB96-CED2-6221-4BEA-B890427DB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316A-EA9F-B653-45FC-E1C96F09D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7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8F54C4-0513-BA55-C0FF-B86E9050A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E70586-665E-A92B-07E3-F71BE4DB7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44C88-A3AF-D496-0595-44A0A1F6E4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668344-9D36-4C0E-B170-C424F4C66AA0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CD1EB-C012-A374-F03D-72D8A3C28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40622-EEDE-20FA-50FA-9984A09D9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740261-2883-4E94-8B5D-886A939E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27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231AFBF-02D1-8304-38C6-5B6FE638B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647961"/>
              </p:ext>
            </p:extLst>
          </p:nvPr>
        </p:nvGraphicFramePr>
        <p:xfrm>
          <a:off x="324143" y="1458929"/>
          <a:ext cx="11519062" cy="3575408"/>
        </p:xfrm>
        <a:graphic>
          <a:graphicData uri="http://schemas.openxmlformats.org/drawingml/2006/table">
            <a:tbl>
              <a:tblPr/>
              <a:tblGrid>
                <a:gridCol w="856284">
                  <a:extLst>
                    <a:ext uri="{9D8B030D-6E8A-4147-A177-3AD203B41FA5}">
                      <a16:colId xmlns:a16="http://schemas.microsoft.com/office/drawing/2014/main" val="3240695229"/>
                    </a:ext>
                  </a:extLst>
                </a:gridCol>
                <a:gridCol w="978611">
                  <a:extLst>
                    <a:ext uri="{9D8B030D-6E8A-4147-A177-3AD203B41FA5}">
                      <a16:colId xmlns:a16="http://schemas.microsoft.com/office/drawing/2014/main" val="3524062067"/>
                    </a:ext>
                  </a:extLst>
                </a:gridCol>
                <a:gridCol w="978611">
                  <a:extLst>
                    <a:ext uri="{9D8B030D-6E8A-4147-A177-3AD203B41FA5}">
                      <a16:colId xmlns:a16="http://schemas.microsoft.com/office/drawing/2014/main" val="3437353076"/>
                    </a:ext>
                  </a:extLst>
                </a:gridCol>
                <a:gridCol w="978611">
                  <a:extLst>
                    <a:ext uri="{9D8B030D-6E8A-4147-A177-3AD203B41FA5}">
                      <a16:colId xmlns:a16="http://schemas.microsoft.com/office/drawing/2014/main" val="2150058709"/>
                    </a:ext>
                  </a:extLst>
                </a:gridCol>
                <a:gridCol w="1325200">
                  <a:extLst>
                    <a:ext uri="{9D8B030D-6E8A-4147-A177-3AD203B41FA5}">
                      <a16:colId xmlns:a16="http://schemas.microsoft.com/office/drawing/2014/main" val="2070284619"/>
                    </a:ext>
                  </a:extLst>
                </a:gridCol>
                <a:gridCol w="978611">
                  <a:extLst>
                    <a:ext uri="{9D8B030D-6E8A-4147-A177-3AD203B41FA5}">
                      <a16:colId xmlns:a16="http://schemas.microsoft.com/office/drawing/2014/main" val="3545160211"/>
                    </a:ext>
                  </a:extLst>
                </a:gridCol>
                <a:gridCol w="1223263">
                  <a:extLst>
                    <a:ext uri="{9D8B030D-6E8A-4147-A177-3AD203B41FA5}">
                      <a16:colId xmlns:a16="http://schemas.microsoft.com/office/drawing/2014/main" val="1827121255"/>
                    </a:ext>
                  </a:extLst>
                </a:gridCol>
                <a:gridCol w="1264038">
                  <a:extLst>
                    <a:ext uri="{9D8B030D-6E8A-4147-A177-3AD203B41FA5}">
                      <a16:colId xmlns:a16="http://schemas.microsoft.com/office/drawing/2014/main" val="2321656842"/>
                    </a:ext>
                  </a:extLst>
                </a:gridCol>
                <a:gridCol w="978611">
                  <a:extLst>
                    <a:ext uri="{9D8B030D-6E8A-4147-A177-3AD203B41FA5}">
                      <a16:colId xmlns:a16="http://schemas.microsoft.com/office/drawing/2014/main" val="3980739088"/>
                    </a:ext>
                  </a:extLst>
                </a:gridCol>
                <a:gridCol w="978611">
                  <a:extLst>
                    <a:ext uri="{9D8B030D-6E8A-4147-A177-3AD203B41FA5}">
                      <a16:colId xmlns:a16="http://schemas.microsoft.com/office/drawing/2014/main" val="2091542648"/>
                    </a:ext>
                  </a:extLst>
                </a:gridCol>
                <a:gridCol w="978611">
                  <a:extLst>
                    <a:ext uri="{9D8B030D-6E8A-4147-A177-3AD203B41FA5}">
                      <a16:colId xmlns:a16="http://schemas.microsoft.com/office/drawing/2014/main" val="1274369745"/>
                    </a:ext>
                  </a:extLst>
                </a:gridCol>
              </a:tblGrid>
              <a:tr h="4893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0194" marR="10194" marT="101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June</a:t>
                      </a:r>
                    </a:p>
                  </a:txBody>
                  <a:tcPr marL="10194" marR="10194" marT="10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July</a:t>
                      </a:r>
                    </a:p>
                  </a:txBody>
                  <a:tcPr marL="10194" marR="10194" marT="10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August</a:t>
                      </a:r>
                    </a:p>
                  </a:txBody>
                  <a:tcPr marL="10194" marR="10194" marT="10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September</a:t>
                      </a:r>
                    </a:p>
                  </a:txBody>
                  <a:tcPr marL="10194" marR="10194" marT="10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October</a:t>
                      </a:r>
                    </a:p>
                  </a:txBody>
                  <a:tcPr marL="10194" marR="10194" marT="10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November</a:t>
                      </a:r>
                    </a:p>
                  </a:txBody>
                  <a:tcPr marL="10194" marR="10194" marT="10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December</a:t>
                      </a:r>
                    </a:p>
                  </a:txBody>
                  <a:tcPr marL="10194" marR="10194" marT="10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January</a:t>
                      </a:r>
                    </a:p>
                  </a:txBody>
                  <a:tcPr marL="10194" marR="10194" marT="10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February</a:t>
                      </a:r>
                    </a:p>
                  </a:txBody>
                  <a:tcPr marL="10194" marR="10194" marT="10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March</a:t>
                      </a:r>
                    </a:p>
                  </a:txBody>
                  <a:tcPr marL="10194" marR="10194" marT="101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7216456"/>
                  </a:ext>
                </a:extLst>
              </a:tr>
              <a:tr h="935201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Scenario 1</a:t>
                      </a:r>
                    </a:p>
                  </a:txBody>
                  <a:tcPr marL="95273" marR="95273" marT="47636" marB="47636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Youth Ride Free</a:t>
                      </a:r>
                      <a:b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County Connection Funded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73" marR="95273" marT="47636" marB="47636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Pass2Class Program</a:t>
                      </a:r>
                      <a:b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TFCA Funded</a:t>
                      </a:r>
                      <a:b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73" marR="95273" marT="47636" marB="4763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0194" marR="10194" marT="101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0194" marR="10194" marT="1019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194" marR="10194" marT="101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194" marR="10194" marT="1019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0194" marR="10194" marT="1019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243148"/>
                  </a:ext>
                </a:extLst>
              </a:tr>
              <a:tr h="5912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Youth Ride Free</a:t>
                      </a:r>
                    </a:p>
                  </a:txBody>
                  <a:tcPr marL="95273" marR="95273" marT="47636" marB="4763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Pass2Class</a:t>
                      </a:r>
                    </a:p>
                  </a:txBody>
                  <a:tcPr marL="95273" marR="95273" marT="47636" marB="4763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0194" marR="10194" marT="101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0194" marR="10194" marT="1019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0194" marR="10194" marT="101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0194" marR="10194" marT="1019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0194" marR="10194" marT="1019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345130716"/>
                  </a:ext>
                </a:extLst>
              </a:tr>
              <a:tr h="968417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Scnario 2</a:t>
                      </a:r>
                    </a:p>
                  </a:txBody>
                  <a:tcPr marL="95273" marR="95273" marT="47636" marB="47636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Youth Ride Free</a:t>
                      </a:r>
                      <a:b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County Connection Funded</a:t>
                      </a: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73" marR="95273" marT="47636" marB="47636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Free Youth Fare Pilot</a:t>
                      </a:r>
                      <a:b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Measure J/RTPC Funded</a:t>
                      </a:r>
                      <a:b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endParaRPr lang="en-US" sz="19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73" marR="95273" marT="47636" marB="47636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Pass2Class Program</a:t>
                      </a:r>
                      <a:b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TFCA Funded</a:t>
                      </a:r>
                      <a:b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endParaRPr lang="en-US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73" marR="95273" marT="47636" marB="47636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839400"/>
                  </a:ext>
                </a:extLst>
              </a:tr>
              <a:tr h="5912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Youth Ride Free</a:t>
                      </a:r>
                    </a:p>
                  </a:txBody>
                  <a:tcPr marL="95273" marR="95273" marT="47636" marB="47636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Free Youth Fare Pilot</a:t>
                      </a:r>
                    </a:p>
                  </a:txBody>
                  <a:tcPr marL="95273" marR="95273" marT="47636" marB="476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7D2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0194" marR="10194" marT="101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Pass2Class</a:t>
                      </a:r>
                    </a:p>
                  </a:txBody>
                  <a:tcPr marL="95273" marR="95273" marT="47636" marB="47636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50258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3B30D34-7CC3-1DF2-4EA5-2B578CEF2BD4}"/>
              </a:ext>
            </a:extLst>
          </p:cNvPr>
          <p:cNvSpPr txBox="1"/>
          <p:nvPr/>
        </p:nvSpPr>
        <p:spPr>
          <a:xfrm>
            <a:off x="8897421" y="986587"/>
            <a:ext cx="29457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FDB811-C258-0D1D-92C1-8696DAFD9CBC}"/>
              </a:ext>
            </a:extLst>
          </p:cNvPr>
          <p:cNvSpPr txBox="1"/>
          <p:nvPr/>
        </p:nvSpPr>
        <p:spPr>
          <a:xfrm>
            <a:off x="1171255" y="986587"/>
            <a:ext cx="765424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4141701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3AED60E-8ECD-0A75-7F94-D5221E3B8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758104"/>
              </p:ext>
            </p:extLst>
          </p:nvPr>
        </p:nvGraphicFramePr>
        <p:xfrm>
          <a:off x="451036" y="2291138"/>
          <a:ext cx="11474796" cy="2854557"/>
        </p:xfrm>
        <a:graphic>
          <a:graphicData uri="http://schemas.openxmlformats.org/drawingml/2006/table">
            <a:tbl>
              <a:tblPr/>
              <a:tblGrid>
                <a:gridCol w="679748">
                  <a:extLst>
                    <a:ext uri="{9D8B030D-6E8A-4147-A177-3AD203B41FA5}">
                      <a16:colId xmlns:a16="http://schemas.microsoft.com/office/drawing/2014/main" val="1500829002"/>
                    </a:ext>
                  </a:extLst>
                </a:gridCol>
                <a:gridCol w="776855">
                  <a:extLst>
                    <a:ext uri="{9D8B030D-6E8A-4147-A177-3AD203B41FA5}">
                      <a16:colId xmlns:a16="http://schemas.microsoft.com/office/drawing/2014/main" val="327724840"/>
                    </a:ext>
                  </a:extLst>
                </a:gridCol>
                <a:gridCol w="776855">
                  <a:extLst>
                    <a:ext uri="{9D8B030D-6E8A-4147-A177-3AD203B41FA5}">
                      <a16:colId xmlns:a16="http://schemas.microsoft.com/office/drawing/2014/main" val="243132751"/>
                    </a:ext>
                  </a:extLst>
                </a:gridCol>
                <a:gridCol w="776855">
                  <a:extLst>
                    <a:ext uri="{9D8B030D-6E8A-4147-A177-3AD203B41FA5}">
                      <a16:colId xmlns:a16="http://schemas.microsoft.com/office/drawing/2014/main" val="153563708"/>
                    </a:ext>
                  </a:extLst>
                </a:gridCol>
                <a:gridCol w="1051991">
                  <a:extLst>
                    <a:ext uri="{9D8B030D-6E8A-4147-A177-3AD203B41FA5}">
                      <a16:colId xmlns:a16="http://schemas.microsoft.com/office/drawing/2014/main" val="2763772957"/>
                    </a:ext>
                  </a:extLst>
                </a:gridCol>
                <a:gridCol w="776855">
                  <a:extLst>
                    <a:ext uri="{9D8B030D-6E8A-4147-A177-3AD203B41FA5}">
                      <a16:colId xmlns:a16="http://schemas.microsoft.com/office/drawing/2014/main" val="1734016750"/>
                    </a:ext>
                  </a:extLst>
                </a:gridCol>
                <a:gridCol w="971069">
                  <a:extLst>
                    <a:ext uri="{9D8B030D-6E8A-4147-A177-3AD203B41FA5}">
                      <a16:colId xmlns:a16="http://schemas.microsoft.com/office/drawing/2014/main" val="1732350775"/>
                    </a:ext>
                  </a:extLst>
                </a:gridCol>
                <a:gridCol w="1003438">
                  <a:extLst>
                    <a:ext uri="{9D8B030D-6E8A-4147-A177-3AD203B41FA5}">
                      <a16:colId xmlns:a16="http://schemas.microsoft.com/office/drawing/2014/main" val="3141969539"/>
                    </a:ext>
                  </a:extLst>
                </a:gridCol>
                <a:gridCol w="776855">
                  <a:extLst>
                    <a:ext uri="{9D8B030D-6E8A-4147-A177-3AD203B41FA5}">
                      <a16:colId xmlns:a16="http://schemas.microsoft.com/office/drawing/2014/main" val="66949876"/>
                    </a:ext>
                  </a:extLst>
                </a:gridCol>
                <a:gridCol w="776855">
                  <a:extLst>
                    <a:ext uri="{9D8B030D-6E8A-4147-A177-3AD203B41FA5}">
                      <a16:colId xmlns:a16="http://schemas.microsoft.com/office/drawing/2014/main" val="2714531116"/>
                    </a:ext>
                  </a:extLst>
                </a:gridCol>
                <a:gridCol w="776855">
                  <a:extLst>
                    <a:ext uri="{9D8B030D-6E8A-4147-A177-3AD203B41FA5}">
                      <a16:colId xmlns:a16="http://schemas.microsoft.com/office/drawing/2014/main" val="3090545701"/>
                    </a:ext>
                  </a:extLst>
                </a:gridCol>
                <a:gridCol w="776855">
                  <a:extLst>
                    <a:ext uri="{9D8B030D-6E8A-4147-A177-3AD203B41FA5}">
                      <a16:colId xmlns:a16="http://schemas.microsoft.com/office/drawing/2014/main" val="2731683002"/>
                    </a:ext>
                  </a:extLst>
                </a:gridCol>
                <a:gridCol w="776855">
                  <a:extLst>
                    <a:ext uri="{9D8B030D-6E8A-4147-A177-3AD203B41FA5}">
                      <a16:colId xmlns:a16="http://schemas.microsoft.com/office/drawing/2014/main" val="822933079"/>
                    </a:ext>
                  </a:extLst>
                </a:gridCol>
                <a:gridCol w="776855">
                  <a:extLst>
                    <a:ext uri="{9D8B030D-6E8A-4147-A177-3AD203B41FA5}">
                      <a16:colId xmlns:a16="http://schemas.microsoft.com/office/drawing/2014/main" val="2836367268"/>
                    </a:ext>
                  </a:extLst>
                </a:gridCol>
              </a:tblGrid>
              <a:tr h="3884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June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July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August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September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October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November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December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January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February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March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April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May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June</a:t>
                      </a:r>
                    </a:p>
                  </a:txBody>
                  <a:tcPr marL="8092" marR="8092" marT="80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175345"/>
                  </a:ext>
                </a:extLst>
              </a:tr>
              <a:tr h="736955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Scenario 3a</a:t>
                      </a:r>
                    </a:p>
                  </a:txBody>
                  <a:tcPr marL="103404" marR="103404" marT="51702" marB="51702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Youth Ride Free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County Connection Funded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3404" marR="103404" marT="51702" marB="5170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Pass2Class Program</a:t>
                      </a:r>
                      <a:b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TFCA Funded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3404" marR="103404" marT="51702" marB="5170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Free Youth Fare Pilot</a:t>
                      </a:r>
                      <a:b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Measure J/RTPC Funded</a:t>
                      </a:r>
                      <a:b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3404" marR="103404" marT="51702" marB="5170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92" marR="8092" marT="80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234481"/>
                  </a:ext>
                </a:extLst>
              </a:tr>
              <a:tr h="469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Youth Ride Free</a:t>
                      </a:r>
                    </a:p>
                  </a:txBody>
                  <a:tcPr marL="103404" marR="103404" marT="51702" marB="517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Pass2Class</a:t>
                      </a:r>
                    </a:p>
                  </a:txBody>
                  <a:tcPr marL="103404" marR="103404" marT="51702" marB="517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Free Youth Fare Pilot</a:t>
                      </a:r>
                    </a:p>
                  </a:txBody>
                  <a:tcPr marL="103404" marR="103404" marT="51702" marB="517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C7D2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92" marR="8092" marT="80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816116106"/>
                  </a:ext>
                </a:extLst>
              </a:tr>
              <a:tr h="736955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Scenario 3b</a:t>
                      </a:r>
                    </a:p>
                  </a:txBody>
                  <a:tcPr marL="103404" marR="103404" marT="51702" marB="51702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Youth Ride Free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County Connection Funded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3404" marR="103404" marT="51702" marB="5170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Pass2Class Program</a:t>
                      </a:r>
                      <a:b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TFCA Funded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3404" marR="103404" marT="51702" marB="517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92" marR="8092" marT="809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Free Youth Fare Pilot</a:t>
                      </a:r>
                      <a:b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Measure J/RTPC Funded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</a:b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03404" marR="103404" marT="51702" marB="517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017693"/>
                  </a:ext>
                </a:extLst>
              </a:tr>
              <a:tr h="5098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Youth Ride Free</a:t>
                      </a:r>
                    </a:p>
                  </a:txBody>
                  <a:tcPr marL="103404" marR="103404" marT="51702" marB="517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Pass2Class</a:t>
                      </a:r>
                    </a:p>
                  </a:txBody>
                  <a:tcPr marL="103404" marR="103404" marT="51702" marB="517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103404" marR="103404" marT="51702" marB="5170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Free Youth Fare Pilot</a:t>
                      </a:r>
                    </a:p>
                  </a:txBody>
                  <a:tcPr marL="103404" marR="103404" marT="51702" marB="5170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C7D2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05520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3071250-401A-2687-F6AD-73E10E5CD54E}"/>
              </a:ext>
            </a:extLst>
          </p:cNvPr>
          <p:cNvSpPr txBox="1"/>
          <p:nvPr/>
        </p:nvSpPr>
        <p:spPr>
          <a:xfrm>
            <a:off x="7284378" y="1798246"/>
            <a:ext cx="464145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0B6EB7-0F71-8EBC-006C-5FB89A2D50B2}"/>
              </a:ext>
            </a:extLst>
          </p:cNvPr>
          <p:cNvSpPr txBox="1"/>
          <p:nvPr/>
        </p:nvSpPr>
        <p:spPr>
          <a:xfrm>
            <a:off x="1140432" y="1798246"/>
            <a:ext cx="607202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140279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C9517EE8BC04458361DDC0D7533CBF" ma:contentTypeVersion="15" ma:contentTypeDescription="Create a new document." ma:contentTypeScope="" ma:versionID="ed411238847a98c04aa5b217f4da8c1b">
  <xsd:schema xmlns:xsd="http://www.w3.org/2001/XMLSchema" xmlns:xs="http://www.w3.org/2001/XMLSchema" xmlns:p="http://schemas.microsoft.com/office/2006/metadata/properties" xmlns:ns2="1524aa96-0548-4032-831c-6ad4917f6cec" xmlns:ns3="aa8ec99c-56ea-47e7-89f4-9a3bcd158ce2" targetNamespace="http://schemas.microsoft.com/office/2006/metadata/properties" ma:root="true" ma:fieldsID="0b4d68652b10327d127d8af4e6e7f01a" ns2:_="" ns3:_="">
    <xsd:import namespace="1524aa96-0548-4032-831c-6ad4917f6cec"/>
    <xsd:import namespace="aa8ec99c-56ea-47e7-89f4-9a3bcd158c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Location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4aa96-0548-4032-831c-6ad4917f6c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4185fa9-8ff1-4075-a820-f9f8b54aee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8ec99c-56ea-47e7-89f4-9a3bcd158ce2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d111d1c9-52ac-48d4-ba8e-7eab96e38337}" ma:internalName="TaxCatchAll" ma:showField="CatchAllData" ma:web="aa8ec99c-56ea-47e7-89f4-9a3bcd158c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a8ec99c-56ea-47e7-89f4-9a3bcd158ce2" xsi:nil="true"/>
    <lcf76f155ced4ddcb4097134ff3c332f xmlns="1524aa96-0548-4032-831c-6ad4917f6ce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2673590-4466-4E6A-A9ED-F3B4C15D770D}"/>
</file>

<file path=customXml/itemProps2.xml><?xml version="1.0" encoding="utf-8"?>
<ds:datastoreItem xmlns:ds="http://schemas.openxmlformats.org/officeDocument/2006/customXml" ds:itemID="{65D80D2D-F10F-4229-8E49-4536F54E0B3C}"/>
</file>

<file path=customXml/itemProps3.xml><?xml version="1.0" encoding="utf-8"?>
<ds:datastoreItem xmlns:ds="http://schemas.openxmlformats.org/officeDocument/2006/customXml" ds:itemID="{61A427D0-FC29-46D0-848D-A46C8E5942DF}"/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164</Words>
  <Application>Microsoft Office PowerPoint</Application>
  <PresentationFormat>Widescreen</PresentationFormat>
  <Paragraphs>69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Aptos Narrow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Tiffany Gephart</dc:creator>
  <cp:lastModifiedBy>Tiffany Gephart</cp:lastModifiedBy>
  <cp:revision>1</cp:revision>
  <dcterms:created xsi:type="dcterms:W3CDTF">2025-07-10T02:19:33Z</dcterms:created>
  <dcterms:modified xsi:type="dcterms:W3CDTF">2025-07-10T02:41:34Z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0x01010059C9517EE8BC04458361DDC0D7533CBF</vt:lpwstr>
  </property>
</Properties>
</file>