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7" r:id="rId1"/>
  </p:sldMasterIdLst>
  <p:notesMasterIdLst>
    <p:notesMasterId r:id="rId14"/>
  </p:notesMasterIdLst>
  <p:sldIdLst>
    <p:sldId id="256" r:id="rId2"/>
    <p:sldId id="277" r:id="rId3"/>
    <p:sldId id="257" r:id="rId4"/>
    <p:sldId id="271" r:id="rId5"/>
    <p:sldId id="258" r:id="rId6"/>
    <p:sldId id="276" r:id="rId7"/>
    <p:sldId id="261" r:id="rId8"/>
    <p:sldId id="275" r:id="rId9"/>
    <p:sldId id="272" r:id="rId10"/>
    <p:sldId id="273" r:id="rId11"/>
    <p:sldId id="274" r:id="rId12"/>
    <p:sldId id="264"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EF2157-1D85-447F-87D6-F53945DCA414}">
          <p14:sldIdLst>
            <p14:sldId id="256"/>
            <p14:sldId id="277"/>
            <p14:sldId id="257"/>
            <p14:sldId id="271"/>
            <p14:sldId id="258"/>
            <p14:sldId id="276"/>
            <p14:sldId id="261"/>
            <p14:sldId id="275"/>
            <p14:sldId id="272"/>
            <p14:sldId id="273"/>
            <p14:sldId id="274"/>
          </p14:sldIdLst>
        </p14:section>
        <p14:section name="Untitled Section" id="{93006F5D-4DF8-4170-B087-F45CD13D40C2}">
          <p14:sldIdLst>
            <p14:sldId id="26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41B3AD-8868-311E-9283-8E9D6388457D}" name="Melody Reebs" initials="MR" userId="S::reebs@cccta.org::7af50463-ed6f-46e8-80ed-d6a8e91902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2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5" autoAdjust="0"/>
    <p:restoredTop sz="94660"/>
  </p:normalViewPr>
  <p:slideViewPr>
    <p:cSldViewPr snapToGrid="0">
      <p:cViewPr varScale="1">
        <p:scale>
          <a:sx n="111" d="100"/>
          <a:sy n="111" d="100"/>
        </p:scale>
        <p:origin x="30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BB60C4A-C79D-4C76-B435-906A82D7ABA9}" type="datetimeFigureOut">
              <a:rPr lang="en-US" smtClean="0"/>
              <a:t>3/11/2026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78D10BB-DFF9-4F8F-8A6E-BE311E5E1437}" type="slidenum">
              <a:rPr lang="en-US" smtClean="0"/>
              <a:t>‹#›</a:t>
            </a:fld>
            <a:endParaRPr lang="en-US" dirty="0"/>
          </a:p>
        </p:txBody>
      </p:sp>
    </p:spTree>
    <p:extLst>
      <p:ext uri="{BB962C8B-B14F-4D97-AF65-F5344CB8AC3E}">
        <p14:creationId xmlns:p14="http://schemas.microsoft.com/office/powerpoint/2010/main" val="403590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3015049"/>
            <a:ext cx="10058400" cy="2076182"/>
          </a:xfrm>
        </p:spPr>
        <p:txBody>
          <a:bodyPr anchor="b">
            <a:normAutofit/>
          </a:bodyPr>
          <a:lstStyle>
            <a:lvl1pPr algn="l">
              <a:lnSpc>
                <a:spcPct val="85000"/>
              </a:lnSpc>
              <a:defRPr sz="6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5221739"/>
            <a:ext cx="10058400" cy="643602"/>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8B6EA6-260F-4264-B677-E85DC97E6E72}" type="datetime1">
              <a:rPr lang="en-US" smtClean="0"/>
              <a:t>3/11/2026</a:t>
            </a:fld>
            <a:endParaRPr lang="en-US" dirty="0"/>
          </a:p>
        </p:txBody>
      </p:sp>
      <p:sp>
        <p:nvSpPr>
          <p:cNvPr id="5" name="Footer Placeholder 4"/>
          <p:cNvSpPr>
            <a:spLocks noGrp="1"/>
          </p:cNvSpPr>
          <p:nvPr>
            <p:ph type="ftr" sz="quarter" idx="11"/>
          </p:nvPr>
        </p:nvSpPr>
        <p:spPr/>
        <p:txBody>
          <a:bodyPr/>
          <a:lstStyle/>
          <a:p>
            <a:r>
              <a:rPr lang="en-US" dirty="0"/>
              <a:t>TRANSPAC – March 10, 2022</a:t>
            </a:r>
          </a:p>
        </p:txBody>
      </p:sp>
      <p:sp>
        <p:nvSpPr>
          <p:cNvPr id="6" name="Slide Number Placeholder 5"/>
          <p:cNvSpPr>
            <a:spLocks noGrp="1"/>
          </p:cNvSpPr>
          <p:nvPr>
            <p:ph type="sldNum" sz="quarter" idx="12"/>
          </p:nvPr>
        </p:nvSpPr>
        <p:spPr/>
        <p:txBody>
          <a:bodyPr/>
          <a:lstStyle/>
          <a:p>
            <a:fld id="{9336AB1E-FB6F-4643-A32A-4610C8BE0932}" type="slidenum">
              <a:rPr lang="en-US" smtClean="0"/>
              <a:t>‹#›</a:t>
            </a:fld>
            <a:endParaRPr lang="en-US" dirty="0"/>
          </a:p>
        </p:txBody>
      </p:sp>
      <p:cxnSp>
        <p:nvCxnSpPr>
          <p:cNvPr id="9" name="Straight Connector 8"/>
          <p:cNvCxnSpPr/>
          <p:nvPr/>
        </p:nvCxnSpPr>
        <p:spPr>
          <a:xfrm>
            <a:off x="1207658" y="5109519"/>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0" y="6158345"/>
            <a:ext cx="12192000" cy="187671"/>
            <a:chOff x="0" y="6158345"/>
            <a:chExt cx="12192000" cy="187671"/>
          </a:xfrm>
        </p:grpSpPr>
        <p:cxnSp>
          <p:nvCxnSpPr>
            <p:cNvPr id="27" name="Straight Connector 26"/>
            <p:cNvCxnSpPr/>
            <p:nvPr/>
          </p:nvCxnSpPr>
          <p:spPr>
            <a:xfrm>
              <a:off x="0" y="6265628"/>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9" name="Oval 28"/>
            <p:cNvSpPr/>
            <p:nvPr/>
          </p:nvSpPr>
          <p:spPr>
            <a:xfrm>
              <a:off x="7348732"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0" name="Oval 29"/>
            <p:cNvSpPr/>
            <p:nvPr/>
          </p:nvSpPr>
          <p:spPr>
            <a:xfrm>
              <a:off x="9375190"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Oval 30"/>
            <p:cNvSpPr/>
            <p:nvPr/>
          </p:nvSpPr>
          <p:spPr>
            <a:xfrm>
              <a:off x="11401647"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Oval 31"/>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3" name="Oval 32"/>
            <p:cNvSpPr/>
            <p:nvPr/>
          </p:nvSpPr>
          <p:spPr>
            <a:xfrm>
              <a:off x="1269358" y="6163136"/>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44" name="Picture Placeholder 43"/>
          <p:cNvSpPr>
            <a:spLocks noGrp="1"/>
          </p:cNvSpPr>
          <p:nvPr>
            <p:ph type="pic" sz="quarter" idx="13"/>
          </p:nvPr>
        </p:nvSpPr>
        <p:spPr>
          <a:xfrm>
            <a:off x="0" y="0"/>
            <a:ext cx="12192000" cy="3014663"/>
          </a:xfrm>
        </p:spPr>
        <p:txBody>
          <a:bodyPr/>
          <a:lstStyle/>
          <a:p>
            <a:r>
              <a:rPr lang="en-US" dirty="0"/>
              <a:t>Click icon to add picture</a:t>
            </a:r>
          </a:p>
        </p:txBody>
      </p:sp>
    </p:spTree>
    <p:extLst>
      <p:ext uri="{BB962C8B-B14F-4D97-AF65-F5344CB8AC3E}">
        <p14:creationId xmlns:p14="http://schemas.microsoft.com/office/powerpoint/2010/main" val="8636065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4914E7E9-7DD5-402E-B951-1A08CD5BA0EC}" type="datetime1">
              <a:rPr lang="en-US" smtClean="0"/>
              <a:t>3/11/2026</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TRANSPAC – March 10, 2022</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336AB1E-FB6F-4643-A32A-4610C8BE0932}" type="slidenum">
              <a:rPr lang="en-US" smtClean="0"/>
              <a:pPr/>
              <a:t>‹#›</a:t>
            </a:fld>
            <a:endParaRPr lang="en-US" dirty="0"/>
          </a:p>
        </p:txBody>
      </p:sp>
    </p:spTree>
    <p:extLst>
      <p:ext uri="{BB962C8B-B14F-4D97-AF65-F5344CB8AC3E}">
        <p14:creationId xmlns:p14="http://schemas.microsoft.com/office/powerpoint/2010/main" val="369193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05173-BFBF-4201-A0D5-2F3C6EBBE31F}" type="datetime1">
              <a:rPr lang="en-US" smtClean="0"/>
              <a:t>3/11/2026</a:t>
            </a:fld>
            <a:endParaRPr lang="en-US" dirty="0"/>
          </a:p>
        </p:txBody>
      </p:sp>
      <p:sp>
        <p:nvSpPr>
          <p:cNvPr id="8" name="Footer Placeholder 7"/>
          <p:cNvSpPr>
            <a:spLocks noGrp="1"/>
          </p:cNvSpPr>
          <p:nvPr>
            <p:ph type="ftr" sz="quarter" idx="11"/>
          </p:nvPr>
        </p:nvSpPr>
        <p:spPr/>
        <p:txBody>
          <a:bodyPr/>
          <a:lstStyle/>
          <a:p>
            <a:r>
              <a:rPr lang="en-US" dirty="0"/>
              <a:t>TRANSPAC – March 10, 2022</a:t>
            </a:r>
          </a:p>
        </p:txBody>
      </p:sp>
      <p:sp>
        <p:nvSpPr>
          <p:cNvPr id="9" name="Slide Number Placeholder 8"/>
          <p:cNvSpPr>
            <a:spLocks noGrp="1"/>
          </p:cNvSpPr>
          <p:nvPr>
            <p:ph type="sldNum" sz="quarter" idx="12"/>
          </p:nvPr>
        </p:nvSpPr>
        <p:spPr/>
        <p:txBody>
          <a:bodyPr/>
          <a:lstStyle/>
          <a:p>
            <a:fld id="{9336AB1E-FB6F-4643-A32A-4610C8BE0932}" type="slidenum">
              <a:rPr lang="en-US" smtClean="0"/>
              <a:pPr/>
              <a:t>‹#›</a:t>
            </a:fld>
            <a:endParaRPr lang="en-US" dirty="0"/>
          </a:p>
        </p:txBody>
      </p:sp>
    </p:spTree>
    <p:extLst>
      <p:ext uri="{BB962C8B-B14F-4D97-AF65-F5344CB8AC3E}">
        <p14:creationId xmlns:p14="http://schemas.microsoft.com/office/powerpoint/2010/main" val="3282246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87EA88A-4326-4867-A64E-2A12E47322BC}" type="datetime1">
              <a:rPr lang="en-US" smtClean="0"/>
              <a:t>3/11/2026</a:t>
            </a:fld>
            <a:endParaRPr lang="en-US" dirty="0"/>
          </a:p>
        </p:txBody>
      </p:sp>
      <p:sp>
        <p:nvSpPr>
          <p:cNvPr id="5" name="Footer Placeholder 4"/>
          <p:cNvSpPr>
            <a:spLocks noGrp="1"/>
          </p:cNvSpPr>
          <p:nvPr>
            <p:ph type="ftr" sz="quarter" idx="11"/>
          </p:nvPr>
        </p:nvSpPr>
        <p:spPr/>
        <p:txBody>
          <a:bodyPr/>
          <a:lstStyle/>
          <a:p>
            <a:r>
              <a:rPr lang="en-US" dirty="0"/>
              <a:t>TRANSPAC – March 10, 2022</a:t>
            </a:r>
          </a:p>
        </p:txBody>
      </p:sp>
      <p:sp>
        <p:nvSpPr>
          <p:cNvPr id="6" name="Slide Number Placeholder 5"/>
          <p:cNvSpPr>
            <a:spLocks noGrp="1"/>
          </p:cNvSpPr>
          <p:nvPr>
            <p:ph type="sldNum" sz="quarter" idx="12"/>
          </p:nvPr>
        </p:nvSpPr>
        <p:spPr/>
        <p:txBody>
          <a:bodyPr/>
          <a:lstStyle/>
          <a:p>
            <a:fld id="{9336AB1E-FB6F-4643-A32A-4610C8BE0932}" type="slidenum">
              <a:rPr lang="en-US" smtClean="0"/>
              <a:t>‹#›</a:t>
            </a:fld>
            <a:endParaRPr lang="en-US" dirty="0"/>
          </a:p>
        </p:txBody>
      </p:sp>
      <p:sp>
        <p:nvSpPr>
          <p:cNvPr id="26" name="Title 1"/>
          <p:cNvSpPr>
            <a:spLocks noGrp="1"/>
          </p:cNvSpPr>
          <p:nvPr>
            <p:ph type="ctrTitle"/>
          </p:nvPr>
        </p:nvSpPr>
        <p:spPr>
          <a:xfrm>
            <a:off x="1097280" y="3015049"/>
            <a:ext cx="10058400" cy="2076182"/>
          </a:xfrm>
        </p:spPr>
        <p:txBody>
          <a:bodyPr anchor="b">
            <a:normAutofit/>
          </a:bodyPr>
          <a:lstStyle>
            <a:lvl1pPr algn="l">
              <a:lnSpc>
                <a:spcPct val="85000"/>
              </a:lnSpc>
              <a:defRPr sz="6000" spc="-50" baseline="0">
                <a:solidFill>
                  <a:schemeClr val="tx1">
                    <a:lumMod val="85000"/>
                    <a:lumOff val="15000"/>
                  </a:schemeClr>
                </a:solidFill>
              </a:defRPr>
            </a:lvl1pPr>
          </a:lstStyle>
          <a:p>
            <a:r>
              <a:rPr lang="en-US"/>
              <a:t>Click to edit Master title style</a:t>
            </a:r>
            <a:endParaRPr lang="en-US" dirty="0"/>
          </a:p>
        </p:txBody>
      </p:sp>
      <p:sp>
        <p:nvSpPr>
          <p:cNvPr id="27" name="Subtitle 2"/>
          <p:cNvSpPr>
            <a:spLocks noGrp="1"/>
          </p:cNvSpPr>
          <p:nvPr>
            <p:ph type="subTitle" idx="1"/>
          </p:nvPr>
        </p:nvSpPr>
        <p:spPr>
          <a:xfrm>
            <a:off x="1100051" y="5221739"/>
            <a:ext cx="10058400" cy="643602"/>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28" name="Straight Connector 27"/>
          <p:cNvCxnSpPr/>
          <p:nvPr/>
        </p:nvCxnSpPr>
        <p:spPr>
          <a:xfrm>
            <a:off x="1207658" y="5109519"/>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0" y="6024717"/>
            <a:ext cx="2822316" cy="372173"/>
          </a:xfrm>
          <a:prstGeom prst="rect">
            <a:avLst/>
          </a:prstGeom>
        </p:spPr>
      </p:pic>
      <p:grpSp>
        <p:nvGrpSpPr>
          <p:cNvPr id="37" name="Group 36"/>
          <p:cNvGrpSpPr/>
          <p:nvPr/>
        </p:nvGrpSpPr>
        <p:grpSpPr>
          <a:xfrm>
            <a:off x="3295816" y="6158345"/>
            <a:ext cx="8896184" cy="182880"/>
            <a:chOff x="3295816" y="6158345"/>
            <a:chExt cx="8896184" cy="182880"/>
          </a:xfrm>
        </p:grpSpPr>
        <p:cxnSp>
          <p:nvCxnSpPr>
            <p:cNvPr id="38" name="Straight Connector 37"/>
            <p:cNvCxnSpPr/>
            <p:nvPr/>
          </p:nvCxnSpPr>
          <p:spPr>
            <a:xfrm>
              <a:off x="3387256" y="6265628"/>
              <a:ext cx="88047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0" name="Oval 39"/>
            <p:cNvSpPr/>
            <p:nvPr/>
          </p:nvSpPr>
          <p:spPr>
            <a:xfrm>
              <a:off x="7348732"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1" name="Oval 40"/>
            <p:cNvSpPr/>
            <p:nvPr/>
          </p:nvSpPr>
          <p:spPr>
            <a:xfrm>
              <a:off x="9375190"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2" name="Oval 41"/>
            <p:cNvSpPr/>
            <p:nvPr/>
          </p:nvSpPr>
          <p:spPr>
            <a:xfrm>
              <a:off x="11401647"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43" name="Oval 42"/>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7482612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7410F-0777-4CCF-A38C-5EF047F2BFF8}" type="datetime1">
              <a:rPr lang="en-US" smtClean="0"/>
              <a:t>3/11/2026</a:t>
            </a:fld>
            <a:endParaRPr lang="en-US" dirty="0"/>
          </a:p>
        </p:txBody>
      </p:sp>
      <p:sp>
        <p:nvSpPr>
          <p:cNvPr id="6" name="Footer Placeholder 5"/>
          <p:cNvSpPr>
            <a:spLocks noGrp="1"/>
          </p:cNvSpPr>
          <p:nvPr>
            <p:ph type="ftr" sz="quarter" idx="11"/>
          </p:nvPr>
        </p:nvSpPr>
        <p:spPr/>
        <p:txBody>
          <a:bodyPr/>
          <a:lstStyle/>
          <a:p>
            <a:r>
              <a:rPr lang="en-US" dirty="0"/>
              <a:t>TRANSPAC – March 10, 2022</a:t>
            </a:r>
          </a:p>
        </p:txBody>
      </p:sp>
      <p:sp>
        <p:nvSpPr>
          <p:cNvPr id="7" name="Slide Number Placeholder 6"/>
          <p:cNvSpPr>
            <a:spLocks noGrp="1"/>
          </p:cNvSpPr>
          <p:nvPr>
            <p:ph type="sldNum" sz="quarter" idx="12"/>
          </p:nvPr>
        </p:nvSpPr>
        <p:spPr/>
        <p:txBody>
          <a:bodyPr/>
          <a:lstStyle/>
          <a:p>
            <a:fld id="{9336AB1E-FB6F-4643-A32A-4610C8BE0932}" type="slidenum">
              <a:rPr lang="en-US" smtClean="0"/>
              <a:t>‹#›</a:t>
            </a:fld>
            <a:endParaRPr lang="en-US" dirty="0"/>
          </a:p>
        </p:txBody>
      </p:sp>
    </p:spTree>
    <p:extLst>
      <p:ext uri="{BB962C8B-B14F-4D97-AF65-F5344CB8AC3E}">
        <p14:creationId xmlns:p14="http://schemas.microsoft.com/office/powerpoint/2010/main" val="68861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531388"/>
          </a:xfrm>
        </p:spPr>
        <p:txBody>
          <a:bodyPr lIns="91440" rIns="91440" anchor="ctr">
            <a:normAutofit/>
          </a:bodyPr>
          <a:lstStyle>
            <a:lvl1pPr marL="0" indent="0">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377440"/>
            <a:ext cx="4937760" cy="3583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531388"/>
          </a:xfrm>
        </p:spPr>
        <p:txBody>
          <a:bodyPr lIns="91440" rIns="91440" anchor="ctr">
            <a:normAutofit/>
          </a:bodyPr>
          <a:lstStyle>
            <a:lvl1pPr marL="0" indent="0">
              <a:buNone/>
              <a:defRPr sz="24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377440"/>
            <a:ext cx="4937760" cy="3583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38A1C4-278D-42D7-8113-AA1FC5CA1BDD}" type="datetime1">
              <a:rPr lang="en-US" smtClean="0"/>
              <a:t>3/11/2026</a:t>
            </a:fld>
            <a:endParaRPr lang="en-US" dirty="0"/>
          </a:p>
        </p:txBody>
      </p:sp>
      <p:sp>
        <p:nvSpPr>
          <p:cNvPr id="8" name="Footer Placeholder 7"/>
          <p:cNvSpPr>
            <a:spLocks noGrp="1"/>
          </p:cNvSpPr>
          <p:nvPr>
            <p:ph type="ftr" sz="quarter" idx="11"/>
          </p:nvPr>
        </p:nvSpPr>
        <p:spPr/>
        <p:txBody>
          <a:bodyPr/>
          <a:lstStyle/>
          <a:p>
            <a:r>
              <a:rPr lang="en-US" dirty="0"/>
              <a:t>TRANSPAC – March 10, 2022</a:t>
            </a:r>
          </a:p>
        </p:txBody>
      </p:sp>
      <p:sp>
        <p:nvSpPr>
          <p:cNvPr id="9" name="Slide Number Placeholder 8"/>
          <p:cNvSpPr>
            <a:spLocks noGrp="1"/>
          </p:cNvSpPr>
          <p:nvPr>
            <p:ph type="sldNum" sz="quarter" idx="12"/>
          </p:nvPr>
        </p:nvSpPr>
        <p:spPr/>
        <p:txBody>
          <a:bodyPr/>
          <a:lstStyle/>
          <a:p>
            <a:fld id="{9336AB1E-FB6F-4643-A32A-4610C8BE0932}" type="slidenum">
              <a:rPr lang="en-US" smtClean="0"/>
              <a:t>‹#›</a:t>
            </a:fld>
            <a:endParaRPr lang="en-US" dirty="0"/>
          </a:p>
        </p:txBody>
      </p:sp>
    </p:spTree>
    <p:extLst>
      <p:ext uri="{BB962C8B-B14F-4D97-AF65-F5344CB8AC3E}">
        <p14:creationId xmlns:p14="http://schemas.microsoft.com/office/powerpoint/2010/main" val="27526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D2EE62-B047-4B28-A1B9-499C85D2E6C3}" type="datetime1">
              <a:rPr lang="en-US" smtClean="0"/>
              <a:t>3/11/2026</a:t>
            </a:fld>
            <a:endParaRPr lang="en-US" dirty="0"/>
          </a:p>
        </p:txBody>
      </p:sp>
      <p:sp>
        <p:nvSpPr>
          <p:cNvPr id="4" name="Footer Placeholder 3"/>
          <p:cNvSpPr>
            <a:spLocks noGrp="1"/>
          </p:cNvSpPr>
          <p:nvPr>
            <p:ph type="ftr" sz="quarter" idx="11"/>
          </p:nvPr>
        </p:nvSpPr>
        <p:spPr/>
        <p:txBody>
          <a:bodyPr/>
          <a:lstStyle/>
          <a:p>
            <a:r>
              <a:rPr lang="en-US" dirty="0"/>
              <a:t>TRANSPAC – March 10, 2022</a:t>
            </a:r>
          </a:p>
        </p:txBody>
      </p:sp>
      <p:sp>
        <p:nvSpPr>
          <p:cNvPr id="5" name="Slide Number Placeholder 4"/>
          <p:cNvSpPr>
            <a:spLocks noGrp="1"/>
          </p:cNvSpPr>
          <p:nvPr>
            <p:ph type="sldNum" sz="quarter" idx="12"/>
          </p:nvPr>
        </p:nvSpPr>
        <p:spPr/>
        <p:txBody>
          <a:bodyPr/>
          <a:lstStyle/>
          <a:p>
            <a:fld id="{9336AB1E-FB6F-4643-A32A-4610C8BE0932}" type="slidenum">
              <a:rPr lang="en-US" smtClean="0"/>
              <a:t>‹#›</a:t>
            </a:fld>
            <a:endParaRPr lang="en-US" dirty="0"/>
          </a:p>
        </p:txBody>
      </p:sp>
    </p:spTree>
    <p:extLst>
      <p:ext uri="{BB962C8B-B14F-4D97-AF65-F5344CB8AC3E}">
        <p14:creationId xmlns:p14="http://schemas.microsoft.com/office/powerpoint/2010/main" val="431514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65B9760D-B745-48F0-8FD7-8EAB7D45BD5F}" type="datetime1">
              <a:rPr lang="en-US" smtClean="0"/>
              <a:t>3/11/2026</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r>
              <a:rPr lang="en-US" dirty="0"/>
              <a:t>TRANSPAC – March 10, 2022</a:t>
            </a:r>
          </a:p>
        </p:txBody>
      </p:sp>
      <p:sp>
        <p:nvSpPr>
          <p:cNvPr id="9" name="Slide Number Placeholder 8"/>
          <p:cNvSpPr>
            <a:spLocks noGrp="1"/>
          </p:cNvSpPr>
          <p:nvPr>
            <p:ph type="sldNum" sz="quarter" idx="12"/>
          </p:nvPr>
        </p:nvSpPr>
        <p:spPr/>
        <p:txBody>
          <a:bodyPr/>
          <a:lstStyle/>
          <a:p>
            <a:fld id="{9336AB1E-FB6F-4643-A32A-4610C8BE0932}" type="slidenum">
              <a:rPr lang="en-US" smtClean="0"/>
              <a:t>‹#›</a:t>
            </a:fld>
            <a:endParaRPr lang="en-US" dirty="0"/>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0" y="6024717"/>
            <a:ext cx="2822316" cy="372173"/>
          </a:xfrm>
          <a:prstGeom prst="rect">
            <a:avLst/>
          </a:prstGeom>
        </p:spPr>
      </p:pic>
      <p:grpSp>
        <p:nvGrpSpPr>
          <p:cNvPr id="27" name="Group 26"/>
          <p:cNvGrpSpPr/>
          <p:nvPr/>
        </p:nvGrpSpPr>
        <p:grpSpPr>
          <a:xfrm>
            <a:off x="3295816" y="6158345"/>
            <a:ext cx="8896184" cy="182880"/>
            <a:chOff x="3295816" y="6158345"/>
            <a:chExt cx="8896184" cy="182880"/>
          </a:xfrm>
        </p:grpSpPr>
        <p:cxnSp>
          <p:nvCxnSpPr>
            <p:cNvPr id="28" name="Straight Connector 27"/>
            <p:cNvCxnSpPr/>
            <p:nvPr/>
          </p:nvCxnSpPr>
          <p:spPr>
            <a:xfrm>
              <a:off x="3387256" y="6265628"/>
              <a:ext cx="88047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0" name="Oval 29"/>
            <p:cNvSpPr/>
            <p:nvPr/>
          </p:nvSpPr>
          <p:spPr>
            <a:xfrm>
              <a:off x="7348732"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1" name="Oval 30"/>
            <p:cNvSpPr/>
            <p:nvPr/>
          </p:nvSpPr>
          <p:spPr>
            <a:xfrm>
              <a:off x="9375190"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2" name="Oval 31"/>
            <p:cNvSpPr/>
            <p:nvPr/>
          </p:nvSpPr>
          <p:spPr>
            <a:xfrm>
              <a:off x="11401647"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3" name="Oval 32"/>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57907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ent and Photo">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7116763" y="0"/>
            <a:ext cx="5075237" cy="6858000"/>
          </a:xfrm>
          <a:solidFill>
            <a:schemeClr val="bg2"/>
          </a:solidFill>
        </p:spPr>
        <p:txBody>
          <a:bodyPr/>
          <a:lstStyle/>
          <a:p>
            <a:r>
              <a:rPr lang="en-US" dirty="0"/>
              <a:t>Click icon to add picture</a:t>
            </a:r>
          </a:p>
        </p:txBody>
      </p:sp>
      <p:sp>
        <p:nvSpPr>
          <p:cNvPr id="8" name="Footer Placeholder 7"/>
          <p:cNvSpPr>
            <a:spLocks noGrp="1"/>
          </p:cNvSpPr>
          <p:nvPr>
            <p:ph type="ftr" sz="quarter" idx="11"/>
          </p:nvPr>
        </p:nvSpPr>
        <p:spPr/>
        <p:txBody>
          <a:bodyPr/>
          <a:lstStyle>
            <a:lvl1pPr>
              <a:defRPr>
                <a:solidFill>
                  <a:schemeClr val="tx2"/>
                </a:solidFill>
              </a:defRPr>
            </a:lvl1pPr>
          </a:lstStyle>
          <a:p>
            <a:r>
              <a:rPr lang="en-US" dirty="0"/>
              <a:t>TRANSPAC – March 10, 2022</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0" y="6024717"/>
            <a:ext cx="2822316" cy="372173"/>
          </a:xfrm>
          <a:prstGeom prst="rect">
            <a:avLst/>
          </a:prstGeom>
        </p:spPr>
      </p:pic>
      <p:sp>
        <p:nvSpPr>
          <p:cNvPr id="13" name="Title 1"/>
          <p:cNvSpPr>
            <a:spLocks noGrp="1"/>
          </p:cNvSpPr>
          <p:nvPr>
            <p:ph type="title"/>
          </p:nvPr>
        </p:nvSpPr>
        <p:spPr>
          <a:xfrm>
            <a:off x="1097280" y="286603"/>
            <a:ext cx="5438602" cy="1450757"/>
          </a:xfrm>
        </p:spPr>
        <p:txBody>
          <a:bodyPr/>
          <a:lstStyle>
            <a:lvl1pPr marL="0">
              <a:defRPr/>
            </a:lvl1pPr>
          </a:lstStyle>
          <a:p>
            <a:r>
              <a:rPr lang="en-US"/>
              <a:t>Click to edit Master title style</a:t>
            </a:r>
            <a:endParaRPr lang="en-US" dirty="0"/>
          </a:p>
        </p:txBody>
      </p:sp>
      <p:sp>
        <p:nvSpPr>
          <p:cNvPr id="14" name="Content Placeholder 2"/>
          <p:cNvSpPr>
            <a:spLocks noGrp="1"/>
          </p:cNvSpPr>
          <p:nvPr>
            <p:ph idx="1"/>
          </p:nvPr>
        </p:nvSpPr>
        <p:spPr>
          <a:xfrm>
            <a:off x="1097280" y="1845734"/>
            <a:ext cx="5438602"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a:xfrm>
            <a:off x="1193532" y="1737845"/>
            <a:ext cx="53891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87256" y="6265628"/>
            <a:ext cx="357540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3" name="Oval 32"/>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D827EDBC-8602-4FCC-8FAA-54ECAF2E0123}" type="datetime1">
              <a:rPr lang="en-US" smtClean="0"/>
              <a:t>3/11/2026</a:t>
            </a:fld>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336AB1E-FB6F-4643-A32A-4610C8BE0932}" type="slidenum">
              <a:rPr lang="en-US" smtClean="0"/>
              <a:pPr/>
              <a:t>‹#›</a:t>
            </a:fld>
            <a:endParaRPr lang="en-US" dirty="0"/>
          </a:p>
        </p:txBody>
      </p:sp>
    </p:spTree>
    <p:extLst>
      <p:ext uri="{BB962C8B-B14F-4D97-AF65-F5344CB8AC3E}">
        <p14:creationId xmlns:p14="http://schemas.microsoft.com/office/powerpoint/2010/main" val="1614133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2/3 Content">
    <p:spTree>
      <p:nvGrpSpPr>
        <p:cNvPr id="1" name=""/>
        <p:cNvGrpSpPr/>
        <p:nvPr/>
      </p:nvGrpSpPr>
      <p:grpSpPr>
        <a:xfrm>
          <a:off x="0" y="0"/>
          <a:ext cx="0" cy="0"/>
          <a:chOff x="0" y="0"/>
          <a:chExt cx="0" cy="0"/>
        </a:xfrm>
      </p:grpSpPr>
      <p:sp>
        <p:nvSpPr>
          <p:cNvPr id="17" name="Picture Placeholder 5"/>
          <p:cNvSpPr>
            <a:spLocks noGrp="1"/>
          </p:cNvSpPr>
          <p:nvPr>
            <p:ph type="pic" sz="quarter" idx="13"/>
          </p:nvPr>
        </p:nvSpPr>
        <p:spPr>
          <a:xfrm>
            <a:off x="8281606" y="0"/>
            <a:ext cx="3910394" cy="6858000"/>
          </a:xfrm>
          <a:solidFill>
            <a:schemeClr val="bg2"/>
          </a:solidFill>
        </p:spPr>
        <p:txBody>
          <a:bodyPr/>
          <a:lstStyle/>
          <a:p>
            <a:r>
              <a:rPr lang="en-US" dirty="0"/>
              <a:t>Click icon to add picture</a:t>
            </a:r>
          </a:p>
        </p:txBody>
      </p:sp>
      <p:sp>
        <p:nvSpPr>
          <p:cNvPr id="8" name="Footer Placeholder 7"/>
          <p:cNvSpPr>
            <a:spLocks noGrp="1"/>
          </p:cNvSpPr>
          <p:nvPr>
            <p:ph type="ftr" sz="quarter" idx="11"/>
          </p:nvPr>
        </p:nvSpPr>
        <p:spPr/>
        <p:txBody>
          <a:bodyPr/>
          <a:lstStyle>
            <a:lvl1pPr>
              <a:defRPr>
                <a:solidFill>
                  <a:schemeClr val="tx2"/>
                </a:solidFill>
              </a:defRPr>
            </a:lvl1pPr>
          </a:lstStyle>
          <a:p>
            <a:r>
              <a:rPr lang="en-US" dirty="0"/>
              <a:t>TRANSPAC – March 10, 2022</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840" y="6024717"/>
            <a:ext cx="2822316" cy="372173"/>
          </a:xfrm>
          <a:prstGeom prst="rect">
            <a:avLst/>
          </a:prstGeom>
        </p:spPr>
      </p:pic>
      <p:sp>
        <p:nvSpPr>
          <p:cNvPr id="13" name="Title 1"/>
          <p:cNvSpPr>
            <a:spLocks noGrp="1"/>
          </p:cNvSpPr>
          <p:nvPr>
            <p:ph type="title"/>
          </p:nvPr>
        </p:nvSpPr>
        <p:spPr>
          <a:xfrm>
            <a:off x="1097280" y="286603"/>
            <a:ext cx="6633556" cy="1450757"/>
          </a:xfrm>
        </p:spPr>
        <p:txBody>
          <a:bodyPr/>
          <a:lstStyle>
            <a:lvl1pPr marL="0">
              <a:defRPr/>
            </a:lvl1pPr>
          </a:lstStyle>
          <a:p>
            <a:r>
              <a:rPr lang="en-US"/>
              <a:t>Click to edit Master title style</a:t>
            </a:r>
            <a:endParaRPr lang="en-US" dirty="0"/>
          </a:p>
        </p:txBody>
      </p:sp>
      <p:sp>
        <p:nvSpPr>
          <p:cNvPr id="14" name="Content Placeholder 2"/>
          <p:cNvSpPr>
            <a:spLocks noGrp="1"/>
          </p:cNvSpPr>
          <p:nvPr>
            <p:ph idx="1"/>
          </p:nvPr>
        </p:nvSpPr>
        <p:spPr>
          <a:xfrm>
            <a:off x="1097280" y="1845734"/>
            <a:ext cx="6633556"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a:xfrm>
            <a:off x="1193532" y="1737845"/>
            <a:ext cx="6573251"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87256" y="6265628"/>
            <a:ext cx="475921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3" name="Oval 32"/>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4E13A8D7-C4A1-4D4B-84B8-792C6DB38BC6}" type="datetime1">
              <a:rPr lang="en-US" smtClean="0"/>
              <a:t>3/11/2026</a:t>
            </a:fld>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336AB1E-FB6F-4643-A32A-4610C8BE0932}" type="slidenum">
              <a:rPr lang="en-US" smtClean="0"/>
              <a:pPr/>
              <a:t>‹#›</a:t>
            </a:fld>
            <a:endParaRPr lang="en-US" dirty="0"/>
          </a:p>
        </p:txBody>
      </p:sp>
      <p:sp>
        <p:nvSpPr>
          <p:cNvPr id="16" name="Oval 15"/>
          <p:cNvSpPr/>
          <p:nvPr/>
        </p:nvSpPr>
        <p:spPr>
          <a:xfrm>
            <a:off x="7347772"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873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4304" y="6426734"/>
            <a:ext cx="2472271" cy="365125"/>
          </a:xfrm>
          <a:prstGeom prst="rect">
            <a:avLst/>
          </a:prstGeom>
        </p:spPr>
        <p:txBody>
          <a:bodyPr vert="horz" lIns="91440" tIns="45720" rIns="91440" bIns="45720" rtlCol="0" anchor="ctr"/>
          <a:lstStyle>
            <a:lvl1pPr algn="ctr">
              <a:defRPr sz="1000">
                <a:solidFill>
                  <a:schemeClr val="tx2"/>
                </a:solidFill>
              </a:defRPr>
            </a:lvl1pPr>
          </a:lstStyle>
          <a:p>
            <a:fld id="{CA7859B6-5EFA-47C0-B86E-0E459DFCA3A9}" type="datetime1">
              <a:rPr lang="en-US" smtClean="0"/>
              <a:t>3/11/2026</a:t>
            </a:fld>
            <a:endParaRPr lang="en-US" dirty="0"/>
          </a:p>
        </p:txBody>
      </p:sp>
      <p:sp>
        <p:nvSpPr>
          <p:cNvPr id="5" name="Footer Placeholder 4"/>
          <p:cNvSpPr>
            <a:spLocks noGrp="1"/>
          </p:cNvSpPr>
          <p:nvPr>
            <p:ph type="ftr" sz="quarter" idx="3"/>
          </p:nvPr>
        </p:nvSpPr>
        <p:spPr>
          <a:xfrm>
            <a:off x="221789" y="6426734"/>
            <a:ext cx="4822804" cy="365125"/>
          </a:xfrm>
          <a:prstGeom prst="rect">
            <a:avLst/>
          </a:prstGeom>
        </p:spPr>
        <p:txBody>
          <a:bodyPr vert="horz" lIns="91440" tIns="45720" rIns="91440" bIns="45720" rtlCol="0" anchor="ctr"/>
          <a:lstStyle>
            <a:lvl1pPr algn="l">
              <a:defRPr sz="1200" b="1" cap="all" spc="50" baseline="0">
                <a:solidFill>
                  <a:schemeClr val="tx2"/>
                </a:solidFill>
              </a:defRPr>
            </a:lvl1pPr>
          </a:lstStyle>
          <a:p>
            <a:r>
              <a:rPr lang="en-US" dirty="0"/>
              <a:t>TRANSPAC – March 10, 2022</a:t>
            </a:r>
          </a:p>
        </p:txBody>
      </p:sp>
      <p:sp>
        <p:nvSpPr>
          <p:cNvPr id="6" name="Slide Number Placeholder 5"/>
          <p:cNvSpPr>
            <a:spLocks noGrp="1"/>
          </p:cNvSpPr>
          <p:nvPr>
            <p:ph type="sldNum" sz="quarter" idx="4"/>
          </p:nvPr>
        </p:nvSpPr>
        <p:spPr>
          <a:xfrm>
            <a:off x="10594520" y="6426734"/>
            <a:ext cx="1312025" cy="365125"/>
          </a:xfrm>
          <a:prstGeom prst="rect">
            <a:avLst/>
          </a:prstGeom>
        </p:spPr>
        <p:txBody>
          <a:bodyPr vert="horz" lIns="91440" tIns="45720" rIns="91440" bIns="45720" rtlCol="0" anchor="ctr"/>
          <a:lstStyle>
            <a:lvl1pPr algn="r">
              <a:defRPr sz="1400">
                <a:solidFill>
                  <a:schemeClr val="tx2"/>
                </a:solidFill>
              </a:defRPr>
            </a:lvl1pPr>
          </a:lstStyle>
          <a:p>
            <a:fld id="{9336AB1E-FB6F-4643-A32A-4610C8BE0932}"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840" y="6024717"/>
            <a:ext cx="2822316" cy="372173"/>
          </a:xfrm>
          <a:prstGeom prst="rect">
            <a:avLst/>
          </a:prstGeom>
        </p:spPr>
      </p:pic>
      <p:grpSp>
        <p:nvGrpSpPr>
          <p:cNvPr id="25" name="Group 24"/>
          <p:cNvGrpSpPr/>
          <p:nvPr/>
        </p:nvGrpSpPr>
        <p:grpSpPr>
          <a:xfrm>
            <a:off x="3295816" y="6158345"/>
            <a:ext cx="8896184" cy="182880"/>
            <a:chOff x="3295816" y="6158345"/>
            <a:chExt cx="8896184" cy="182880"/>
          </a:xfrm>
        </p:grpSpPr>
        <p:cxnSp>
          <p:nvCxnSpPr>
            <p:cNvPr id="20" name="Straight Connector 19"/>
            <p:cNvCxnSpPr/>
            <p:nvPr/>
          </p:nvCxnSpPr>
          <p:spPr>
            <a:xfrm>
              <a:off x="3387256" y="6265628"/>
              <a:ext cx="880474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322274"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Oval 12"/>
            <p:cNvSpPr/>
            <p:nvPr/>
          </p:nvSpPr>
          <p:spPr>
            <a:xfrm>
              <a:off x="7348732"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4" name="Oval 13"/>
            <p:cNvSpPr/>
            <p:nvPr/>
          </p:nvSpPr>
          <p:spPr>
            <a:xfrm>
              <a:off x="9375190"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Oval 14"/>
            <p:cNvSpPr/>
            <p:nvPr/>
          </p:nvSpPr>
          <p:spPr>
            <a:xfrm>
              <a:off x="11401647"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Oval 23"/>
            <p:cNvSpPr/>
            <p:nvPr/>
          </p:nvSpPr>
          <p:spPr>
            <a:xfrm>
              <a:off x="3295816" y="6158345"/>
              <a:ext cx="182880" cy="182880"/>
            </a:xfrm>
            <a:prstGeom prst="ellipse">
              <a:avLst/>
            </a:prstGeom>
            <a:solidFill>
              <a:schemeClr val="bg1"/>
            </a:solidFill>
            <a:ln w="5715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9153180"/>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7" r:id="rId8"/>
    <p:sldLayoutId id="2147484088" r:id="rId9"/>
    <p:sldLayoutId id="2147484086" r:id="rId10"/>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74320" indent="-18288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a:defRPr sz="2000" kern="1200">
          <a:solidFill>
            <a:schemeClr val="tx1">
              <a:lumMod val="75000"/>
              <a:lumOff val="25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822960"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1005840"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D5F2-DDD6-4E57-9F59-639A2E80E31C}"/>
              </a:ext>
            </a:extLst>
          </p:cNvPr>
          <p:cNvSpPr>
            <a:spLocks noGrp="1"/>
          </p:cNvSpPr>
          <p:nvPr>
            <p:ph type="ctrTitle"/>
          </p:nvPr>
        </p:nvSpPr>
        <p:spPr>
          <a:xfrm>
            <a:off x="1100051" y="4681536"/>
            <a:ext cx="10366587" cy="963483"/>
          </a:xfrm>
          <a:solidFill>
            <a:schemeClr val="bg1"/>
          </a:solidFill>
        </p:spPr>
        <p:txBody>
          <a:bodyPr>
            <a:normAutofit fontScale="90000"/>
          </a:bodyPr>
          <a:lstStyle/>
          <a:p>
            <a:r>
              <a:rPr lang="en-US" dirty="0"/>
              <a:t>Midday Free Rides &amp; </a:t>
            </a:r>
            <a:br>
              <a:rPr lang="en-US" dirty="0"/>
            </a:br>
            <a:r>
              <a:rPr lang="en-US" dirty="0"/>
              <a:t>Monument Free Paratransit</a:t>
            </a:r>
          </a:p>
        </p:txBody>
      </p:sp>
      <p:sp>
        <p:nvSpPr>
          <p:cNvPr id="3" name="Subtitle 2">
            <a:extLst>
              <a:ext uri="{FF2B5EF4-FFF2-40B4-BE49-F238E27FC236}">
                <a16:creationId xmlns:a16="http://schemas.microsoft.com/office/drawing/2014/main" id="{FF0AC822-AA33-44C7-B8B1-33429BF572F9}"/>
              </a:ext>
            </a:extLst>
          </p:cNvPr>
          <p:cNvSpPr>
            <a:spLocks noGrp="1"/>
          </p:cNvSpPr>
          <p:nvPr>
            <p:ph type="subTitle" idx="1"/>
          </p:nvPr>
        </p:nvSpPr>
        <p:spPr>
          <a:xfrm>
            <a:off x="1100051" y="5645019"/>
            <a:ext cx="10058400" cy="220321"/>
          </a:xfrm>
        </p:spPr>
        <p:txBody>
          <a:bodyPr vert="horz" lIns="91440" tIns="45720" rIns="91440" bIns="45720" rtlCol="0" anchor="t">
            <a:noAutofit/>
          </a:bodyPr>
          <a:lstStyle/>
          <a:p>
            <a:r>
              <a:rPr lang="en-US" dirty="0"/>
              <a:t>Measure J Line 20a - TRANSPAC – March 12, 2026</a:t>
            </a:r>
          </a:p>
        </p:txBody>
      </p:sp>
      <p:pic>
        <p:nvPicPr>
          <p:cNvPr id="16" name="Picture Placeholder 15" descr="A bus parked in front of a building&#10;&#10;Description automatically generated with medium confidence">
            <a:extLst>
              <a:ext uri="{FF2B5EF4-FFF2-40B4-BE49-F238E27FC236}">
                <a16:creationId xmlns:a16="http://schemas.microsoft.com/office/drawing/2014/main" id="{2F75E852-5085-4195-B20D-AEC4D4AE8E0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1455" b="26357"/>
          <a:stretch/>
        </p:blipFill>
        <p:spPr>
          <a:xfrm>
            <a:off x="0" y="0"/>
            <a:ext cx="12192000" cy="3429000"/>
          </a:xfrm>
        </p:spPr>
      </p:pic>
      <p:pic>
        <p:nvPicPr>
          <p:cNvPr id="18" name="Picture 17" descr="A picture containing text, clipart&#10;&#10;Description automatically generated">
            <a:extLst>
              <a:ext uri="{FF2B5EF4-FFF2-40B4-BE49-F238E27FC236}">
                <a16:creationId xmlns:a16="http://schemas.microsoft.com/office/drawing/2014/main" id="{678126D9-C2B3-48CC-B8B1-39222EAF6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29" y="3503644"/>
            <a:ext cx="3900121" cy="514302"/>
          </a:xfrm>
          <a:prstGeom prst="rect">
            <a:avLst/>
          </a:prstGeom>
        </p:spPr>
      </p:pic>
    </p:spTree>
    <p:extLst>
      <p:ext uri="{BB962C8B-B14F-4D97-AF65-F5344CB8AC3E}">
        <p14:creationId xmlns:p14="http://schemas.microsoft.com/office/powerpoint/2010/main" val="3611430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ED2337-CC40-4C0D-8648-BEAC3F87373E}"/>
              </a:ext>
            </a:extLst>
          </p:cNvPr>
          <p:cNvSpPr>
            <a:spLocks noGrp="1"/>
          </p:cNvSpPr>
          <p:nvPr>
            <p:ph type="title"/>
          </p:nvPr>
        </p:nvSpPr>
        <p:spPr>
          <a:xfrm>
            <a:off x="1097280" y="286603"/>
            <a:ext cx="10058400" cy="1450757"/>
          </a:xfrm>
        </p:spPr>
        <p:txBody>
          <a:bodyPr anchor="b">
            <a:normAutofit/>
          </a:bodyPr>
          <a:lstStyle/>
          <a:p>
            <a:r>
              <a:rPr lang="en-US" dirty="0"/>
              <a:t>Monument Free Paratransit:</a:t>
            </a:r>
            <a:br>
              <a:rPr lang="en-US" dirty="0"/>
            </a:br>
            <a:r>
              <a:rPr lang="en-US" dirty="0"/>
              <a:t>Overview</a:t>
            </a:r>
          </a:p>
        </p:txBody>
      </p:sp>
      <p:sp>
        <p:nvSpPr>
          <p:cNvPr id="5" name="Content Placeholder 4">
            <a:extLst>
              <a:ext uri="{FF2B5EF4-FFF2-40B4-BE49-F238E27FC236}">
                <a16:creationId xmlns:a16="http://schemas.microsoft.com/office/drawing/2014/main" id="{0E40BDE4-8CE5-47E0-8FDD-8FBC26FF1F88}"/>
              </a:ext>
            </a:extLst>
          </p:cNvPr>
          <p:cNvSpPr>
            <a:spLocks noGrp="1"/>
          </p:cNvSpPr>
          <p:nvPr>
            <p:ph sz="half" idx="1"/>
          </p:nvPr>
        </p:nvSpPr>
        <p:spPr>
          <a:xfrm>
            <a:off x="1097279" y="1845734"/>
            <a:ext cx="4937760" cy="4023360"/>
          </a:xfrm>
        </p:spPr>
        <p:txBody>
          <a:bodyPr>
            <a:normAutofit/>
          </a:bodyPr>
          <a:lstStyle/>
          <a:p>
            <a:r>
              <a:rPr lang="en-US" dirty="0"/>
              <a:t>Covers $5 LINK paratransit fare for paratransit trips originating in the ¾ mile catchment area along the routes 11, 14, 16, 311, 314, and 316, and ending within the ¾ mile catchment area of any other connection fare-free fixed route.</a:t>
            </a:r>
          </a:p>
          <a:p>
            <a:r>
              <a:rPr lang="en-US" dirty="0"/>
              <a:t>Eligibility: Certified LINK Paratransit Riders</a:t>
            </a:r>
          </a:p>
          <a:p>
            <a:r>
              <a:rPr lang="en-US" dirty="0"/>
              <a:t>Preserves Free Fares on Fixed Routes along Monument Corridor</a:t>
            </a:r>
          </a:p>
          <a:p>
            <a:endParaRPr lang="en-US" dirty="0"/>
          </a:p>
        </p:txBody>
      </p:sp>
      <p:sp>
        <p:nvSpPr>
          <p:cNvPr id="3" name="Footer Placeholder 2">
            <a:extLst>
              <a:ext uri="{FF2B5EF4-FFF2-40B4-BE49-F238E27FC236}">
                <a16:creationId xmlns:a16="http://schemas.microsoft.com/office/drawing/2014/main" id="{7091E39A-9046-4178-B33A-8330A3923828}"/>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
        <p:nvSpPr>
          <p:cNvPr id="2" name="Text Box 2">
            <a:extLst>
              <a:ext uri="{FF2B5EF4-FFF2-40B4-BE49-F238E27FC236}">
                <a16:creationId xmlns:a16="http://schemas.microsoft.com/office/drawing/2014/main" id="{97F058D2-7C7B-210B-DA78-A258D5A170A3}"/>
              </a:ext>
            </a:extLst>
          </p:cNvPr>
          <p:cNvSpPr txBox="1">
            <a:spLocks noChangeArrowheads="1"/>
          </p:cNvSpPr>
          <p:nvPr/>
        </p:nvSpPr>
        <p:spPr bwMode="auto">
          <a:xfrm>
            <a:off x="9626917" y="3857414"/>
            <a:ext cx="1330325" cy="309880"/>
          </a:xfrm>
          <a:prstGeom prst="rect">
            <a:avLst/>
          </a:prstGeom>
          <a:solidFill>
            <a:srgbClr val="FFFFFF">
              <a:alpha val="69804"/>
            </a:srgbClr>
          </a:solidFill>
          <a:ln w="9525">
            <a:solidFill>
              <a:schemeClr val="bg1"/>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500" b="1" dirty="0">
                <a:effectLst/>
                <a:latin typeface="Arial" panose="020B0604020202020204" pitchFamily="34" charset="0"/>
                <a:ea typeface="Calibri" panose="020F0502020204030204" pitchFamily="34" charset="0"/>
                <a:cs typeface="Times New Roman" panose="02020603050405020304" pitchFamily="18" charset="0"/>
              </a:rPr>
              <a:t>Clayton Valley Charter High School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500" dirty="0">
                <a:effectLst/>
                <a:latin typeface="Calibri" panose="020F0502020204030204" pitchFamily="34" charset="0"/>
                <a:ea typeface="Calibri" panose="020F0502020204030204" pitchFamily="34" charset="0"/>
                <a:cs typeface="Times New Roman" panose="02020603050405020304" pitchFamily="18" charset="0"/>
              </a:rPr>
              <a:t>1101 Alberta 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2D2093B-E0DF-798D-64AA-5ECB855D0F01}"/>
              </a:ext>
            </a:extLst>
          </p:cNvPr>
          <p:cNvSpPr/>
          <p:nvPr/>
        </p:nvSpPr>
        <p:spPr>
          <a:xfrm rot="5171787">
            <a:off x="10177370" y="3769136"/>
            <a:ext cx="45085" cy="450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9" name="Content Placeholder 8">
            <a:extLst>
              <a:ext uri="{FF2B5EF4-FFF2-40B4-BE49-F238E27FC236}">
                <a16:creationId xmlns:a16="http://schemas.microsoft.com/office/drawing/2014/main" id="{DD97E709-F968-35A5-C1E3-3794465227B0}"/>
              </a:ext>
            </a:extLst>
          </p:cNvPr>
          <p:cNvPicPr>
            <a:picLocks noGrp="1" noChangeAspect="1"/>
          </p:cNvPicPr>
          <p:nvPr>
            <p:ph sz="half" idx="2"/>
          </p:nvPr>
        </p:nvPicPr>
        <p:blipFill>
          <a:blip r:embed="rId2"/>
          <a:stretch>
            <a:fillRect/>
          </a:stretch>
        </p:blipFill>
        <p:spPr>
          <a:xfrm>
            <a:off x="6218238" y="1961263"/>
            <a:ext cx="4937125" cy="3792725"/>
          </a:xfrm>
          <a:prstGeom prst="rect">
            <a:avLst/>
          </a:prstGeom>
        </p:spPr>
      </p:pic>
    </p:spTree>
    <p:extLst>
      <p:ext uri="{BB962C8B-B14F-4D97-AF65-F5344CB8AC3E}">
        <p14:creationId xmlns:p14="http://schemas.microsoft.com/office/powerpoint/2010/main" val="1977175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92AFC-EB43-48A1-B438-5E7763A74333}"/>
              </a:ext>
            </a:extLst>
          </p:cNvPr>
          <p:cNvSpPr>
            <a:spLocks noGrp="1"/>
          </p:cNvSpPr>
          <p:nvPr>
            <p:ph type="title"/>
          </p:nvPr>
        </p:nvSpPr>
        <p:spPr>
          <a:xfrm>
            <a:off x="1097280" y="286603"/>
            <a:ext cx="10058400" cy="1450757"/>
          </a:xfrm>
        </p:spPr>
        <p:txBody>
          <a:bodyPr anchor="b">
            <a:normAutofit/>
          </a:bodyPr>
          <a:lstStyle/>
          <a:p>
            <a:r>
              <a:rPr lang="en-US" dirty="0"/>
              <a:t>Monument Free Paratransit:</a:t>
            </a:r>
            <a:br>
              <a:rPr lang="en-US" dirty="0"/>
            </a:br>
            <a:r>
              <a:rPr lang="en-US" dirty="0"/>
              <a:t>Projections/Ridership</a:t>
            </a:r>
          </a:p>
        </p:txBody>
      </p:sp>
      <p:sp>
        <p:nvSpPr>
          <p:cNvPr id="5" name="Content Placeholder 4">
            <a:extLst>
              <a:ext uri="{FF2B5EF4-FFF2-40B4-BE49-F238E27FC236}">
                <a16:creationId xmlns:a16="http://schemas.microsoft.com/office/drawing/2014/main" id="{F68B0D85-1464-4C9F-BF92-0CC61DF220DD}"/>
              </a:ext>
            </a:extLst>
          </p:cNvPr>
          <p:cNvSpPr>
            <a:spLocks noGrp="1"/>
          </p:cNvSpPr>
          <p:nvPr>
            <p:ph sz="half" idx="1"/>
          </p:nvPr>
        </p:nvSpPr>
        <p:spPr>
          <a:xfrm>
            <a:off x="1097279" y="1845734"/>
            <a:ext cx="4937760" cy="4023360"/>
          </a:xfrm>
        </p:spPr>
        <p:txBody>
          <a:bodyPr vert="horz" lIns="0" tIns="45720" rIns="0" bIns="45720" rtlCol="0">
            <a:normAutofit/>
          </a:bodyPr>
          <a:lstStyle/>
          <a:p>
            <a:r>
              <a:rPr lang="en-US" dirty="0"/>
              <a:t>Last 12 months: 17,362 existing paratransit trips with paid fares in proposed service area</a:t>
            </a:r>
          </a:p>
          <a:p>
            <a:r>
              <a:rPr lang="en-US" dirty="0"/>
              <a:t>Projection: 19,100 rides for FY 26/27.</a:t>
            </a:r>
          </a:p>
          <a:p>
            <a:r>
              <a:rPr lang="en-US" dirty="0"/>
              <a:t>$19,100 x $5 x 10% Admin = $105,050 Annually</a:t>
            </a:r>
          </a:p>
          <a:p>
            <a:endParaRPr lang="en-US" dirty="0"/>
          </a:p>
        </p:txBody>
      </p:sp>
      <p:pic>
        <p:nvPicPr>
          <p:cNvPr id="7" name="Content Placeholder 6">
            <a:extLst>
              <a:ext uri="{FF2B5EF4-FFF2-40B4-BE49-F238E27FC236}">
                <a16:creationId xmlns:a16="http://schemas.microsoft.com/office/drawing/2014/main" id="{6CB0E937-1117-C63A-6713-7DC8EE15C82E}"/>
              </a:ext>
            </a:extLst>
          </p:cNvPr>
          <p:cNvPicPr>
            <a:picLocks noGrp="1" noChangeAspect="1"/>
          </p:cNvPicPr>
          <p:nvPr>
            <p:ph sz="half" idx="2"/>
          </p:nvPr>
        </p:nvPicPr>
        <p:blipFill>
          <a:blip r:embed="rId2"/>
          <a:srcRect t="20613" r="2" b="10536"/>
          <a:stretch>
            <a:fillRect/>
          </a:stretch>
        </p:blipFill>
        <p:spPr>
          <a:xfrm>
            <a:off x="6217920" y="1845735"/>
            <a:ext cx="4937760" cy="4023360"/>
          </a:xfrm>
          <a:prstGeom prst="rect">
            <a:avLst/>
          </a:prstGeom>
          <a:noFill/>
        </p:spPr>
      </p:pic>
      <p:sp>
        <p:nvSpPr>
          <p:cNvPr id="3" name="Footer Placeholder 2">
            <a:extLst>
              <a:ext uri="{FF2B5EF4-FFF2-40B4-BE49-F238E27FC236}">
                <a16:creationId xmlns:a16="http://schemas.microsoft.com/office/drawing/2014/main" id="{28232D20-9670-4F58-94D7-3A17CF48CF2C}"/>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Tree>
    <p:extLst>
      <p:ext uri="{BB962C8B-B14F-4D97-AF65-F5344CB8AC3E}">
        <p14:creationId xmlns:p14="http://schemas.microsoft.com/office/powerpoint/2010/main" val="179831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41AD8-11D8-41F3-8594-BFEE76FD94E2}"/>
              </a:ext>
            </a:extLst>
          </p:cNvPr>
          <p:cNvSpPr>
            <a:spLocks noGrp="1"/>
          </p:cNvSpPr>
          <p:nvPr>
            <p:ph type="title"/>
          </p:nvPr>
        </p:nvSpPr>
        <p:spPr>
          <a:xfrm>
            <a:off x="1097280" y="5052060"/>
            <a:ext cx="10113264" cy="708660"/>
          </a:xfrm>
        </p:spPr>
        <p:txBody>
          <a:bodyPr/>
          <a:lstStyle/>
          <a:p>
            <a:r>
              <a:rPr lang="en-US" dirty="0"/>
              <a:t>Thank you!</a:t>
            </a:r>
          </a:p>
        </p:txBody>
      </p:sp>
      <p:sp>
        <p:nvSpPr>
          <p:cNvPr id="4" name="Text Placeholder 3">
            <a:extLst>
              <a:ext uri="{FF2B5EF4-FFF2-40B4-BE49-F238E27FC236}">
                <a16:creationId xmlns:a16="http://schemas.microsoft.com/office/drawing/2014/main" id="{20F9DBD1-9FCB-4A8C-A7FF-DB5E29C23143}"/>
              </a:ext>
            </a:extLst>
          </p:cNvPr>
          <p:cNvSpPr>
            <a:spLocks noGrp="1"/>
          </p:cNvSpPr>
          <p:nvPr>
            <p:ph type="body" sz="half" idx="2"/>
          </p:nvPr>
        </p:nvSpPr>
        <p:spPr>
          <a:xfrm>
            <a:off x="1097280" y="5895593"/>
            <a:ext cx="10113264" cy="594360"/>
          </a:xfrm>
        </p:spPr>
        <p:txBody>
          <a:bodyPr numCol="2"/>
          <a:lstStyle/>
          <a:p>
            <a:r>
              <a:rPr lang="en-US" b="1" dirty="0"/>
              <a:t>Andy Smith</a:t>
            </a:r>
          </a:p>
          <a:p>
            <a:r>
              <a:rPr lang="en-US" dirty="0"/>
              <a:t>Director of Planning and Marketing</a:t>
            </a:r>
          </a:p>
          <a:p>
            <a:r>
              <a:rPr lang="en-US" b="1" dirty="0"/>
              <a:t>Kyle Boehm</a:t>
            </a:r>
          </a:p>
          <a:p>
            <a:r>
              <a:rPr lang="en-US" dirty="0"/>
              <a:t>Grants Administrator</a:t>
            </a:r>
          </a:p>
        </p:txBody>
      </p:sp>
      <p:pic>
        <p:nvPicPr>
          <p:cNvPr id="26" name="Picture Placeholder 25" descr="A bus travels down the street&#10;&#10;Description automatically generated">
            <a:extLst>
              <a:ext uri="{FF2B5EF4-FFF2-40B4-BE49-F238E27FC236}">
                <a16:creationId xmlns:a16="http://schemas.microsoft.com/office/drawing/2014/main" id="{B374509C-0B5B-4805-89F2-F8A5806C6D3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985" b="24265"/>
          <a:stretch/>
        </p:blipFill>
        <p:spPr>
          <a:xfrm>
            <a:off x="15" y="0"/>
            <a:ext cx="12191985" cy="4915076"/>
          </a:xfrm>
        </p:spPr>
      </p:pic>
    </p:spTree>
    <p:extLst>
      <p:ext uri="{BB962C8B-B14F-4D97-AF65-F5344CB8AC3E}">
        <p14:creationId xmlns:p14="http://schemas.microsoft.com/office/powerpoint/2010/main" val="15825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BD0AF2-526B-42F0-4B28-0FF992E65FC8}"/>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
        <p:nvSpPr>
          <p:cNvPr id="12" name="Title 1">
            <a:extLst>
              <a:ext uri="{FF2B5EF4-FFF2-40B4-BE49-F238E27FC236}">
                <a16:creationId xmlns:a16="http://schemas.microsoft.com/office/drawing/2014/main" id="{E49249A7-A7EE-D8B5-706B-BDA9C2351D90}"/>
              </a:ext>
            </a:extLst>
          </p:cNvPr>
          <p:cNvSpPr>
            <a:spLocks noGrp="1"/>
          </p:cNvSpPr>
          <p:nvPr>
            <p:ph type="ctrTitle"/>
          </p:nvPr>
        </p:nvSpPr>
        <p:spPr>
          <a:xfrm>
            <a:off x="1097280" y="3015049"/>
            <a:ext cx="10058400" cy="2076182"/>
          </a:xfrm>
        </p:spPr>
        <p:txBody>
          <a:bodyPr anchor="b">
            <a:normAutofit/>
          </a:bodyPr>
          <a:lstStyle/>
          <a:p>
            <a:r>
              <a:rPr lang="en-US" dirty="0"/>
              <a:t>Midday Free Rides</a:t>
            </a:r>
          </a:p>
        </p:txBody>
      </p:sp>
      <p:sp>
        <p:nvSpPr>
          <p:cNvPr id="21" name="Subtitle 3">
            <a:extLst>
              <a:ext uri="{FF2B5EF4-FFF2-40B4-BE49-F238E27FC236}">
                <a16:creationId xmlns:a16="http://schemas.microsoft.com/office/drawing/2014/main" id="{B9DA36FF-1B5A-348A-8087-E7E3EB935452}"/>
              </a:ext>
            </a:extLst>
          </p:cNvPr>
          <p:cNvSpPr>
            <a:spLocks noGrp="1"/>
          </p:cNvSpPr>
          <p:nvPr>
            <p:ph type="subTitle" idx="1"/>
          </p:nvPr>
        </p:nvSpPr>
        <p:spPr>
          <a:xfrm>
            <a:off x="1100051" y="5221739"/>
            <a:ext cx="10058400" cy="643602"/>
          </a:xfrm>
        </p:spPr>
        <p:txBody>
          <a:bodyPr/>
          <a:lstStyle/>
          <a:p>
            <a:endParaRPr lang="en-US" dirty="0"/>
          </a:p>
        </p:txBody>
      </p:sp>
    </p:spTree>
    <p:extLst>
      <p:ext uri="{BB962C8B-B14F-4D97-AF65-F5344CB8AC3E}">
        <p14:creationId xmlns:p14="http://schemas.microsoft.com/office/powerpoint/2010/main" val="281104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ED2337-CC40-4C0D-8648-BEAC3F87373E}"/>
              </a:ext>
            </a:extLst>
          </p:cNvPr>
          <p:cNvSpPr>
            <a:spLocks noGrp="1"/>
          </p:cNvSpPr>
          <p:nvPr>
            <p:ph type="title"/>
          </p:nvPr>
        </p:nvSpPr>
        <p:spPr>
          <a:xfrm>
            <a:off x="1097280" y="286603"/>
            <a:ext cx="10058400" cy="1450757"/>
          </a:xfrm>
        </p:spPr>
        <p:txBody>
          <a:bodyPr anchor="b">
            <a:normAutofit/>
          </a:bodyPr>
          <a:lstStyle/>
          <a:p>
            <a:r>
              <a:rPr lang="en-US" dirty="0"/>
              <a:t>Midday Free Rides:</a:t>
            </a:r>
            <a:br>
              <a:rPr lang="en-US" dirty="0"/>
            </a:br>
            <a:r>
              <a:rPr lang="en-US" dirty="0"/>
              <a:t>Overview</a:t>
            </a:r>
          </a:p>
        </p:txBody>
      </p:sp>
      <p:sp>
        <p:nvSpPr>
          <p:cNvPr id="5" name="Content Placeholder 4">
            <a:extLst>
              <a:ext uri="{FF2B5EF4-FFF2-40B4-BE49-F238E27FC236}">
                <a16:creationId xmlns:a16="http://schemas.microsoft.com/office/drawing/2014/main" id="{0E40BDE4-8CE5-47E0-8FDD-8FBC26FF1F88}"/>
              </a:ext>
            </a:extLst>
          </p:cNvPr>
          <p:cNvSpPr>
            <a:spLocks noGrp="1"/>
          </p:cNvSpPr>
          <p:nvPr>
            <p:ph sz="half" idx="1"/>
          </p:nvPr>
        </p:nvSpPr>
        <p:spPr>
          <a:xfrm>
            <a:off x="1097279" y="1845734"/>
            <a:ext cx="4937760" cy="4023360"/>
          </a:xfrm>
        </p:spPr>
        <p:txBody>
          <a:bodyPr>
            <a:normAutofit fontScale="92500" lnSpcReduction="10000"/>
          </a:bodyPr>
          <a:lstStyle/>
          <a:p>
            <a:r>
              <a:rPr lang="en-US" dirty="0"/>
              <a:t>Continuation of existing program currently funded by Measure J Line 20a</a:t>
            </a:r>
          </a:p>
          <a:p>
            <a:r>
              <a:rPr lang="en-US" dirty="0"/>
              <a:t>Free rides on County Connection fixed-route buses to facilitate travel training for students with disabilities</a:t>
            </a:r>
          </a:p>
          <a:p>
            <a:r>
              <a:rPr lang="en-US" dirty="0"/>
              <a:t>Limited to off-peak hours (10am–2pm) when capacity is already available</a:t>
            </a:r>
          </a:p>
          <a:p>
            <a:r>
              <a:rPr lang="en-US" dirty="0"/>
              <a:t>Participating transition programs:</a:t>
            </a:r>
          </a:p>
          <a:p>
            <a:pPr lvl="1"/>
            <a:r>
              <a:rPr lang="en-US" sz="2000" dirty="0"/>
              <a:t>Mt. Diablo Unified School District’s Bridge Program (Concord)</a:t>
            </a:r>
          </a:p>
          <a:p>
            <a:pPr lvl="1"/>
            <a:r>
              <a:rPr lang="en-US" sz="2000" dirty="0"/>
              <a:t>RES Success (Pleasant Hill, Martinez)</a:t>
            </a:r>
          </a:p>
          <a:p>
            <a:pPr lvl="1"/>
            <a:r>
              <a:rPr lang="en-US" sz="2000" b="1" i="1" dirty="0"/>
              <a:t>Newly Added: </a:t>
            </a:r>
            <a:r>
              <a:rPr lang="en-US" sz="2000" b="1" dirty="0"/>
              <a:t>Clayton Valley Charter High School (Concord)</a:t>
            </a:r>
          </a:p>
          <a:p>
            <a:pPr lvl="1"/>
            <a:endParaRPr lang="en-US" sz="2000" dirty="0"/>
          </a:p>
        </p:txBody>
      </p:sp>
      <p:pic>
        <p:nvPicPr>
          <p:cNvPr id="11" name="Picture Placeholder 10">
            <a:extLst>
              <a:ext uri="{FF2B5EF4-FFF2-40B4-BE49-F238E27FC236}">
                <a16:creationId xmlns:a16="http://schemas.microsoft.com/office/drawing/2014/main" id="{35089DBB-3643-4A10-8935-E5BC71C4F7A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3" b="931"/>
          <a:stretch>
            <a:fillRect/>
          </a:stretch>
        </p:blipFill>
        <p:spPr>
          <a:xfrm>
            <a:off x="6217920" y="1845735"/>
            <a:ext cx="4937760" cy="4023360"/>
          </a:xfrm>
          <a:noFill/>
        </p:spPr>
      </p:pic>
      <p:sp>
        <p:nvSpPr>
          <p:cNvPr id="3" name="Footer Placeholder 2">
            <a:extLst>
              <a:ext uri="{FF2B5EF4-FFF2-40B4-BE49-F238E27FC236}">
                <a16:creationId xmlns:a16="http://schemas.microsoft.com/office/drawing/2014/main" id="{7091E39A-9046-4178-B33A-8330A3923828}"/>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
        <p:nvSpPr>
          <p:cNvPr id="2" name="Text Box 2">
            <a:extLst>
              <a:ext uri="{FF2B5EF4-FFF2-40B4-BE49-F238E27FC236}">
                <a16:creationId xmlns:a16="http://schemas.microsoft.com/office/drawing/2014/main" id="{97F058D2-7C7B-210B-DA78-A258D5A170A3}"/>
              </a:ext>
            </a:extLst>
          </p:cNvPr>
          <p:cNvSpPr txBox="1">
            <a:spLocks noChangeArrowheads="1"/>
          </p:cNvSpPr>
          <p:nvPr/>
        </p:nvSpPr>
        <p:spPr bwMode="auto">
          <a:xfrm>
            <a:off x="9626917" y="3857414"/>
            <a:ext cx="1330325" cy="309880"/>
          </a:xfrm>
          <a:prstGeom prst="rect">
            <a:avLst/>
          </a:prstGeom>
          <a:solidFill>
            <a:srgbClr val="FFFFFF">
              <a:alpha val="69804"/>
            </a:srgbClr>
          </a:solidFill>
          <a:ln w="9525">
            <a:solidFill>
              <a:schemeClr val="bg1"/>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500" b="1" dirty="0">
                <a:effectLst/>
                <a:latin typeface="Arial" panose="020B0604020202020204" pitchFamily="34" charset="0"/>
                <a:ea typeface="Calibri" panose="020F0502020204030204" pitchFamily="34" charset="0"/>
                <a:cs typeface="Times New Roman" panose="02020603050405020304" pitchFamily="18" charset="0"/>
              </a:rPr>
              <a:t>Clayton Valley Charter High School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500" dirty="0">
                <a:effectLst/>
                <a:latin typeface="Calibri" panose="020F0502020204030204" pitchFamily="34" charset="0"/>
                <a:ea typeface="Calibri" panose="020F0502020204030204" pitchFamily="34" charset="0"/>
                <a:cs typeface="Times New Roman" panose="02020603050405020304" pitchFamily="18" charset="0"/>
              </a:rPr>
              <a:t>1101 Alberta 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2D2093B-E0DF-798D-64AA-5ECB855D0F01}"/>
              </a:ext>
            </a:extLst>
          </p:cNvPr>
          <p:cNvSpPr/>
          <p:nvPr/>
        </p:nvSpPr>
        <p:spPr>
          <a:xfrm rot="5171787">
            <a:off x="10177370" y="3769136"/>
            <a:ext cx="45085" cy="450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693996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57C9-121F-1FD0-18EC-922844636C5C}"/>
              </a:ext>
            </a:extLst>
          </p:cNvPr>
          <p:cNvSpPr>
            <a:spLocks noGrp="1"/>
          </p:cNvSpPr>
          <p:nvPr>
            <p:ph type="title"/>
          </p:nvPr>
        </p:nvSpPr>
        <p:spPr/>
        <p:txBody>
          <a:bodyPr/>
          <a:lstStyle/>
          <a:p>
            <a:r>
              <a:rPr lang="en-US" dirty="0">
                <a:ea typeface="Calibri Light"/>
                <a:cs typeface="Calibri Light"/>
              </a:rPr>
              <a:t>Program Impact</a:t>
            </a:r>
            <a:endParaRPr lang="en-US" dirty="0"/>
          </a:p>
        </p:txBody>
      </p:sp>
      <p:sp>
        <p:nvSpPr>
          <p:cNvPr id="3" name="Content Placeholder 2">
            <a:extLst>
              <a:ext uri="{FF2B5EF4-FFF2-40B4-BE49-F238E27FC236}">
                <a16:creationId xmlns:a16="http://schemas.microsoft.com/office/drawing/2014/main" id="{84C4CEB7-06BC-E287-A20A-0D58CE02121C}"/>
              </a:ext>
            </a:extLst>
          </p:cNvPr>
          <p:cNvSpPr>
            <a:spLocks noGrp="1"/>
          </p:cNvSpPr>
          <p:nvPr>
            <p:ph idx="1"/>
          </p:nvPr>
        </p:nvSpPr>
        <p:spPr/>
        <p:txBody>
          <a:bodyPr vert="horz" lIns="0" tIns="45720" rIns="0" bIns="45720" rtlCol="0" anchor="t">
            <a:normAutofit/>
          </a:bodyPr>
          <a:lstStyle/>
          <a:p>
            <a:pPr marL="91440" indent="0">
              <a:buNone/>
            </a:pPr>
            <a:r>
              <a:rPr lang="en-US" sz="2800" dirty="0">
                <a:solidFill>
                  <a:schemeClr val="tx1"/>
                </a:solidFill>
                <a:ea typeface="+mn-lt"/>
                <a:cs typeface="+mn-lt"/>
              </a:rPr>
              <a:t>“Being able to ride County Connection buses is the perfect bridge to help our students get to the next level in their lives. They use it to be part of their community, get to their part-time jobs, and support local businesses. The entire process of riding the bus independently is daunting, so being able to focus on logistics and safety rather than payment allows our students to build skills that will help them become lifelong transit riders."</a:t>
            </a:r>
          </a:p>
          <a:p>
            <a:pPr marL="1099820" lvl="5">
              <a:buFont typeface="Wingdings" panose="020F0502020204030204" pitchFamily="34" charset="0"/>
              <a:buChar char="§"/>
            </a:pPr>
            <a:r>
              <a:rPr lang="en-US" sz="2200" i="1" dirty="0">
                <a:solidFill>
                  <a:srgbClr val="242424"/>
                </a:solidFill>
                <a:ea typeface="+mn-lt"/>
                <a:cs typeface="+mn-lt"/>
              </a:rPr>
              <a:t>Chloe Page, Education Specialist, Mt Diablo Unified Bridge Program</a:t>
            </a:r>
          </a:p>
          <a:p>
            <a:pPr marL="91440" indent="0">
              <a:buNone/>
            </a:pPr>
            <a:r>
              <a:rPr lang="en-US" sz="2800" dirty="0">
                <a:solidFill>
                  <a:srgbClr val="242424"/>
                </a:solidFill>
                <a:ea typeface="Calibri" panose="020F0502020204030204"/>
                <a:cs typeface="Calibri" panose="020F0502020204030204"/>
              </a:rPr>
              <a:t> </a:t>
            </a:r>
          </a:p>
        </p:txBody>
      </p:sp>
      <p:sp>
        <p:nvSpPr>
          <p:cNvPr id="4" name="Footer Placeholder 3">
            <a:extLst>
              <a:ext uri="{FF2B5EF4-FFF2-40B4-BE49-F238E27FC236}">
                <a16:creationId xmlns:a16="http://schemas.microsoft.com/office/drawing/2014/main" id="{FB4B9BD5-251A-CDA0-B737-E1726AD61D1C}"/>
              </a:ext>
            </a:extLst>
          </p:cNvPr>
          <p:cNvSpPr>
            <a:spLocks noGrp="1"/>
          </p:cNvSpPr>
          <p:nvPr>
            <p:ph type="ftr" sz="quarter" idx="11"/>
          </p:nvPr>
        </p:nvSpPr>
        <p:spPr/>
        <p:txBody>
          <a:bodyPr/>
          <a:lstStyle/>
          <a:p>
            <a:r>
              <a:rPr lang="en-US" dirty="0"/>
              <a:t>Measure J Line 20a - Transpac – March 12, 2026</a:t>
            </a:r>
          </a:p>
        </p:txBody>
      </p:sp>
    </p:spTree>
    <p:extLst>
      <p:ext uri="{BB962C8B-B14F-4D97-AF65-F5344CB8AC3E}">
        <p14:creationId xmlns:p14="http://schemas.microsoft.com/office/powerpoint/2010/main" val="4080230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92AFC-EB43-48A1-B438-5E7763A74333}"/>
              </a:ext>
            </a:extLst>
          </p:cNvPr>
          <p:cNvSpPr>
            <a:spLocks noGrp="1"/>
          </p:cNvSpPr>
          <p:nvPr>
            <p:ph type="title"/>
          </p:nvPr>
        </p:nvSpPr>
        <p:spPr>
          <a:xfrm>
            <a:off x="1097280" y="286603"/>
            <a:ext cx="10058400" cy="1450757"/>
          </a:xfrm>
        </p:spPr>
        <p:txBody>
          <a:bodyPr anchor="b">
            <a:normAutofit/>
          </a:bodyPr>
          <a:lstStyle/>
          <a:p>
            <a:r>
              <a:rPr lang="en-US" dirty="0"/>
              <a:t>Midday Free Rides:</a:t>
            </a:r>
            <a:br>
              <a:rPr lang="en-US" dirty="0"/>
            </a:br>
            <a:r>
              <a:rPr lang="en-US" dirty="0"/>
              <a:t>Ridership &amp; Usage</a:t>
            </a:r>
          </a:p>
        </p:txBody>
      </p:sp>
      <p:sp>
        <p:nvSpPr>
          <p:cNvPr id="5" name="Content Placeholder 4">
            <a:extLst>
              <a:ext uri="{FF2B5EF4-FFF2-40B4-BE49-F238E27FC236}">
                <a16:creationId xmlns:a16="http://schemas.microsoft.com/office/drawing/2014/main" id="{F68B0D85-1464-4C9F-BF92-0CC61DF220DD}"/>
              </a:ext>
            </a:extLst>
          </p:cNvPr>
          <p:cNvSpPr>
            <a:spLocks noGrp="1"/>
          </p:cNvSpPr>
          <p:nvPr>
            <p:ph sz="half" idx="1"/>
          </p:nvPr>
        </p:nvSpPr>
        <p:spPr>
          <a:xfrm>
            <a:off x="1097279" y="1845734"/>
            <a:ext cx="4937760" cy="4023360"/>
          </a:xfrm>
        </p:spPr>
        <p:txBody>
          <a:bodyPr vert="horz" lIns="0" tIns="45720" rIns="0" bIns="45720" rtlCol="0">
            <a:normAutofit/>
          </a:bodyPr>
          <a:lstStyle/>
          <a:p>
            <a:r>
              <a:rPr lang="en-US" dirty="0"/>
              <a:t>163 participants across two programs</a:t>
            </a:r>
          </a:p>
          <a:p>
            <a:r>
              <a:rPr lang="en-US" dirty="0"/>
              <a:t>Total of 51,244 rides from Jan 2024 – Dec 2025</a:t>
            </a:r>
          </a:p>
          <a:p>
            <a:r>
              <a:rPr lang="en-US" dirty="0"/>
              <a:t>Ridership Remains Steady</a:t>
            </a:r>
          </a:p>
          <a:p>
            <a:pPr lvl="1"/>
            <a:r>
              <a:rPr lang="en-US" sz="2000" dirty="0"/>
              <a:t>FY 2023: 1,755 monthly trips</a:t>
            </a:r>
          </a:p>
          <a:p>
            <a:pPr lvl="1"/>
            <a:r>
              <a:rPr lang="en-US" sz="2000" dirty="0"/>
              <a:t>FY 2024: 2,203 monthly trips</a:t>
            </a:r>
          </a:p>
          <a:p>
            <a:pPr lvl="1"/>
            <a:r>
              <a:rPr lang="en-US" sz="2000" dirty="0"/>
              <a:t>FY 2025: 2,067 monthly trips </a:t>
            </a:r>
          </a:p>
          <a:p>
            <a:pPr marL="274320" lvl="1" indent="0">
              <a:buNone/>
            </a:pPr>
            <a:endParaRPr lang="en-US" sz="2000" dirty="0"/>
          </a:p>
        </p:txBody>
      </p:sp>
      <p:pic>
        <p:nvPicPr>
          <p:cNvPr id="8" name="Content Placeholder 7">
            <a:extLst>
              <a:ext uri="{FF2B5EF4-FFF2-40B4-BE49-F238E27FC236}">
                <a16:creationId xmlns:a16="http://schemas.microsoft.com/office/drawing/2014/main" id="{422A60DA-D83A-49A3-D454-59B6B7A409CB}"/>
              </a:ext>
            </a:extLst>
          </p:cNvPr>
          <p:cNvPicPr>
            <a:picLocks noGrp="1" noChangeAspect="1"/>
          </p:cNvPicPr>
          <p:nvPr>
            <p:ph sz="half" idx="2"/>
          </p:nvPr>
        </p:nvPicPr>
        <p:blipFill>
          <a:blip r:embed="rId2"/>
          <a:srcRect l="11441" r="9068" b="2"/>
          <a:stretch>
            <a:fillRect/>
          </a:stretch>
        </p:blipFill>
        <p:spPr>
          <a:xfrm>
            <a:off x="6217920" y="1845735"/>
            <a:ext cx="4937760" cy="4023360"/>
          </a:xfrm>
          <a:prstGeom prst="rect">
            <a:avLst/>
          </a:prstGeom>
          <a:noFill/>
        </p:spPr>
      </p:pic>
      <p:sp>
        <p:nvSpPr>
          <p:cNvPr id="3" name="Footer Placeholder 2">
            <a:extLst>
              <a:ext uri="{FF2B5EF4-FFF2-40B4-BE49-F238E27FC236}">
                <a16:creationId xmlns:a16="http://schemas.microsoft.com/office/drawing/2014/main" id="{28232D20-9670-4F58-94D7-3A17CF48CF2C}"/>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Tree>
    <p:extLst>
      <p:ext uri="{BB962C8B-B14F-4D97-AF65-F5344CB8AC3E}">
        <p14:creationId xmlns:p14="http://schemas.microsoft.com/office/powerpoint/2010/main" val="15732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1FCD613-7933-72F7-AB78-7339D7730283}"/>
              </a:ext>
            </a:extLst>
          </p:cNvPr>
          <p:cNvPicPr>
            <a:picLocks noGrp="1" noChangeAspect="1"/>
          </p:cNvPicPr>
          <p:nvPr>
            <p:ph type="pic" sz="quarter" idx="13"/>
          </p:nvPr>
        </p:nvPicPr>
        <p:blipFill>
          <a:blip r:embed="rId2"/>
          <a:stretch/>
        </p:blipFill>
        <p:spPr>
          <a:xfrm>
            <a:off x="8281606" y="605611"/>
            <a:ext cx="3910394" cy="5646778"/>
          </a:xfrm>
          <a:prstGeom prst="rect">
            <a:avLst/>
          </a:prstGeom>
          <a:noFill/>
        </p:spPr>
      </p:pic>
      <p:sp>
        <p:nvSpPr>
          <p:cNvPr id="5" name="Footer Placeholder 4">
            <a:extLst>
              <a:ext uri="{FF2B5EF4-FFF2-40B4-BE49-F238E27FC236}">
                <a16:creationId xmlns:a16="http://schemas.microsoft.com/office/drawing/2014/main" id="{881A85F8-BC8E-A42C-A8DA-358877BE3EC6}"/>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TRANSPAC – March 10, 2022</a:t>
            </a:r>
          </a:p>
        </p:txBody>
      </p:sp>
      <p:sp>
        <p:nvSpPr>
          <p:cNvPr id="18" name="Title 3">
            <a:extLst>
              <a:ext uri="{FF2B5EF4-FFF2-40B4-BE49-F238E27FC236}">
                <a16:creationId xmlns:a16="http://schemas.microsoft.com/office/drawing/2014/main" id="{DD4E908E-B351-0A41-75F8-3A0821F3E647}"/>
              </a:ext>
            </a:extLst>
          </p:cNvPr>
          <p:cNvSpPr>
            <a:spLocks noGrp="1"/>
          </p:cNvSpPr>
          <p:nvPr>
            <p:ph type="title"/>
          </p:nvPr>
        </p:nvSpPr>
        <p:spPr>
          <a:xfrm>
            <a:off x="1097280" y="286603"/>
            <a:ext cx="6633556" cy="1450757"/>
          </a:xfrm>
        </p:spPr>
        <p:txBody>
          <a:bodyPr/>
          <a:lstStyle/>
          <a:p>
            <a:r>
              <a:rPr lang="en-US" dirty="0"/>
              <a:t>Ride Distribution</a:t>
            </a:r>
          </a:p>
        </p:txBody>
      </p:sp>
      <p:sp>
        <p:nvSpPr>
          <p:cNvPr id="20" name="Content Placeholder 4">
            <a:extLst>
              <a:ext uri="{FF2B5EF4-FFF2-40B4-BE49-F238E27FC236}">
                <a16:creationId xmlns:a16="http://schemas.microsoft.com/office/drawing/2014/main" id="{D57C432F-FAA6-1E18-E80C-D94FA35A4AF7}"/>
              </a:ext>
            </a:extLst>
          </p:cNvPr>
          <p:cNvSpPr>
            <a:spLocks noGrp="1"/>
          </p:cNvSpPr>
          <p:nvPr>
            <p:ph idx="1"/>
          </p:nvPr>
        </p:nvSpPr>
        <p:spPr>
          <a:xfrm>
            <a:off x="1097280" y="1845734"/>
            <a:ext cx="6633556" cy="4023360"/>
          </a:xfrm>
        </p:spPr>
        <p:txBody>
          <a:bodyPr/>
          <a:lstStyle/>
          <a:p>
            <a:pPr marL="91440" indent="0">
              <a:buNone/>
            </a:pPr>
            <a:r>
              <a:rPr lang="en-US" dirty="0"/>
              <a:t>January 1 to December 31, 2025</a:t>
            </a:r>
          </a:p>
          <a:p>
            <a:r>
              <a:rPr lang="en-US" b="1" dirty="0"/>
              <a:t>99.7% of trips originate on route within or serving TRANSPAC</a:t>
            </a:r>
          </a:p>
          <a:p>
            <a:r>
              <a:rPr lang="en-US" dirty="0"/>
              <a:t>89% of trips are entirely within TRANSPAC</a:t>
            </a:r>
          </a:p>
          <a:p>
            <a:r>
              <a:rPr lang="en-US" dirty="0"/>
              <a:t>10.9% of trips originate on a route outside of TRANSPAC on a route that serves the TRANSPAC area</a:t>
            </a:r>
          </a:p>
          <a:p>
            <a:r>
              <a:rPr lang="en-US" dirty="0"/>
              <a:t>0.3% of trips originate outside of TRANSPAC and do not travel with TRANSPAC area</a:t>
            </a:r>
          </a:p>
        </p:txBody>
      </p:sp>
    </p:spTree>
    <p:extLst>
      <p:ext uri="{BB962C8B-B14F-4D97-AF65-F5344CB8AC3E}">
        <p14:creationId xmlns:p14="http://schemas.microsoft.com/office/powerpoint/2010/main" val="127214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ext, person, indoor, hand&#10;&#10;Description automatically generated">
            <a:extLst>
              <a:ext uri="{FF2B5EF4-FFF2-40B4-BE49-F238E27FC236}">
                <a16:creationId xmlns:a16="http://schemas.microsoft.com/office/drawing/2014/main" id="{5839432C-9242-4577-90F5-20E516B47EA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2581" r="28329"/>
          <a:stretch/>
        </p:blipFill>
        <p:spPr>
          <a:xfrm>
            <a:off x="7116763" y="0"/>
            <a:ext cx="5075237" cy="6858000"/>
          </a:xfrm>
        </p:spPr>
      </p:pic>
      <p:sp>
        <p:nvSpPr>
          <p:cNvPr id="3" name="Footer Placeholder 2">
            <a:extLst>
              <a:ext uri="{FF2B5EF4-FFF2-40B4-BE49-F238E27FC236}">
                <a16:creationId xmlns:a16="http://schemas.microsoft.com/office/drawing/2014/main" id="{6D63ADE8-3171-4528-945D-F4BC4970F5A9}"/>
              </a:ext>
            </a:extLst>
          </p:cNvPr>
          <p:cNvSpPr>
            <a:spLocks noGrp="1"/>
          </p:cNvSpPr>
          <p:nvPr>
            <p:ph type="ftr" sz="quarter" idx="11"/>
          </p:nvPr>
        </p:nvSpPr>
        <p:spPr/>
        <p:txBody>
          <a:bodyPr/>
          <a:lstStyle/>
          <a:p>
            <a:r>
              <a:rPr lang="en-US" dirty="0"/>
              <a:t>Measure J Line 20a - Transpac – March 12, 2026</a:t>
            </a:r>
          </a:p>
        </p:txBody>
      </p:sp>
      <p:sp>
        <p:nvSpPr>
          <p:cNvPr id="4" name="Title 3">
            <a:extLst>
              <a:ext uri="{FF2B5EF4-FFF2-40B4-BE49-F238E27FC236}">
                <a16:creationId xmlns:a16="http://schemas.microsoft.com/office/drawing/2014/main" id="{892B971F-2288-428C-BDA1-6D0430F78AA2}"/>
              </a:ext>
            </a:extLst>
          </p:cNvPr>
          <p:cNvSpPr>
            <a:spLocks noGrp="1"/>
          </p:cNvSpPr>
          <p:nvPr>
            <p:ph type="title"/>
          </p:nvPr>
        </p:nvSpPr>
        <p:spPr/>
        <p:txBody>
          <a:bodyPr/>
          <a:lstStyle/>
          <a:p>
            <a:r>
              <a:rPr kumimoji="0" lang="en-US" sz="2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Midday Free Rides:</a:t>
            </a:r>
            <a:br>
              <a:rPr kumimoji="0" lang="en-US" sz="2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br>
            <a:r>
              <a:rPr kumimoji="0" lang="en-US"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mj-ea"/>
                <a:cs typeface="+mj-cs"/>
              </a:rPr>
              <a:t>Costs &amp; Funding</a:t>
            </a:r>
            <a:endParaRPr lang="en-US" dirty="0"/>
          </a:p>
        </p:txBody>
      </p:sp>
      <p:sp>
        <p:nvSpPr>
          <p:cNvPr id="5" name="Content Placeholder 4">
            <a:extLst>
              <a:ext uri="{FF2B5EF4-FFF2-40B4-BE49-F238E27FC236}">
                <a16:creationId xmlns:a16="http://schemas.microsoft.com/office/drawing/2014/main" id="{4830770B-7516-41FE-A80C-BBF234C97626}"/>
              </a:ext>
            </a:extLst>
          </p:cNvPr>
          <p:cNvSpPr>
            <a:spLocks noGrp="1"/>
          </p:cNvSpPr>
          <p:nvPr>
            <p:ph idx="1"/>
          </p:nvPr>
        </p:nvSpPr>
        <p:spPr/>
        <p:txBody>
          <a:bodyPr/>
          <a:lstStyle/>
          <a:p>
            <a:r>
              <a:rPr lang="en-US" dirty="0"/>
              <a:t>Projected ridership of 2,500 trips per month for FY 2026-27 &amp; FY 2027-28</a:t>
            </a:r>
          </a:p>
          <a:p>
            <a:r>
              <a:rPr lang="en-US" dirty="0"/>
              <a:t>Estimated cost of $66,000 over two years</a:t>
            </a:r>
          </a:p>
          <a:p>
            <a:pPr lvl="1"/>
            <a:r>
              <a:rPr lang="en-US" dirty="0"/>
              <a:t>Fare revenue loss: $1.00 per trip</a:t>
            </a:r>
          </a:p>
          <a:p>
            <a:pPr lvl="1"/>
            <a:r>
              <a:rPr lang="en-US" dirty="0"/>
              <a:t>Program administration: 10% ($0.10 per trip)</a:t>
            </a:r>
          </a:p>
          <a:p>
            <a:r>
              <a:rPr lang="en-US" dirty="0"/>
              <a:t>Reimbursement requests to be based on actual usage</a:t>
            </a:r>
          </a:p>
          <a:p>
            <a:r>
              <a:rPr lang="en-US" dirty="0"/>
              <a:t>Could be expanded to additional transition programs depending on usage and available funding. Recently expanded includes Clayton Valley Charter High School</a:t>
            </a:r>
          </a:p>
        </p:txBody>
      </p:sp>
    </p:spTree>
    <p:extLst>
      <p:ext uri="{BB962C8B-B14F-4D97-AF65-F5344CB8AC3E}">
        <p14:creationId xmlns:p14="http://schemas.microsoft.com/office/powerpoint/2010/main" val="207478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BD0AF2-526B-42F0-4B28-0FF992E65FC8}"/>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
        <p:nvSpPr>
          <p:cNvPr id="12" name="Title 1">
            <a:extLst>
              <a:ext uri="{FF2B5EF4-FFF2-40B4-BE49-F238E27FC236}">
                <a16:creationId xmlns:a16="http://schemas.microsoft.com/office/drawing/2014/main" id="{E49249A7-A7EE-D8B5-706B-BDA9C2351D90}"/>
              </a:ext>
            </a:extLst>
          </p:cNvPr>
          <p:cNvSpPr>
            <a:spLocks noGrp="1"/>
          </p:cNvSpPr>
          <p:nvPr>
            <p:ph type="ctrTitle"/>
          </p:nvPr>
        </p:nvSpPr>
        <p:spPr>
          <a:xfrm>
            <a:off x="1097280" y="3015049"/>
            <a:ext cx="10058400" cy="2076182"/>
          </a:xfrm>
        </p:spPr>
        <p:txBody>
          <a:bodyPr anchor="b">
            <a:normAutofit/>
          </a:bodyPr>
          <a:lstStyle/>
          <a:p>
            <a:r>
              <a:rPr lang="en-US" dirty="0"/>
              <a:t>Monument Free Paratransit</a:t>
            </a:r>
          </a:p>
        </p:txBody>
      </p:sp>
      <p:sp>
        <p:nvSpPr>
          <p:cNvPr id="21" name="Subtitle 3">
            <a:extLst>
              <a:ext uri="{FF2B5EF4-FFF2-40B4-BE49-F238E27FC236}">
                <a16:creationId xmlns:a16="http://schemas.microsoft.com/office/drawing/2014/main" id="{B9DA36FF-1B5A-348A-8087-E7E3EB935452}"/>
              </a:ext>
            </a:extLst>
          </p:cNvPr>
          <p:cNvSpPr>
            <a:spLocks noGrp="1"/>
          </p:cNvSpPr>
          <p:nvPr>
            <p:ph type="subTitle" idx="1"/>
          </p:nvPr>
        </p:nvSpPr>
        <p:spPr>
          <a:xfrm>
            <a:off x="1100051" y="5221739"/>
            <a:ext cx="10058400" cy="643602"/>
          </a:xfrm>
        </p:spPr>
        <p:txBody>
          <a:bodyPr/>
          <a:lstStyle/>
          <a:p>
            <a:endParaRPr lang="en-US" dirty="0"/>
          </a:p>
        </p:txBody>
      </p:sp>
    </p:spTree>
    <p:extLst>
      <p:ext uri="{BB962C8B-B14F-4D97-AF65-F5344CB8AC3E}">
        <p14:creationId xmlns:p14="http://schemas.microsoft.com/office/powerpoint/2010/main" val="50838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ED2337-CC40-4C0D-8648-BEAC3F87373E}"/>
              </a:ext>
            </a:extLst>
          </p:cNvPr>
          <p:cNvSpPr>
            <a:spLocks noGrp="1"/>
          </p:cNvSpPr>
          <p:nvPr>
            <p:ph type="title"/>
          </p:nvPr>
        </p:nvSpPr>
        <p:spPr>
          <a:xfrm>
            <a:off x="1097280" y="286603"/>
            <a:ext cx="10058400" cy="1450757"/>
          </a:xfrm>
        </p:spPr>
        <p:txBody>
          <a:bodyPr anchor="b">
            <a:normAutofit/>
          </a:bodyPr>
          <a:lstStyle/>
          <a:p>
            <a:r>
              <a:rPr lang="en-US" dirty="0"/>
              <a:t>Monument Free Paratransit:</a:t>
            </a:r>
            <a:br>
              <a:rPr lang="en-US" dirty="0"/>
            </a:br>
            <a:r>
              <a:rPr lang="en-US" dirty="0"/>
              <a:t>Background</a:t>
            </a:r>
          </a:p>
        </p:txBody>
      </p:sp>
      <p:sp>
        <p:nvSpPr>
          <p:cNvPr id="5" name="Content Placeholder 4">
            <a:extLst>
              <a:ext uri="{FF2B5EF4-FFF2-40B4-BE49-F238E27FC236}">
                <a16:creationId xmlns:a16="http://schemas.microsoft.com/office/drawing/2014/main" id="{0E40BDE4-8CE5-47E0-8FDD-8FBC26FF1F88}"/>
              </a:ext>
            </a:extLst>
          </p:cNvPr>
          <p:cNvSpPr>
            <a:spLocks noGrp="1"/>
          </p:cNvSpPr>
          <p:nvPr>
            <p:ph sz="half" idx="1"/>
          </p:nvPr>
        </p:nvSpPr>
        <p:spPr>
          <a:xfrm>
            <a:off x="1097279" y="1845734"/>
            <a:ext cx="4937760" cy="4023360"/>
          </a:xfrm>
        </p:spPr>
        <p:txBody>
          <a:bodyPr>
            <a:normAutofit/>
          </a:bodyPr>
          <a:lstStyle/>
          <a:p>
            <a:r>
              <a:rPr lang="en-US" dirty="0"/>
              <a:t>County Connection uses Low Carbon Transit Operations Program (LCTOP) funds to provide free fares on fixed routes 11, 14, 16, 311, 314, and 316.</a:t>
            </a:r>
          </a:p>
          <a:p>
            <a:r>
              <a:rPr lang="en-US" dirty="0"/>
              <a:t>Recent FTA direction requires County Connection to provide free paratransit fares for trips that begin and end with the ¾ mile catchment area of fare free routes due to fare free fixed route subsidy.</a:t>
            </a:r>
          </a:p>
          <a:p>
            <a:endParaRPr lang="en-US" dirty="0"/>
          </a:p>
        </p:txBody>
      </p:sp>
      <p:sp>
        <p:nvSpPr>
          <p:cNvPr id="3" name="Footer Placeholder 2">
            <a:extLst>
              <a:ext uri="{FF2B5EF4-FFF2-40B4-BE49-F238E27FC236}">
                <a16:creationId xmlns:a16="http://schemas.microsoft.com/office/drawing/2014/main" id="{7091E39A-9046-4178-B33A-8330A3923828}"/>
              </a:ext>
            </a:extLst>
          </p:cNvPr>
          <p:cNvSpPr>
            <a:spLocks noGrp="1"/>
          </p:cNvSpPr>
          <p:nvPr>
            <p:ph type="ftr" sz="quarter" idx="11"/>
          </p:nvPr>
        </p:nvSpPr>
        <p:spPr>
          <a:xfrm>
            <a:off x="221789" y="6426734"/>
            <a:ext cx="4822804" cy="365125"/>
          </a:xfrm>
        </p:spPr>
        <p:txBody>
          <a:bodyPr anchor="ctr">
            <a:normAutofit/>
          </a:bodyPr>
          <a:lstStyle/>
          <a:p>
            <a:pPr>
              <a:spcAft>
                <a:spcPts val="600"/>
              </a:spcAft>
            </a:pPr>
            <a:r>
              <a:rPr lang="en-US" dirty="0"/>
              <a:t>Measure J Line 20a - Transpac – March 12, 2026</a:t>
            </a:r>
          </a:p>
        </p:txBody>
      </p:sp>
      <p:sp>
        <p:nvSpPr>
          <p:cNvPr id="2" name="Text Box 2">
            <a:extLst>
              <a:ext uri="{FF2B5EF4-FFF2-40B4-BE49-F238E27FC236}">
                <a16:creationId xmlns:a16="http://schemas.microsoft.com/office/drawing/2014/main" id="{97F058D2-7C7B-210B-DA78-A258D5A170A3}"/>
              </a:ext>
            </a:extLst>
          </p:cNvPr>
          <p:cNvSpPr txBox="1">
            <a:spLocks noChangeArrowheads="1"/>
          </p:cNvSpPr>
          <p:nvPr/>
        </p:nvSpPr>
        <p:spPr bwMode="auto">
          <a:xfrm>
            <a:off x="9626917" y="3857414"/>
            <a:ext cx="1330325" cy="309880"/>
          </a:xfrm>
          <a:prstGeom prst="rect">
            <a:avLst/>
          </a:prstGeom>
          <a:solidFill>
            <a:srgbClr val="FFFFFF">
              <a:alpha val="69804"/>
            </a:srgbClr>
          </a:solidFill>
          <a:ln w="9525">
            <a:solidFill>
              <a:schemeClr val="bg1"/>
            </a:solidFill>
            <a:miter lim="800000"/>
            <a:headEnd/>
            <a:tailEnd/>
          </a:ln>
        </p:spPr>
        <p:txBody>
          <a:bodyPr rot="0" vert="horz" wrap="square" lIns="91440" tIns="45720" rIns="91440" bIns="45720" anchor="t" anchorCtr="0">
            <a:noAutofit/>
          </a:bodyPr>
          <a:lstStyle/>
          <a:p>
            <a:pPr marL="0" marR="0">
              <a:lnSpc>
                <a:spcPct val="115000"/>
              </a:lnSpc>
              <a:spcBef>
                <a:spcPts val="0"/>
              </a:spcBef>
              <a:spcAft>
                <a:spcPts val="0"/>
              </a:spcAft>
            </a:pPr>
            <a:r>
              <a:rPr lang="en-US" sz="500" b="1" dirty="0">
                <a:effectLst/>
                <a:latin typeface="Arial" panose="020B0604020202020204" pitchFamily="34" charset="0"/>
                <a:ea typeface="Calibri" panose="020F0502020204030204" pitchFamily="34" charset="0"/>
                <a:cs typeface="Times New Roman" panose="02020603050405020304" pitchFamily="18" charset="0"/>
              </a:rPr>
              <a:t>Clayton Valley Charter High School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500" dirty="0">
                <a:effectLst/>
                <a:latin typeface="Calibri" panose="020F0502020204030204" pitchFamily="34" charset="0"/>
                <a:ea typeface="Calibri" panose="020F0502020204030204" pitchFamily="34" charset="0"/>
                <a:cs typeface="Times New Roman" panose="02020603050405020304" pitchFamily="18" charset="0"/>
              </a:rPr>
              <a:t>1101 Alberta Way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2D2093B-E0DF-798D-64AA-5ECB855D0F01}"/>
              </a:ext>
            </a:extLst>
          </p:cNvPr>
          <p:cNvSpPr/>
          <p:nvPr/>
        </p:nvSpPr>
        <p:spPr>
          <a:xfrm rot="5171787">
            <a:off x="10177370" y="3769136"/>
            <a:ext cx="45085" cy="4508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0" name="Content Placeholder 9" descr="A white van with a door open&#10;&#10;Description automatically generated">
            <a:extLst>
              <a:ext uri="{FF2B5EF4-FFF2-40B4-BE49-F238E27FC236}">
                <a16:creationId xmlns:a16="http://schemas.microsoft.com/office/drawing/2014/main" id="{0E97BDF0-3E3B-DBED-55DB-AF6DC8D48A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18238" y="2211917"/>
            <a:ext cx="4937125" cy="3291416"/>
          </a:xfrm>
        </p:spPr>
      </p:pic>
    </p:spTree>
    <p:extLst>
      <p:ext uri="{BB962C8B-B14F-4D97-AF65-F5344CB8AC3E}">
        <p14:creationId xmlns:p14="http://schemas.microsoft.com/office/powerpoint/2010/main" val="3606386836"/>
      </p:ext>
    </p:extLst>
  </p:cSld>
  <p:clrMapOvr>
    <a:masterClrMapping/>
  </p:clrMapOvr>
</p:sld>
</file>

<file path=ppt/theme/theme1.xml><?xml version="1.0" encoding="utf-8"?>
<a:theme xmlns:a="http://schemas.openxmlformats.org/drawingml/2006/main" name="CCCTA Presentation Theme">
  <a:themeElements>
    <a:clrScheme name="Custom 1">
      <a:dk1>
        <a:srgbClr val="000000"/>
      </a:dk1>
      <a:lt1>
        <a:sysClr val="window" lastClr="FFFFFF"/>
      </a:lt1>
      <a:dk2>
        <a:srgbClr val="949494"/>
      </a:dk2>
      <a:lt2>
        <a:srgbClr val="DDDDDD"/>
      </a:lt2>
      <a:accent1>
        <a:srgbClr val="B5121B"/>
      </a:accent1>
      <a:accent2>
        <a:srgbClr val="FBB040"/>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CCTA Presentation Theme" id="{4C30C9F3-D784-46DC-A132-662CBAC70EF7}" vid="{D7027B21-C6D0-4367-A28B-D3C307851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C9517EE8BC04458361DDC0D7533CBF" ma:contentTypeVersion="16" ma:contentTypeDescription="Create a new document." ma:contentTypeScope="" ma:versionID="1ea2f8dc0b30e96703a53a3c9f83133a">
  <xsd:schema xmlns:xsd="http://www.w3.org/2001/XMLSchema" xmlns:xs="http://www.w3.org/2001/XMLSchema" xmlns:p="http://schemas.microsoft.com/office/2006/metadata/properties" xmlns:ns2="1524aa96-0548-4032-831c-6ad4917f6cec" xmlns:ns3="aa8ec99c-56ea-47e7-89f4-9a3bcd158ce2" targetNamespace="http://schemas.microsoft.com/office/2006/metadata/properties" ma:root="true" ma:fieldsID="c8b114e36c474ef6cf2f023090a3f200" ns2:_="" ns3:_="">
    <xsd:import namespace="1524aa96-0548-4032-831c-6ad4917f6cec"/>
    <xsd:import namespace="aa8ec99c-56ea-47e7-89f4-9a3bcd158c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TaxCatchAll" minOccurs="0"/>
                <xsd:element ref="ns2:MediaServiceLocation" minOccurs="0"/>
                <xsd:element ref="ns2:lcf76f155ced4ddcb4097134ff3c332f" minOccurs="0"/>
                <xsd:element ref="ns2:MediaServiceOCR" minOccurs="0"/>
                <xsd:element ref="ns2:Documen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24aa96-0548-4032-831c-6ad4917f6c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4185fa9-8ff1-4075-a820-f9f8b54aee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ocumentType" ma:index="21" nillable="true" ma:displayName="Document Type" ma:format="Dropdown" ma:internalName="DocumentType">
      <xsd:simpleType>
        <xsd:restriction base="dms:Choice">
          <xsd:enumeration value="Invoice"/>
          <xsd:enumeration value="Tracking Sheet"/>
          <xsd:enumeration value="Reference"/>
          <xsd:enumeration value="Ignore"/>
        </xsd:restriction>
      </xsd:simpleType>
    </xsd:element>
  </xsd:schema>
  <xsd:schema xmlns:xsd="http://www.w3.org/2001/XMLSchema" xmlns:xs="http://www.w3.org/2001/XMLSchema" xmlns:dms="http://schemas.microsoft.com/office/2006/documentManagement/types" xmlns:pc="http://schemas.microsoft.com/office/infopath/2007/PartnerControls" targetNamespace="aa8ec99c-56ea-47e7-89f4-9a3bcd158ce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111d1c9-52ac-48d4-ba8e-7eab96e38337}" ma:internalName="TaxCatchAll" ma:showField="CatchAllData" ma:web="aa8ec99c-56ea-47e7-89f4-9a3bcd158c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Type xmlns="1524aa96-0548-4032-831c-6ad4917f6cec" xsi:nil="true"/>
    <TaxCatchAll xmlns="aa8ec99c-56ea-47e7-89f4-9a3bcd158ce2" xsi:nil="true"/>
    <lcf76f155ced4ddcb4097134ff3c332f xmlns="1524aa96-0548-4032-831c-6ad4917f6c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22C80D-9BB6-4B78-9EC4-85B999B5CD10}"/>
</file>

<file path=customXml/itemProps2.xml><?xml version="1.0" encoding="utf-8"?>
<ds:datastoreItem xmlns:ds="http://schemas.openxmlformats.org/officeDocument/2006/customXml" ds:itemID="{43206BA5-8B5C-4A1B-B604-863D242251A1}"/>
</file>

<file path=customXml/itemProps3.xml><?xml version="1.0" encoding="utf-8"?>
<ds:datastoreItem xmlns:ds="http://schemas.openxmlformats.org/officeDocument/2006/customXml" ds:itemID="{1A558236-1433-4497-A3CF-4CCCE4E09D08}"/>
</file>

<file path=docProps/app.xml><?xml version="1.0" encoding="utf-8"?>
<Properties xmlns="http://schemas.openxmlformats.org/officeDocument/2006/extended-properties" xmlns:vt="http://schemas.openxmlformats.org/officeDocument/2006/docPropsVTypes">
  <Template>CCCTA Presentation Theme</Template>
  <TotalTime>6670</TotalTime>
  <Words>715</Words>
  <Application>Microsoft Office PowerPoint</Application>
  <PresentationFormat>Widescreen</PresentationFormat>
  <Paragraphs>68</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CCCTA Presentation Theme</vt:lpstr>
      <vt:lpstr>Midday Free Rides &amp;  Monument Free Paratransit</vt:lpstr>
      <vt:lpstr>Midday Free Rides</vt:lpstr>
      <vt:lpstr>Midday Free Rides: Overview</vt:lpstr>
      <vt:lpstr>Program Impact</vt:lpstr>
      <vt:lpstr>Midday Free Rides: Ridership &amp; Usage</vt:lpstr>
      <vt:lpstr>Ride Distribution</vt:lpstr>
      <vt:lpstr>Midday Free Rides: Costs &amp; Funding</vt:lpstr>
      <vt:lpstr>Monument Free Paratransit</vt:lpstr>
      <vt:lpstr>Monument Free Paratransit: Background</vt:lpstr>
      <vt:lpstr>Monument Free Paratransit: Overview</vt:lpstr>
      <vt:lpstr>Monument Free Paratransit: Projections/Ridership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Reebs</dc:creator>
  <cp:lastModifiedBy>Kyle Boehm</cp:lastModifiedBy>
  <cp:revision>175</cp:revision>
  <dcterms:created xsi:type="dcterms:W3CDTF">2022-03-01T23:53:06Z</dcterms:created>
  <dcterms:modified xsi:type="dcterms:W3CDTF">2026-03-11T18:39:32Z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0x01010059C9517EE8BC04458361DDC0D7533CBF</vt:lpwstr>
  </property>
  <property fmtid="{D5CDD505-2E9C-101B-9397-08002B2CF9AE}" pid="3" name="MediaServiceImageTags">
    <vt:lpwstr/>
  </property>
</Properties>
</file>