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Layouts/slideLayout4.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slides/slide2.xml" ContentType="application/vnd.openxmlformats-officedocument.presentationml.slide+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Layouts/slideLayout6.xml" ContentType="application/vnd.openxmlformats-officedocument.presentationml.slideLayout+xml"/>
  <Override PartName="/ppt/slides/slide11.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presProps.xml" ContentType="application/vnd.openxmlformats-officedocument.presentationml.presProps+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6.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venir" panose="020B0604020202020204" charset="0"/>
      <p:regular r:id="rId22"/>
    </p:embeddedFont>
    <p:embeddedFont>
      <p:font typeface="Avenir Bold" panose="020B0604020202020204" charset="0"/>
      <p:regular r:id="rId23"/>
    </p:embeddedFont>
    <p:embeddedFont>
      <p:font typeface="Avenir Italics" panose="020B0604020202020204" charset="0"/>
      <p:regular r:id="rId24"/>
    </p:embeddedFont>
    <p:embeddedFont>
      <p:font typeface="Neutraface Slab Display"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3" d="100"/>
          <a:sy n="103" d="100"/>
        </p:scale>
        <p:origin x="50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 Id="rId30"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14.sv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svg"/><Relationship Id="rId7"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14.svg"/><Relationship Id="rId10" Type="http://schemas.openxmlformats.org/officeDocument/2006/relationships/image" Target="../media/image17.png"/><Relationship Id="rId4" Type="http://schemas.openxmlformats.org/officeDocument/2006/relationships/image" Target="../media/image13.sv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34600" y="198903"/>
            <a:ext cx="7347898" cy="9889193"/>
            <a:chOff x="0" y="0"/>
            <a:chExt cx="9797198" cy="13185590"/>
          </a:xfrm>
        </p:grpSpPr>
        <p:pic>
          <p:nvPicPr>
            <p:cNvPr id="3" name="Picture 3"/>
            <p:cNvPicPr>
              <a:picLocks noChangeAspect="1"/>
            </p:cNvPicPr>
            <p:nvPr/>
          </p:nvPicPr>
          <p:blipFill>
            <a:blip r:embed="rId2"/>
            <a:srcRect l="25294" r="25294"/>
            <a:stretch>
              <a:fillRect/>
            </a:stretch>
          </p:blipFill>
          <p:spPr>
            <a:xfrm>
              <a:off x="0" y="0"/>
              <a:ext cx="9797198" cy="13185590"/>
            </a:xfrm>
            <a:prstGeom prst="roundRect">
              <a:avLst/>
            </a:prstGeom>
          </p:spPr>
        </p:pic>
      </p:grpSp>
      <p:sp>
        <p:nvSpPr>
          <p:cNvPr id="4" name="Freeform 4"/>
          <p:cNvSpPr/>
          <p:nvPr/>
        </p:nvSpPr>
        <p:spPr>
          <a:xfrm>
            <a:off x="898014" y="8494589"/>
            <a:ext cx="2784727" cy="1222468"/>
          </a:xfrm>
          <a:custGeom>
            <a:avLst/>
            <a:gdLst/>
            <a:ahLst/>
            <a:cxnLst/>
            <a:rect l="l" t="t" r="r" b="b"/>
            <a:pathLst>
              <a:path w="2784727" h="1222468">
                <a:moveTo>
                  <a:pt x="0" y="0"/>
                </a:moveTo>
                <a:lnTo>
                  <a:pt x="2784727" y="0"/>
                </a:lnTo>
                <a:lnTo>
                  <a:pt x="2784727" y="1222468"/>
                </a:lnTo>
                <a:lnTo>
                  <a:pt x="0" y="1222468"/>
                </a:lnTo>
                <a:lnTo>
                  <a:pt x="0" y="0"/>
                </a:lnTo>
                <a:close/>
              </a:path>
            </a:pathLst>
          </a:custGeom>
          <a:blipFill>
            <a:blip r:embed="rId3"/>
            <a:stretch>
              <a:fillRect/>
            </a:stretch>
          </a:blipFill>
        </p:spPr>
        <p:txBody>
          <a:bodyPr/>
          <a:lstStyle/>
          <a:p>
            <a:endParaRPr lang="en-US"/>
          </a:p>
        </p:txBody>
      </p:sp>
      <p:sp>
        <p:nvSpPr>
          <p:cNvPr id="5" name="Freeform 5"/>
          <p:cNvSpPr/>
          <p:nvPr/>
        </p:nvSpPr>
        <p:spPr>
          <a:xfrm>
            <a:off x="4720966" y="8476544"/>
            <a:ext cx="4126425" cy="1258560"/>
          </a:xfrm>
          <a:custGeom>
            <a:avLst/>
            <a:gdLst/>
            <a:ahLst/>
            <a:cxnLst/>
            <a:rect l="l" t="t" r="r" b="b"/>
            <a:pathLst>
              <a:path w="4126425" h="1258560">
                <a:moveTo>
                  <a:pt x="0" y="0"/>
                </a:moveTo>
                <a:lnTo>
                  <a:pt x="4126425" y="0"/>
                </a:lnTo>
                <a:lnTo>
                  <a:pt x="4126425" y="1258559"/>
                </a:lnTo>
                <a:lnTo>
                  <a:pt x="0" y="1258559"/>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702599" y="751592"/>
            <a:ext cx="8899931" cy="7085886"/>
            <a:chOff x="0" y="0"/>
            <a:chExt cx="11866574" cy="9447848"/>
          </a:xfrm>
        </p:grpSpPr>
        <p:sp>
          <p:nvSpPr>
            <p:cNvPr id="7" name="TextBox 7"/>
            <p:cNvSpPr txBox="1"/>
            <p:nvPr/>
          </p:nvSpPr>
          <p:spPr>
            <a:xfrm>
              <a:off x="0" y="-142875"/>
              <a:ext cx="11866574" cy="4638675"/>
            </a:xfrm>
            <a:prstGeom prst="rect">
              <a:avLst/>
            </a:prstGeom>
          </p:spPr>
          <p:txBody>
            <a:bodyPr lIns="0" tIns="0" rIns="0" bIns="0" rtlCol="0" anchor="t">
              <a:spAutoFit/>
            </a:bodyPr>
            <a:lstStyle/>
            <a:p>
              <a:pPr marL="0" lvl="0" indent="0" algn="l">
                <a:lnSpc>
                  <a:spcPts val="8880"/>
                </a:lnSpc>
              </a:pPr>
              <a:r>
                <a:rPr lang="en-US" sz="7400" b="1">
                  <a:solidFill>
                    <a:srgbClr val="000000"/>
                  </a:solidFill>
                  <a:latin typeface="Neutraface Slab Display"/>
                  <a:ea typeface="Neutraface Slab Display"/>
                  <a:cs typeface="Neutraface Slab Display"/>
                  <a:sym typeface="Neutraface Slab Display"/>
                </a:rPr>
                <a:t>Walnut Creek Transportation Program</a:t>
              </a:r>
            </a:p>
          </p:txBody>
        </p:sp>
        <p:sp>
          <p:nvSpPr>
            <p:cNvPr id="8" name="TextBox 8"/>
            <p:cNvSpPr txBox="1"/>
            <p:nvPr/>
          </p:nvSpPr>
          <p:spPr>
            <a:xfrm>
              <a:off x="0" y="5297487"/>
              <a:ext cx="10909584" cy="1463675"/>
            </a:xfrm>
            <a:prstGeom prst="rect">
              <a:avLst/>
            </a:prstGeom>
          </p:spPr>
          <p:txBody>
            <a:bodyPr lIns="0" tIns="0" rIns="0" bIns="0" rtlCol="0" anchor="t">
              <a:spAutoFit/>
            </a:bodyPr>
            <a:lstStyle/>
            <a:p>
              <a:pPr algn="l">
                <a:lnSpc>
                  <a:spcPts val="4079"/>
                </a:lnSpc>
              </a:pPr>
              <a:r>
                <a:rPr lang="en-US" sz="3399" b="1">
                  <a:solidFill>
                    <a:srgbClr val="000000"/>
                  </a:solidFill>
                  <a:latin typeface="Avenir Bold"/>
                  <a:ea typeface="Avenir Bold"/>
                  <a:cs typeface="Avenir Bold"/>
                  <a:sym typeface="Avenir Bold"/>
                </a:rPr>
                <a:t>Arts + Recreation Department</a:t>
              </a:r>
            </a:p>
            <a:p>
              <a:pPr marL="0" lvl="0" indent="0" algn="l">
                <a:lnSpc>
                  <a:spcPts val="4079"/>
                </a:lnSpc>
              </a:pPr>
              <a:r>
                <a:rPr lang="en-US" sz="3399" b="1">
                  <a:solidFill>
                    <a:srgbClr val="000000"/>
                  </a:solidFill>
                  <a:latin typeface="Avenir Bold"/>
                  <a:ea typeface="Avenir Bold"/>
                  <a:cs typeface="Avenir Bold"/>
                  <a:sym typeface="Avenir Bold"/>
                </a:rPr>
                <a:t>Recreation - Social Services Division</a:t>
              </a:r>
            </a:p>
          </p:txBody>
        </p:sp>
        <p:sp>
          <p:nvSpPr>
            <p:cNvPr id="9" name="TextBox 9"/>
            <p:cNvSpPr txBox="1"/>
            <p:nvPr/>
          </p:nvSpPr>
          <p:spPr>
            <a:xfrm>
              <a:off x="0" y="7361238"/>
              <a:ext cx="10909584" cy="2086610"/>
            </a:xfrm>
            <a:prstGeom prst="rect">
              <a:avLst/>
            </a:prstGeom>
          </p:spPr>
          <p:txBody>
            <a:bodyPr lIns="0" tIns="0" rIns="0" bIns="0" rtlCol="0" anchor="t">
              <a:spAutoFit/>
            </a:bodyPr>
            <a:lstStyle/>
            <a:p>
              <a:pPr algn="l">
                <a:lnSpc>
                  <a:spcPts val="4199"/>
                </a:lnSpc>
              </a:pPr>
              <a:r>
                <a:rPr lang="en-US" sz="2799">
                  <a:solidFill>
                    <a:srgbClr val="000000"/>
                  </a:solidFill>
                  <a:latin typeface="Avenir"/>
                  <a:ea typeface="Avenir"/>
                  <a:cs typeface="Avenir"/>
                  <a:sym typeface="Avenir"/>
                </a:rPr>
                <a:t>Vannessa Cendejas | Program Supervisor</a:t>
              </a:r>
            </a:p>
            <a:p>
              <a:pPr algn="l">
                <a:lnSpc>
                  <a:spcPts val="4199"/>
                </a:lnSpc>
              </a:pPr>
              <a:r>
                <a:rPr lang="en-US" sz="2799">
                  <a:solidFill>
                    <a:srgbClr val="000000"/>
                  </a:solidFill>
                  <a:latin typeface="Avenir"/>
                  <a:ea typeface="Avenir"/>
                  <a:cs typeface="Avenir"/>
                  <a:sym typeface="Avenir"/>
                </a:rPr>
                <a:t>Civic Park Community Center</a:t>
              </a:r>
            </a:p>
            <a:p>
              <a:pPr marL="0" lvl="0" indent="0" algn="l">
                <a:lnSpc>
                  <a:spcPts val="4199"/>
                </a:lnSpc>
              </a:pPr>
              <a:r>
                <a:rPr lang="en-US" sz="2799">
                  <a:solidFill>
                    <a:srgbClr val="000000"/>
                  </a:solidFill>
                  <a:latin typeface="Avenir"/>
                  <a:ea typeface="Avenir"/>
                  <a:cs typeface="Avenir"/>
                  <a:sym typeface="Avenir"/>
                </a:rPr>
                <a:t>1375 Civic Drive | Walnut Creek</a:t>
              </a:r>
            </a:p>
          </p:txBody>
        </p:sp>
      </p:grpSp>
      <p:sp>
        <p:nvSpPr>
          <p:cNvPr id="10" name="Freeform 10"/>
          <p:cNvSpPr/>
          <p:nvPr/>
        </p:nvSpPr>
        <p:spPr>
          <a:xfrm rot="-5400000">
            <a:off x="12842636" y="4808139"/>
            <a:ext cx="10329704" cy="713425"/>
          </a:xfrm>
          <a:custGeom>
            <a:avLst/>
            <a:gdLst/>
            <a:ahLst/>
            <a:cxnLst/>
            <a:rect l="l" t="t" r="r" b="b"/>
            <a:pathLst>
              <a:path w="10329704" h="891540">
                <a:moveTo>
                  <a:pt x="0" y="0"/>
                </a:moveTo>
                <a:lnTo>
                  <a:pt x="10329704" y="0"/>
                </a:lnTo>
                <a:lnTo>
                  <a:pt x="10329704" y="891540"/>
                </a:lnTo>
                <a:lnTo>
                  <a:pt x="0" y="891540"/>
                </a:lnTo>
                <a:lnTo>
                  <a:pt x="0" y="0"/>
                </a:lnTo>
                <a:close/>
              </a:path>
            </a:pathLst>
          </a:custGeom>
          <a:blipFill>
            <a:blip r:embed="rId5"/>
            <a:stretch>
              <a:fillRect l="-51004" t="-614" r="-27126"/>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123" y="1968773"/>
            <a:ext cx="7359076" cy="4203439"/>
          </a:xfrm>
          <a:prstGeom prst="roundRect">
            <a:avLst/>
          </a:prstGeom>
          <a:solidFill>
            <a:srgbClr val="FFFFFF"/>
          </a:solidFill>
          <a:ln w="95250" cap="rnd">
            <a:solidFill>
              <a:srgbClr val="7CC24D"/>
            </a:solidFill>
            <a:prstDash val="solid"/>
            <a:round/>
          </a:ln>
        </p:spPr>
        <p:txBody>
          <a:bodyPr/>
          <a:lstStyle/>
          <a:p>
            <a:endParaRPr lang="en-US"/>
          </a:p>
        </p:txBody>
      </p:sp>
      <p:sp>
        <p:nvSpPr>
          <p:cNvPr id="3" name="Freeform 3"/>
          <p:cNvSpPr/>
          <p:nvPr/>
        </p:nvSpPr>
        <p:spPr>
          <a:xfrm>
            <a:off x="11684494" y="2297902"/>
            <a:ext cx="3677248" cy="4902998"/>
          </a:xfrm>
          <a:prstGeom prst="roundRect">
            <a:avLst/>
          </a:prstGeom>
          <a:blipFill>
            <a:blip r:embed="rId2"/>
            <a:stretch>
              <a:fillRect/>
            </a:stretch>
          </a:blipFill>
        </p:spPr>
        <p:txBody>
          <a:bodyPr/>
          <a:lstStyle/>
          <a:p>
            <a:endParaRPr lang="en-US"/>
          </a:p>
        </p:txBody>
      </p:sp>
      <p:sp>
        <p:nvSpPr>
          <p:cNvPr id="4" name="AutoShape 4"/>
          <p:cNvSpPr/>
          <p:nvPr/>
        </p:nvSpPr>
        <p:spPr>
          <a:xfrm>
            <a:off x="1512123" y="6340800"/>
            <a:ext cx="7359076" cy="3451078"/>
          </a:xfrm>
          <a:prstGeom prst="roundRect">
            <a:avLst/>
          </a:prstGeom>
          <a:solidFill>
            <a:srgbClr val="FFFFFF"/>
          </a:solidFill>
          <a:ln w="95250" cap="rnd">
            <a:solidFill>
              <a:srgbClr val="7CC24D"/>
            </a:solidFill>
            <a:prstDash val="solid"/>
            <a:round/>
          </a:ln>
        </p:spPr>
        <p:txBody>
          <a:bodyPr/>
          <a:lstStyle/>
          <a:p>
            <a:endParaRPr lang="en-US"/>
          </a:p>
        </p:txBody>
      </p:sp>
      <p:grpSp>
        <p:nvGrpSpPr>
          <p:cNvPr id="5" name="Group 5"/>
          <p:cNvGrpSpPr/>
          <p:nvPr/>
        </p:nvGrpSpPr>
        <p:grpSpPr>
          <a:xfrm>
            <a:off x="1840858" y="6957407"/>
            <a:ext cx="890639" cy="89063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4E5"/>
            </a:solidFill>
          </p:spPr>
          <p:txBody>
            <a:bodyPr/>
            <a:lstStyle/>
            <a:p>
              <a:endParaRPr lang="en-US"/>
            </a:p>
          </p:txBody>
        </p:sp>
        <p:sp>
          <p:nvSpPr>
            <p:cNvPr id="7" name="TextBox 7"/>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grpSp>
        <p:nvGrpSpPr>
          <p:cNvPr id="8" name="Group 8"/>
          <p:cNvGrpSpPr/>
          <p:nvPr/>
        </p:nvGrpSpPr>
        <p:grpSpPr>
          <a:xfrm>
            <a:off x="1821272" y="8165060"/>
            <a:ext cx="890639" cy="89063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C24D"/>
            </a:solidFill>
          </p:spPr>
          <p:txBody>
            <a:bodyPr/>
            <a:lstStyle/>
            <a:p>
              <a:endParaRPr lang="en-US"/>
            </a:p>
          </p:txBody>
        </p:sp>
        <p:sp>
          <p:nvSpPr>
            <p:cNvPr id="10" name="TextBox 10"/>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sp>
        <p:nvSpPr>
          <p:cNvPr id="11" name="Freeform 11"/>
          <p:cNvSpPr/>
          <p:nvPr/>
        </p:nvSpPr>
        <p:spPr>
          <a:xfrm>
            <a:off x="1995689" y="7237875"/>
            <a:ext cx="580977" cy="329704"/>
          </a:xfrm>
          <a:custGeom>
            <a:avLst/>
            <a:gdLst/>
            <a:ahLst/>
            <a:cxnLst/>
            <a:rect l="l" t="t" r="r" b="b"/>
            <a:pathLst>
              <a:path w="580977" h="329704">
                <a:moveTo>
                  <a:pt x="0" y="0"/>
                </a:moveTo>
                <a:lnTo>
                  <a:pt x="580977" y="0"/>
                </a:lnTo>
                <a:lnTo>
                  <a:pt x="580977" y="329704"/>
                </a:lnTo>
                <a:lnTo>
                  <a:pt x="0" y="3297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1976103" y="8432217"/>
            <a:ext cx="580977" cy="329704"/>
          </a:xfrm>
          <a:custGeom>
            <a:avLst/>
            <a:gdLst/>
            <a:ahLst/>
            <a:cxnLst/>
            <a:rect l="l" t="t" r="r" b="b"/>
            <a:pathLst>
              <a:path w="580977" h="329704">
                <a:moveTo>
                  <a:pt x="0" y="0"/>
                </a:moveTo>
                <a:lnTo>
                  <a:pt x="580977" y="0"/>
                </a:lnTo>
                <a:lnTo>
                  <a:pt x="580977" y="329704"/>
                </a:lnTo>
                <a:lnTo>
                  <a:pt x="0" y="3297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127485" y="994822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4"/>
            <a:stretch>
              <a:fillRect t="-72402" b="-509"/>
            </a:stretch>
          </a:blipFill>
        </p:spPr>
        <p:txBody>
          <a:bodyPr/>
          <a:lstStyle/>
          <a:p>
            <a:endParaRPr lang="en-US"/>
          </a:p>
        </p:txBody>
      </p:sp>
      <p:sp>
        <p:nvSpPr>
          <p:cNvPr id="14" name="TextBox 14"/>
          <p:cNvSpPr txBox="1"/>
          <p:nvPr/>
        </p:nvSpPr>
        <p:spPr>
          <a:xfrm>
            <a:off x="2911009" y="7140224"/>
            <a:ext cx="5631455" cy="426720"/>
          </a:xfrm>
          <a:prstGeom prst="rect">
            <a:avLst/>
          </a:prstGeom>
        </p:spPr>
        <p:txBody>
          <a:bodyPr lIns="0" tIns="0" rIns="0" bIns="0" rtlCol="0" anchor="t">
            <a:spAutoFit/>
          </a:bodyPr>
          <a:lstStyle/>
          <a:p>
            <a:pPr algn="l">
              <a:lnSpc>
                <a:spcPts val="3080"/>
              </a:lnSpc>
            </a:pPr>
            <a:r>
              <a:rPr lang="en-US" sz="2200" b="1">
                <a:solidFill>
                  <a:srgbClr val="000000"/>
                </a:solidFill>
                <a:latin typeface="Avenir Bold"/>
                <a:ea typeface="Avenir Bold"/>
                <a:cs typeface="Avenir Bold"/>
                <a:sym typeface="Avenir Bold"/>
              </a:rPr>
              <a:t>Open to Walnut Creek residents</a:t>
            </a:r>
          </a:p>
        </p:txBody>
      </p:sp>
      <p:sp>
        <p:nvSpPr>
          <p:cNvPr id="15" name="TextBox 15"/>
          <p:cNvSpPr txBox="1"/>
          <p:nvPr/>
        </p:nvSpPr>
        <p:spPr>
          <a:xfrm>
            <a:off x="5137752" y="179705"/>
            <a:ext cx="7943850"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Minibus service</a:t>
            </a:r>
          </a:p>
        </p:txBody>
      </p:sp>
      <p:sp>
        <p:nvSpPr>
          <p:cNvPr id="16" name="TextBox 16"/>
          <p:cNvSpPr txBox="1"/>
          <p:nvPr/>
        </p:nvSpPr>
        <p:spPr>
          <a:xfrm>
            <a:off x="2740854" y="6487507"/>
            <a:ext cx="5016500" cy="469900"/>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Neutraface Slab Display"/>
                <a:ea typeface="Neutraface Slab Display"/>
                <a:cs typeface="Neutraface Slab Display"/>
                <a:sym typeface="Neutraface Slab Display"/>
              </a:rPr>
              <a:t>eligibility</a:t>
            </a:r>
          </a:p>
        </p:txBody>
      </p:sp>
      <p:sp>
        <p:nvSpPr>
          <p:cNvPr id="17" name="TextBox 17"/>
          <p:cNvSpPr txBox="1"/>
          <p:nvPr/>
        </p:nvSpPr>
        <p:spPr>
          <a:xfrm>
            <a:off x="2911009" y="7968854"/>
            <a:ext cx="5392858" cy="1617345"/>
          </a:xfrm>
          <a:prstGeom prst="rect">
            <a:avLst/>
          </a:prstGeom>
        </p:spPr>
        <p:txBody>
          <a:bodyPr lIns="0" tIns="0" rIns="0" bIns="0" rtlCol="0" anchor="t">
            <a:spAutoFit/>
          </a:bodyPr>
          <a:lstStyle/>
          <a:p>
            <a:pPr algn="l">
              <a:lnSpc>
                <a:spcPts val="3080"/>
              </a:lnSpc>
            </a:pPr>
            <a:r>
              <a:rPr lang="en-US" sz="2200" b="1">
                <a:solidFill>
                  <a:srgbClr val="000000"/>
                </a:solidFill>
                <a:latin typeface="Avenir Bold"/>
                <a:ea typeface="Avenir Bold"/>
                <a:cs typeface="Avenir Bold"/>
                <a:sym typeface="Avenir Bold"/>
              </a:rPr>
              <a:t>Be 60+ years of age or an adult 18+ with disabilities or a health condition that prevents using regular transportation options</a:t>
            </a:r>
          </a:p>
        </p:txBody>
      </p:sp>
      <p:sp>
        <p:nvSpPr>
          <p:cNvPr id="18" name="TextBox 18"/>
          <p:cNvSpPr txBox="1"/>
          <p:nvPr/>
        </p:nvSpPr>
        <p:spPr>
          <a:xfrm>
            <a:off x="9924227" y="7493687"/>
            <a:ext cx="7197782" cy="938530"/>
          </a:xfrm>
          <a:prstGeom prst="rect">
            <a:avLst/>
          </a:prstGeom>
        </p:spPr>
        <p:txBody>
          <a:bodyPr lIns="0" tIns="0" rIns="0" bIns="0" rtlCol="0" anchor="t">
            <a:spAutoFit/>
          </a:bodyPr>
          <a:lstStyle/>
          <a:p>
            <a:pPr algn="l">
              <a:lnSpc>
                <a:spcPts val="1819"/>
              </a:lnSpc>
              <a:spcBef>
                <a:spcPct val="0"/>
              </a:spcBef>
            </a:pPr>
            <a:r>
              <a:rPr lang="en-US" sz="1299" i="1" dirty="0">
                <a:solidFill>
                  <a:srgbClr val="000000"/>
                </a:solidFill>
                <a:latin typeface="Avenir Italics"/>
                <a:ea typeface="Avenir Italics"/>
                <a:cs typeface="Avenir Italics"/>
                <a:sym typeface="Avenir Italics"/>
              </a:rPr>
              <a:t>"Pleased and thankful for this program. It’s been a godsend to not be stuck at home and get groceries. Love talking to Christine to get my rides booked and Tad is sweet and kind driver."</a:t>
            </a:r>
          </a:p>
          <a:p>
            <a:pPr algn="l">
              <a:lnSpc>
                <a:spcPts val="1819"/>
              </a:lnSpc>
              <a:spcBef>
                <a:spcPct val="0"/>
              </a:spcBef>
            </a:pPr>
            <a:endParaRPr lang="en-US" sz="1299" i="1" dirty="0">
              <a:solidFill>
                <a:srgbClr val="000000"/>
              </a:solidFill>
              <a:latin typeface="Avenir Italics"/>
              <a:ea typeface="Avenir Italics"/>
              <a:cs typeface="Avenir Italics"/>
              <a:sym typeface="Avenir Italics"/>
            </a:endParaRPr>
          </a:p>
          <a:p>
            <a:pPr algn="l">
              <a:lnSpc>
                <a:spcPts val="1819"/>
              </a:lnSpc>
              <a:spcBef>
                <a:spcPct val="0"/>
              </a:spcBef>
            </a:pPr>
            <a:r>
              <a:rPr lang="en-US" sz="1299" i="1" dirty="0">
                <a:solidFill>
                  <a:srgbClr val="000000"/>
                </a:solidFill>
                <a:latin typeface="Avenir Italics"/>
                <a:ea typeface="Avenir Italics"/>
                <a:cs typeface="Avenir Italics"/>
                <a:sym typeface="Avenir Italics"/>
              </a:rPr>
              <a:t>- Patti Eisner</a:t>
            </a:r>
          </a:p>
        </p:txBody>
      </p:sp>
      <p:sp>
        <p:nvSpPr>
          <p:cNvPr id="19" name="TextBox 19"/>
          <p:cNvSpPr txBox="1"/>
          <p:nvPr/>
        </p:nvSpPr>
        <p:spPr>
          <a:xfrm>
            <a:off x="2605356" y="2307238"/>
            <a:ext cx="5016500" cy="469900"/>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Neutraface Slab Display"/>
                <a:ea typeface="Neutraface Slab Display"/>
                <a:cs typeface="Neutraface Slab Display"/>
                <a:sym typeface="Neutraface Slab Display"/>
              </a:rPr>
              <a:t>What does the pass include?</a:t>
            </a:r>
          </a:p>
        </p:txBody>
      </p:sp>
      <p:grpSp>
        <p:nvGrpSpPr>
          <p:cNvPr id="20" name="Group 20"/>
          <p:cNvGrpSpPr/>
          <p:nvPr/>
        </p:nvGrpSpPr>
        <p:grpSpPr>
          <a:xfrm>
            <a:off x="1975667" y="4514354"/>
            <a:ext cx="890639" cy="89063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C24D"/>
            </a:solidFill>
          </p:spPr>
          <p:txBody>
            <a:bodyPr/>
            <a:lstStyle/>
            <a:p>
              <a:endParaRPr lang="en-US"/>
            </a:p>
          </p:txBody>
        </p:sp>
        <p:sp>
          <p:nvSpPr>
            <p:cNvPr id="22" name="TextBox 22"/>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sp>
        <p:nvSpPr>
          <p:cNvPr id="23" name="Freeform 23"/>
          <p:cNvSpPr/>
          <p:nvPr/>
        </p:nvSpPr>
        <p:spPr>
          <a:xfrm>
            <a:off x="2130499" y="4794822"/>
            <a:ext cx="580977" cy="329704"/>
          </a:xfrm>
          <a:custGeom>
            <a:avLst/>
            <a:gdLst/>
            <a:ahLst/>
            <a:cxnLst/>
            <a:rect l="l" t="t" r="r" b="b"/>
            <a:pathLst>
              <a:path w="580977" h="329704">
                <a:moveTo>
                  <a:pt x="0" y="0"/>
                </a:moveTo>
                <a:lnTo>
                  <a:pt x="580976" y="0"/>
                </a:lnTo>
                <a:lnTo>
                  <a:pt x="580976" y="329704"/>
                </a:lnTo>
                <a:lnTo>
                  <a:pt x="0" y="3297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TextBox 24"/>
          <p:cNvSpPr txBox="1"/>
          <p:nvPr/>
        </p:nvSpPr>
        <p:spPr>
          <a:xfrm>
            <a:off x="2947873" y="4466729"/>
            <a:ext cx="5459781" cy="1042162"/>
          </a:xfrm>
          <a:prstGeom prst="rect">
            <a:avLst/>
          </a:prstGeom>
        </p:spPr>
        <p:txBody>
          <a:bodyPr lIns="0" tIns="0" rIns="0" bIns="0" rtlCol="0" anchor="t">
            <a:spAutoFit/>
          </a:bodyPr>
          <a:lstStyle/>
          <a:p>
            <a:pPr algn="l">
              <a:lnSpc>
                <a:spcPts val="2684"/>
              </a:lnSpc>
            </a:pPr>
            <a:r>
              <a:rPr lang="en-US" sz="2200" b="1">
                <a:solidFill>
                  <a:srgbClr val="000000"/>
                </a:solidFill>
                <a:latin typeface="Avenir Bold"/>
                <a:ea typeface="Avenir Bold"/>
                <a:cs typeface="Avenir Bold"/>
                <a:sym typeface="Avenir Bold"/>
              </a:rPr>
              <a:t>The Minibus program utilizes either a 5 or 6 passenger city vehicle and provides rides only within Walnut Creek city limits.</a:t>
            </a:r>
          </a:p>
        </p:txBody>
      </p:sp>
      <p:grpSp>
        <p:nvGrpSpPr>
          <p:cNvPr id="25" name="Group 25"/>
          <p:cNvGrpSpPr/>
          <p:nvPr/>
        </p:nvGrpSpPr>
        <p:grpSpPr>
          <a:xfrm>
            <a:off x="1975667" y="3110496"/>
            <a:ext cx="890639" cy="890639"/>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4E5"/>
            </a:solidFill>
          </p:spPr>
          <p:txBody>
            <a:bodyPr/>
            <a:lstStyle/>
            <a:p>
              <a:endParaRPr lang="en-US"/>
            </a:p>
          </p:txBody>
        </p:sp>
        <p:sp>
          <p:nvSpPr>
            <p:cNvPr id="27" name="TextBox 27"/>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sp>
        <p:nvSpPr>
          <p:cNvPr id="28" name="Freeform 28"/>
          <p:cNvSpPr/>
          <p:nvPr/>
        </p:nvSpPr>
        <p:spPr>
          <a:xfrm>
            <a:off x="2130499" y="3390964"/>
            <a:ext cx="580977" cy="329704"/>
          </a:xfrm>
          <a:custGeom>
            <a:avLst/>
            <a:gdLst/>
            <a:ahLst/>
            <a:cxnLst/>
            <a:rect l="l" t="t" r="r" b="b"/>
            <a:pathLst>
              <a:path w="580977" h="329704">
                <a:moveTo>
                  <a:pt x="0" y="0"/>
                </a:moveTo>
                <a:lnTo>
                  <a:pt x="580976" y="0"/>
                </a:lnTo>
                <a:lnTo>
                  <a:pt x="580976" y="329704"/>
                </a:lnTo>
                <a:lnTo>
                  <a:pt x="0" y="3297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9" name="TextBox 29"/>
          <p:cNvSpPr txBox="1"/>
          <p:nvPr/>
        </p:nvSpPr>
        <p:spPr>
          <a:xfrm>
            <a:off x="2947873" y="3062871"/>
            <a:ext cx="5304171" cy="1042162"/>
          </a:xfrm>
          <a:prstGeom prst="rect">
            <a:avLst/>
          </a:prstGeom>
        </p:spPr>
        <p:txBody>
          <a:bodyPr lIns="0" tIns="0" rIns="0" bIns="0" rtlCol="0" anchor="t">
            <a:spAutoFit/>
          </a:bodyPr>
          <a:lstStyle/>
          <a:p>
            <a:pPr algn="l">
              <a:lnSpc>
                <a:spcPts val="2684"/>
              </a:lnSpc>
            </a:pPr>
            <a:r>
              <a:rPr lang="en-US" sz="2200" b="1">
                <a:solidFill>
                  <a:srgbClr val="000000"/>
                </a:solidFill>
                <a:latin typeface="Avenir Bold"/>
                <a:ea typeface="Avenir Bold"/>
                <a:cs typeface="Avenir Bold"/>
                <a:sym typeface="Avenir Bold"/>
              </a:rPr>
              <a:t>Our Minibus program provides 1-round trip per day on Tuesday, Wednesday, and Thursday.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485" y="994822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2"/>
            <a:stretch>
              <a:fillRect t="-72402" b="-509"/>
            </a:stretch>
          </a:blipFill>
        </p:spPr>
        <p:txBody>
          <a:bodyPr/>
          <a:lstStyle/>
          <a:p>
            <a:endParaRPr lang="en-US"/>
          </a:p>
        </p:txBody>
      </p:sp>
      <p:grpSp>
        <p:nvGrpSpPr>
          <p:cNvPr id="3" name="Group 3"/>
          <p:cNvGrpSpPr/>
          <p:nvPr/>
        </p:nvGrpSpPr>
        <p:grpSpPr>
          <a:xfrm>
            <a:off x="10896600" y="2740351"/>
            <a:ext cx="6717628" cy="4689149"/>
            <a:chOff x="0" y="0"/>
            <a:chExt cx="9178975" cy="6342308"/>
          </a:xfrm>
        </p:grpSpPr>
        <p:pic>
          <p:nvPicPr>
            <p:cNvPr id="4" name="Picture 4"/>
            <p:cNvPicPr>
              <a:picLocks noChangeAspect="1"/>
            </p:cNvPicPr>
            <p:nvPr/>
          </p:nvPicPr>
          <p:blipFill>
            <a:blip r:embed="rId3"/>
            <a:srcRect t="3966" b="3966"/>
            <a:stretch>
              <a:fillRect/>
            </a:stretch>
          </p:blipFill>
          <p:spPr>
            <a:xfrm>
              <a:off x="0" y="0"/>
              <a:ext cx="9178975" cy="6342308"/>
            </a:xfrm>
            <a:prstGeom prst="roundRect">
              <a:avLst/>
            </a:prstGeom>
          </p:spPr>
        </p:pic>
      </p:grpSp>
      <p:sp>
        <p:nvSpPr>
          <p:cNvPr id="5" name="AutoShape 5"/>
          <p:cNvSpPr/>
          <p:nvPr/>
        </p:nvSpPr>
        <p:spPr>
          <a:xfrm>
            <a:off x="1028700" y="2740351"/>
            <a:ext cx="9548772" cy="3845082"/>
          </a:xfrm>
          <a:prstGeom prst="roundRect">
            <a:avLst/>
          </a:prstGeom>
          <a:solidFill>
            <a:srgbClr val="FFFFFF"/>
          </a:solidFill>
          <a:ln w="95250" cap="rnd">
            <a:solidFill>
              <a:srgbClr val="FFC72C"/>
            </a:solidFill>
            <a:prstDash val="solid"/>
            <a:round/>
          </a:ln>
        </p:spPr>
        <p:txBody>
          <a:bodyPr/>
          <a:lstStyle/>
          <a:p>
            <a:endParaRPr lang="en-US"/>
          </a:p>
        </p:txBody>
      </p:sp>
      <p:sp>
        <p:nvSpPr>
          <p:cNvPr id="6" name="TextBox 6"/>
          <p:cNvSpPr txBox="1"/>
          <p:nvPr/>
        </p:nvSpPr>
        <p:spPr>
          <a:xfrm>
            <a:off x="3674720" y="374387"/>
            <a:ext cx="9692851" cy="2390775"/>
          </a:xfrm>
          <a:prstGeom prst="rect">
            <a:avLst/>
          </a:prstGeom>
        </p:spPr>
        <p:txBody>
          <a:bodyPr lIns="0" tIns="0" rIns="0" bIns="0" rtlCol="0" anchor="t">
            <a:spAutoFit/>
          </a:bodyPr>
          <a:lstStyle/>
          <a:p>
            <a:pPr marL="0" lvl="0" indent="0" algn="ctr">
              <a:lnSpc>
                <a:spcPts val="8880"/>
              </a:lnSpc>
              <a:spcBef>
                <a:spcPct val="0"/>
              </a:spcBef>
            </a:pPr>
            <a:r>
              <a:rPr lang="en-US" sz="7400">
                <a:solidFill>
                  <a:srgbClr val="000000"/>
                </a:solidFill>
                <a:latin typeface="Neutraface Slab Display"/>
                <a:ea typeface="Neutraface Slab Display"/>
                <a:cs typeface="Neutraface Slab Display"/>
                <a:sym typeface="Neutraface Slab Display"/>
              </a:rPr>
              <a:t>PROGRAM PURPOSE: GAP SERVICE</a:t>
            </a:r>
          </a:p>
        </p:txBody>
      </p:sp>
      <p:sp>
        <p:nvSpPr>
          <p:cNvPr id="7" name="TextBox 7"/>
          <p:cNvSpPr txBox="1"/>
          <p:nvPr/>
        </p:nvSpPr>
        <p:spPr>
          <a:xfrm>
            <a:off x="1215024" y="2932200"/>
            <a:ext cx="9048640" cy="3375660"/>
          </a:xfrm>
          <a:prstGeom prst="rect">
            <a:avLst/>
          </a:prstGeom>
        </p:spPr>
        <p:txBody>
          <a:bodyPr lIns="0" tIns="0" rIns="0" bIns="0" rtlCol="0" anchor="t">
            <a:spAutoFit/>
          </a:bodyPr>
          <a:lstStyle/>
          <a:p>
            <a:pPr marL="453392" lvl="1" indent="-226696" algn="l">
              <a:lnSpc>
                <a:spcPts val="2940"/>
              </a:lnSpc>
              <a:buFont typeface="Arial"/>
              <a:buChar char="•"/>
            </a:pPr>
            <a:r>
              <a:rPr lang="en-US" sz="2100">
                <a:solidFill>
                  <a:srgbClr val="000000"/>
                </a:solidFill>
                <a:latin typeface="Avenir"/>
                <a:ea typeface="Avenir"/>
                <a:cs typeface="Avenir"/>
                <a:sym typeface="Avenir"/>
              </a:rPr>
              <a:t>Rides are provided in conjunction with other beneficial programs such as Cafe Costa (Meals on Wheels), aquatics therapy, resource presentations, etc.</a:t>
            </a:r>
          </a:p>
          <a:p>
            <a:pPr marL="453392" lvl="1" indent="-226696" algn="l">
              <a:lnSpc>
                <a:spcPts val="2940"/>
              </a:lnSpc>
              <a:buFont typeface="Arial"/>
              <a:buChar char="•"/>
            </a:pPr>
            <a:r>
              <a:rPr lang="en-US" sz="2100">
                <a:solidFill>
                  <a:srgbClr val="000000"/>
                </a:solidFill>
                <a:latin typeface="Avenir"/>
                <a:ea typeface="Avenir"/>
                <a:cs typeface="Avenir"/>
                <a:sym typeface="Avenir"/>
              </a:rPr>
              <a:t>Reduces challenges of having to park and walk for individuals with mobility challenges</a:t>
            </a:r>
          </a:p>
          <a:p>
            <a:pPr marL="453392" lvl="1" indent="-226696" algn="l">
              <a:lnSpc>
                <a:spcPts val="2940"/>
              </a:lnSpc>
              <a:buFont typeface="Arial"/>
              <a:buChar char="•"/>
            </a:pPr>
            <a:r>
              <a:rPr lang="en-US" sz="2100">
                <a:solidFill>
                  <a:srgbClr val="000000"/>
                </a:solidFill>
                <a:latin typeface="Avenir"/>
                <a:ea typeface="Avenir"/>
                <a:cs typeface="Avenir"/>
                <a:sym typeface="Avenir"/>
              </a:rPr>
              <a:t>Rides to essential services such as medical, dental, grocery, educational, AND social and recreational engagements.</a:t>
            </a:r>
          </a:p>
          <a:p>
            <a:pPr marL="453392" lvl="1" indent="-226696" algn="l">
              <a:lnSpc>
                <a:spcPts val="2940"/>
              </a:lnSpc>
              <a:buFont typeface="Arial"/>
              <a:buChar char="•"/>
            </a:pPr>
            <a:r>
              <a:rPr lang="en-US" sz="2100">
                <a:solidFill>
                  <a:srgbClr val="000000"/>
                </a:solidFill>
                <a:latin typeface="Avenir"/>
                <a:ea typeface="Avenir"/>
                <a:cs typeface="Avenir"/>
                <a:sym typeface="Avenir"/>
              </a:rPr>
              <a:t>Program is used in addition to other services such as LINK or Mobility Matters.</a:t>
            </a:r>
          </a:p>
        </p:txBody>
      </p:sp>
      <p:sp>
        <p:nvSpPr>
          <p:cNvPr id="8" name="AutoShape 8"/>
          <p:cNvSpPr/>
          <p:nvPr/>
        </p:nvSpPr>
        <p:spPr>
          <a:xfrm>
            <a:off x="887591" y="6896100"/>
            <a:ext cx="9689881" cy="2657456"/>
          </a:xfrm>
          <a:prstGeom prst="roundRect">
            <a:avLst/>
          </a:prstGeom>
          <a:solidFill>
            <a:srgbClr val="FFFFFF"/>
          </a:solidFill>
          <a:ln w="95250" cap="rnd">
            <a:solidFill>
              <a:srgbClr val="00B5E2"/>
            </a:solidFill>
            <a:prstDash val="solid"/>
            <a:round/>
          </a:ln>
        </p:spPr>
        <p:txBody>
          <a:bodyPr/>
          <a:lstStyle/>
          <a:p>
            <a:endParaRPr lang="en-US"/>
          </a:p>
        </p:txBody>
      </p:sp>
      <p:sp>
        <p:nvSpPr>
          <p:cNvPr id="9" name="TextBox 9"/>
          <p:cNvSpPr txBox="1"/>
          <p:nvPr/>
        </p:nvSpPr>
        <p:spPr>
          <a:xfrm>
            <a:off x="1215024" y="7073265"/>
            <a:ext cx="9048640" cy="2261235"/>
          </a:xfrm>
          <a:prstGeom prst="rect">
            <a:avLst/>
          </a:prstGeom>
        </p:spPr>
        <p:txBody>
          <a:bodyPr lIns="0" tIns="0" rIns="0" bIns="0" rtlCol="0" anchor="t">
            <a:spAutoFit/>
          </a:bodyPr>
          <a:lstStyle/>
          <a:p>
            <a:pPr marL="453392" lvl="1" indent="-226696" algn="l">
              <a:lnSpc>
                <a:spcPts val="2940"/>
              </a:lnSpc>
              <a:buFont typeface="Arial"/>
              <a:buChar char="•"/>
            </a:pPr>
            <a:r>
              <a:rPr lang="en-US" sz="2100" dirty="0">
                <a:solidFill>
                  <a:srgbClr val="000000"/>
                </a:solidFill>
                <a:latin typeface="Avenir"/>
                <a:ea typeface="Avenir"/>
                <a:cs typeface="Avenir"/>
                <a:sym typeface="Avenir"/>
              </a:rPr>
              <a:t>Speak with a live person</a:t>
            </a:r>
          </a:p>
          <a:p>
            <a:pPr marL="453392" lvl="1" indent="-226696" algn="l">
              <a:lnSpc>
                <a:spcPts val="2940"/>
              </a:lnSpc>
              <a:buFont typeface="Arial"/>
              <a:buChar char="•"/>
            </a:pPr>
            <a:r>
              <a:rPr lang="en-US" sz="2100" dirty="0">
                <a:solidFill>
                  <a:srgbClr val="000000"/>
                </a:solidFill>
                <a:latin typeface="Avenir"/>
                <a:ea typeface="Avenir"/>
                <a:cs typeface="Avenir"/>
                <a:sym typeface="Avenir"/>
              </a:rPr>
              <a:t>Personal connection with riders provides wellness checks  </a:t>
            </a:r>
          </a:p>
          <a:p>
            <a:pPr marL="453392" lvl="1" indent="-226696" algn="l">
              <a:lnSpc>
                <a:spcPts val="2940"/>
              </a:lnSpc>
              <a:buFont typeface="Arial"/>
              <a:buChar char="•"/>
            </a:pPr>
            <a:r>
              <a:rPr lang="en-US" sz="2100" dirty="0">
                <a:solidFill>
                  <a:srgbClr val="000000"/>
                </a:solidFill>
                <a:latin typeface="Avenir"/>
                <a:ea typeface="Avenir"/>
                <a:cs typeface="Avenir"/>
                <a:sym typeface="Avenir"/>
              </a:rPr>
              <a:t>Communicate directly with care providers (adult children, aides, social workers, etc.)</a:t>
            </a:r>
          </a:p>
          <a:p>
            <a:pPr marL="453392" lvl="1" indent="-226696" algn="l">
              <a:lnSpc>
                <a:spcPts val="2940"/>
              </a:lnSpc>
              <a:buFont typeface="Arial"/>
              <a:buChar char="•"/>
            </a:pPr>
            <a:r>
              <a:rPr lang="en-US" sz="2100" dirty="0">
                <a:solidFill>
                  <a:srgbClr val="000000"/>
                </a:solidFill>
                <a:latin typeface="Avenir"/>
                <a:ea typeface="Avenir"/>
                <a:cs typeface="Avenir"/>
                <a:sym typeface="Avenir"/>
              </a:rPr>
              <a:t>Trained staff on how to best support riders with disabilities</a:t>
            </a:r>
          </a:p>
          <a:p>
            <a:pPr marL="453392" lvl="1" indent="-226696" algn="l">
              <a:lnSpc>
                <a:spcPts val="2940"/>
              </a:lnSpc>
              <a:buFont typeface="Arial"/>
              <a:buChar char="•"/>
            </a:pPr>
            <a:r>
              <a:rPr lang="en-US" sz="2100" dirty="0">
                <a:solidFill>
                  <a:srgbClr val="000000"/>
                </a:solidFill>
                <a:latin typeface="Avenir"/>
                <a:ea typeface="Avenir"/>
                <a:cs typeface="Avenir"/>
                <a:sym typeface="Avenir"/>
              </a:rPr>
              <a:t>Mix of Lyft, Minibus &amp; shared rides + meeting new friends</a:t>
            </a:r>
          </a:p>
        </p:txBody>
      </p:sp>
      <p:sp>
        <p:nvSpPr>
          <p:cNvPr id="10" name="TextBox 10"/>
          <p:cNvSpPr txBox="1"/>
          <p:nvPr/>
        </p:nvSpPr>
        <p:spPr>
          <a:xfrm>
            <a:off x="10941975" y="7734281"/>
            <a:ext cx="6884232" cy="1819275"/>
          </a:xfrm>
          <a:prstGeom prst="rect">
            <a:avLst/>
          </a:prstGeom>
        </p:spPr>
        <p:txBody>
          <a:bodyPr lIns="0" tIns="0" rIns="0" bIns="0" rtlCol="0" anchor="t">
            <a:spAutoFit/>
          </a:bodyPr>
          <a:lstStyle/>
          <a:p>
            <a:pPr algn="l">
              <a:lnSpc>
                <a:spcPts val="2099"/>
              </a:lnSpc>
              <a:spcBef>
                <a:spcPct val="0"/>
              </a:spcBef>
            </a:pPr>
            <a:r>
              <a:rPr lang="en-US" sz="1499" i="1" dirty="0">
                <a:solidFill>
                  <a:srgbClr val="000000"/>
                </a:solidFill>
                <a:latin typeface="Avenir Italics"/>
                <a:ea typeface="Avenir Italics"/>
                <a:cs typeface="Avenir Italics"/>
                <a:sym typeface="Avenir Italics"/>
              </a:rPr>
              <a:t>“This is for Matthew Basset, a testimonial to how wonderful Lyft has been for him. It's gotten him to the places he needs to be, like the dentist or to the Civic Center when he has a Walnut Creek activity. It's been a really big help knowing that is available, because sometimes there’s just NO other way he was going get there. So thank you so much for having Lyft available.”</a:t>
            </a:r>
          </a:p>
          <a:p>
            <a:pPr algn="l">
              <a:lnSpc>
                <a:spcPts val="2099"/>
              </a:lnSpc>
              <a:spcBef>
                <a:spcPct val="0"/>
              </a:spcBef>
            </a:pPr>
            <a:endParaRPr lang="en-US" sz="1499" i="1" dirty="0">
              <a:solidFill>
                <a:srgbClr val="000000"/>
              </a:solidFill>
              <a:latin typeface="Avenir Italics"/>
              <a:ea typeface="Avenir Italics"/>
              <a:cs typeface="Avenir Italics"/>
              <a:sym typeface="Avenir Italics"/>
            </a:endParaRPr>
          </a:p>
          <a:p>
            <a:pPr algn="l">
              <a:lnSpc>
                <a:spcPts val="2099"/>
              </a:lnSpc>
              <a:spcBef>
                <a:spcPct val="0"/>
              </a:spcBef>
            </a:pPr>
            <a:r>
              <a:rPr lang="en-US" sz="1499" i="1" dirty="0">
                <a:solidFill>
                  <a:srgbClr val="000000"/>
                </a:solidFill>
                <a:latin typeface="Avenir Italics"/>
                <a:ea typeface="Avenir Italics"/>
                <a:cs typeface="Avenir Italics"/>
                <a:sym typeface="Avenir Italics"/>
              </a:rPr>
              <a:t>-Carol Basset (Matthew Bassett‘s mother)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5813" y="1825888"/>
            <a:ext cx="11378330" cy="4900908"/>
          </a:xfrm>
          <a:prstGeom prst="roundRect">
            <a:avLst/>
          </a:prstGeom>
          <a:solidFill>
            <a:srgbClr val="FFFFFF"/>
          </a:solidFill>
          <a:ln w="95250" cap="rnd">
            <a:solidFill>
              <a:srgbClr val="7CC24D"/>
            </a:solidFill>
            <a:prstDash val="solid"/>
            <a:round/>
          </a:ln>
        </p:spPr>
        <p:txBody>
          <a:bodyPr/>
          <a:lstStyle/>
          <a:p>
            <a:endParaRPr lang="en-US"/>
          </a:p>
        </p:txBody>
      </p:sp>
      <p:sp>
        <p:nvSpPr>
          <p:cNvPr id="3" name="TextBox 3"/>
          <p:cNvSpPr txBox="1"/>
          <p:nvPr/>
        </p:nvSpPr>
        <p:spPr>
          <a:xfrm>
            <a:off x="1953830" y="2953397"/>
            <a:ext cx="10528318" cy="3237230"/>
          </a:xfrm>
          <a:prstGeom prst="rect">
            <a:avLst/>
          </a:prstGeom>
        </p:spPr>
        <p:txBody>
          <a:bodyPr lIns="0" tIns="0" rIns="0" bIns="0" rtlCol="0" anchor="t">
            <a:spAutoFit/>
          </a:bodyPr>
          <a:lstStyle/>
          <a:p>
            <a:pPr marL="496571" lvl="1" indent="-248285" algn="l">
              <a:lnSpc>
                <a:spcPts val="3220"/>
              </a:lnSpc>
              <a:buFont typeface="Arial"/>
              <a:buChar char="•"/>
            </a:pPr>
            <a:r>
              <a:rPr lang="en-US" sz="2300">
                <a:solidFill>
                  <a:srgbClr val="000000"/>
                </a:solidFill>
                <a:latin typeface="Avenir"/>
                <a:ea typeface="Avenir"/>
                <a:cs typeface="Avenir"/>
                <a:sym typeface="Avenir"/>
              </a:rPr>
              <a:t>Hourly Staff</a:t>
            </a:r>
          </a:p>
          <a:p>
            <a:pPr marL="496571" lvl="1" indent="-248285" algn="l">
              <a:lnSpc>
                <a:spcPts val="3220"/>
              </a:lnSpc>
              <a:buFont typeface="Arial"/>
              <a:buChar char="•"/>
            </a:pPr>
            <a:r>
              <a:rPr lang="en-US" sz="2300">
                <a:solidFill>
                  <a:srgbClr val="000000"/>
                </a:solidFill>
                <a:latin typeface="Avenir"/>
                <a:ea typeface="Avenir"/>
                <a:cs typeface="Avenir"/>
                <a:sym typeface="Avenir"/>
              </a:rPr>
              <a:t>FBI &amp; CA Background Check</a:t>
            </a:r>
          </a:p>
          <a:p>
            <a:pPr marL="496571" lvl="1" indent="-248285" algn="l">
              <a:lnSpc>
                <a:spcPts val="3220"/>
              </a:lnSpc>
              <a:buFont typeface="Arial"/>
              <a:buChar char="•"/>
            </a:pPr>
            <a:r>
              <a:rPr lang="en-US" sz="2300">
                <a:solidFill>
                  <a:srgbClr val="000000"/>
                </a:solidFill>
                <a:latin typeface="Avenir"/>
                <a:ea typeface="Avenir"/>
                <a:cs typeface="Avenir"/>
                <a:sym typeface="Avenir"/>
              </a:rPr>
              <a:t>Mandated Reporter Training &amp; Elder Abuse Prevention Training</a:t>
            </a:r>
          </a:p>
          <a:p>
            <a:pPr marL="496571" lvl="1" indent="-248285" algn="l">
              <a:lnSpc>
                <a:spcPts val="3220"/>
              </a:lnSpc>
              <a:buFont typeface="Arial"/>
              <a:buChar char="•"/>
            </a:pPr>
            <a:r>
              <a:rPr lang="en-US" sz="2300">
                <a:solidFill>
                  <a:srgbClr val="000000"/>
                </a:solidFill>
                <a:latin typeface="Avenir"/>
                <a:ea typeface="Avenir"/>
                <a:cs typeface="Avenir"/>
                <a:sym typeface="Avenir"/>
              </a:rPr>
              <a:t>Anti-Harassment Training</a:t>
            </a:r>
          </a:p>
          <a:p>
            <a:pPr marL="496571" lvl="1" indent="-248285" algn="l">
              <a:lnSpc>
                <a:spcPts val="3220"/>
              </a:lnSpc>
              <a:buFont typeface="Arial"/>
              <a:buChar char="•"/>
            </a:pPr>
            <a:r>
              <a:rPr lang="en-US" sz="2300">
                <a:solidFill>
                  <a:srgbClr val="000000"/>
                </a:solidFill>
                <a:latin typeface="Avenir"/>
                <a:ea typeface="Avenir"/>
                <a:cs typeface="Avenir"/>
                <a:sym typeface="Avenir"/>
              </a:rPr>
              <a:t>Diversity, Equity &amp; Inclusion Training</a:t>
            </a:r>
          </a:p>
          <a:p>
            <a:pPr marL="496571" lvl="1" indent="-248285" algn="l">
              <a:lnSpc>
                <a:spcPts val="3220"/>
              </a:lnSpc>
              <a:buFont typeface="Arial"/>
              <a:buChar char="•"/>
            </a:pPr>
            <a:r>
              <a:rPr lang="en-US" sz="2300">
                <a:solidFill>
                  <a:srgbClr val="000000"/>
                </a:solidFill>
                <a:latin typeface="Avenir"/>
                <a:ea typeface="Avenir"/>
                <a:cs typeface="Avenir"/>
                <a:sym typeface="Avenir"/>
              </a:rPr>
              <a:t>CA DMV Record &amp; Driver Background Screening &amp; Ongoing Monitoring</a:t>
            </a:r>
          </a:p>
          <a:p>
            <a:pPr marL="496571" lvl="1" indent="-248285" algn="l">
              <a:lnSpc>
                <a:spcPts val="3220"/>
              </a:lnSpc>
              <a:buFont typeface="Arial"/>
              <a:buChar char="•"/>
            </a:pPr>
            <a:r>
              <a:rPr lang="en-US" sz="2300">
                <a:solidFill>
                  <a:srgbClr val="000000"/>
                </a:solidFill>
                <a:latin typeface="Avenir"/>
                <a:ea typeface="Avenir"/>
                <a:cs typeface="Avenir"/>
                <a:sym typeface="Avenir"/>
              </a:rPr>
              <a:t>Driver evaluations to maintain the safety and integrity of the MiniBus </a:t>
            </a:r>
          </a:p>
          <a:p>
            <a:pPr algn="l">
              <a:lnSpc>
                <a:spcPts val="3220"/>
              </a:lnSpc>
            </a:pPr>
            <a:r>
              <a:rPr lang="en-US" sz="2300">
                <a:solidFill>
                  <a:srgbClr val="000000"/>
                </a:solidFill>
                <a:latin typeface="Avenir"/>
                <a:ea typeface="Avenir"/>
                <a:cs typeface="Avenir"/>
                <a:sym typeface="Avenir"/>
              </a:rPr>
              <a:t>      program</a:t>
            </a:r>
          </a:p>
        </p:txBody>
      </p:sp>
      <p:sp>
        <p:nvSpPr>
          <p:cNvPr id="4" name="TextBox 4"/>
          <p:cNvSpPr txBox="1"/>
          <p:nvPr/>
        </p:nvSpPr>
        <p:spPr>
          <a:xfrm>
            <a:off x="4929188" y="229889"/>
            <a:ext cx="8429625"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PROGRAM SAFETY</a:t>
            </a:r>
          </a:p>
        </p:txBody>
      </p:sp>
      <p:sp>
        <p:nvSpPr>
          <p:cNvPr id="5" name="TextBox 5"/>
          <p:cNvSpPr txBox="1"/>
          <p:nvPr/>
        </p:nvSpPr>
        <p:spPr>
          <a:xfrm>
            <a:off x="1953830" y="2224978"/>
            <a:ext cx="7639017" cy="541701"/>
          </a:xfrm>
          <a:prstGeom prst="rect">
            <a:avLst/>
          </a:prstGeom>
        </p:spPr>
        <p:txBody>
          <a:bodyPr lIns="0" tIns="0" rIns="0" bIns="0" rtlCol="0" anchor="t">
            <a:spAutoFit/>
          </a:bodyPr>
          <a:lstStyle/>
          <a:p>
            <a:pPr algn="ctr">
              <a:lnSpc>
                <a:spcPts val="3983"/>
              </a:lnSpc>
            </a:pPr>
            <a:r>
              <a:rPr lang="en-US" sz="2845" b="1">
                <a:solidFill>
                  <a:srgbClr val="000000"/>
                </a:solidFill>
                <a:latin typeface="Avenir Bold"/>
                <a:ea typeface="Avenir Bold"/>
                <a:cs typeface="Avenir Bold"/>
                <a:sym typeface="Avenir Bold"/>
              </a:rPr>
              <a:t>TRANSPORTATION SPECIALISTS &amp; DRIVERS</a:t>
            </a:r>
          </a:p>
        </p:txBody>
      </p:sp>
      <p:sp>
        <p:nvSpPr>
          <p:cNvPr id="6" name="AutoShape 6"/>
          <p:cNvSpPr/>
          <p:nvPr/>
        </p:nvSpPr>
        <p:spPr>
          <a:xfrm>
            <a:off x="1515813" y="7200900"/>
            <a:ext cx="11378330" cy="2616987"/>
          </a:xfrm>
          <a:prstGeom prst="roundRect">
            <a:avLst/>
          </a:prstGeom>
          <a:solidFill>
            <a:srgbClr val="FFFFFF"/>
          </a:solidFill>
          <a:ln w="95250" cap="rnd">
            <a:solidFill>
              <a:srgbClr val="00B5E2"/>
            </a:solidFill>
            <a:prstDash val="solid"/>
            <a:round/>
          </a:ln>
        </p:spPr>
        <p:txBody>
          <a:bodyPr/>
          <a:lstStyle/>
          <a:p>
            <a:endParaRPr lang="en-US"/>
          </a:p>
        </p:txBody>
      </p:sp>
      <p:sp>
        <p:nvSpPr>
          <p:cNvPr id="7" name="TextBox 7"/>
          <p:cNvSpPr txBox="1"/>
          <p:nvPr/>
        </p:nvSpPr>
        <p:spPr>
          <a:xfrm>
            <a:off x="1784820" y="7476379"/>
            <a:ext cx="10697328" cy="1933087"/>
          </a:xfrm>
          <a:prstGeom prst="rect">
            <a:avLst/>
          </a:prstGeom>
        </p:spPr>
        <p:txBody>
          <a:bodyPr lIns="0" tIns="0" rIns="0" bIns="0" rtlCol="0" anchor="t">
            <a:spAutoFit/>
          </a:bodyPr>
          <a:lstStyle/>
          <a:p>
            <a:pPr algn="l">
              <a:lnSpc>
                <a:spcPts val="2476"/>
              </a:lnSpc>
              <a:spcBef>
                <a:spcPct val="0"/>
              </a:spcBef>
            </a:pPr>
            <a:r>
              <a:rPr lang="en-US" sz="1769" i="1" dirty="0">
                <a:solidFill>
                  <a:srgbClr val="000000"/>
                </a:solidFill>
                <a:latin typeface="Avenir Italics"/>
                <a:ea typeface="Avenir Italics"/>
                <a:cs typeface="Avenir Italics"/>
                <a:sym typeface="Avenir Italics"/>
              </a:rPr>
              <a:t>“The Minibus and Lyft program is a Godsend for seniors who do not drive and need to go to appointments, grocery shopping or errands around town. The bus service here is very slow and unreliable. The Minibus program helps seniors who need to go to appointments and to get out of the house. It enables me to get out to Choir practice and to socialize with others. Thank you for continuing this program."</a:t>
            </a:r>
          </a:p>
          <a:p>
            <a:pPr algn="l">
              <a:lnSpc>
                <a:spcPts val="2476"/>
              </a:lnSpc>
              <a:spcBef>
                <a:spcPct val="0"/>
              </a:spcBef>
            </a:pPr>
            <a:endParaRPr lang="en-US" sz="1769" i="1" dirty="0">
              <a:solidFill>
                <a:srgbClr val="000000"/>
              </a:solidFill>
              <a:latin typeface="Avenir Italics"/>
              <a:ea typeface="Avenir Italics"/>
              <a:cs typeface="Avenir Italics"/>
              <a:sym typeface="Avenir Italics"/>
            </a:endParaRPr>
          </a:p>
          <a:p>
            <a:pPr algn="l">
              <a:lnSpc>
                <a:spcPts val="2476"/>
              </a:lnSpc>
              <a:spcBef>
                <a:spcPct val="0"/>
              </a:spcBef>
            </a:pPr>
            <a:r>
              <a:rPr lang="en-US" sz="1769" dirty="0">
                <a:solidFill>
                  <a:srgbClr val="000000"/>
                </a:solidFill>
                <a:latin typeface="Avenir"/>
                <a:ea typeface="Avenir"/>
                <a:cs typeface="Avenir"/>
                <a:sym typeface="Avenir"/>
              </a:rPr>
              <a:t>- Penny L</a:t>
            </a:r>
          </a:p>
        </p:txBody>
      </p:sp>
      <p:sp>
        <p:nvSpPr>
          <p:cNvPr id="8" name="Freeform 8"/>
          <p:cNvSpPr/>
          <p:nvPr/>
        </p:nvSpPr>
        <p:spPr>
          <a:xfrm>
            <a:off x="-127485" y="994822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2"/>
            <a:stretch>
              <a:fillRect t="-72402" b="-509"/>
            </a:stretch>
          </a:blipFill>
        </p:spPr>
        <p:txBody>
          <a:bodyPr/>
          <a:lstStyle/>
          <a:p>
            <a:endParaRPr lang="en-US"/>
          </a:p>
        </p:txBody>
      </p:sp>
      <p:sp>
        <p:nvSpPr>
          <p:cNvPr id="9" name="Freeform 9"/>
          <p:cNvSpPr/>
          <p:nvPr/>
        </p:nvSpPr>
        <p:spPr>
          <a:xfrm>
            <a:off x="13089192" y="2879228"/>
            <a:ext cx="4666549" cy="5563695"/>
          </a:xfrm>
          <a:prstGeom prst="roundRect">
            <a:avLst/>
          </a:prstGeom>
          <a:blipFill>
            <a:blip r:embed="rId3"/>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9729" y="2878127"/>
            <a:ext cx="8277528" cy="6832789"/>
          </a:xfrm>
          <a:prstGeom prst="rect">
            <a:avLst/>
          </a:prstGeom>
          <a:solidFill>
            <a:srgbClr val="FFFFFF"/>
          </a:solidFill>
          <a:ln w="95250" cap="rnd">
            <a:solidFill>
              <a:srgbClr val="7CC24D"/>
            </a:solidFill>
            <a:prstDash val="solid"/>
            <a:round/>
          </a:ln>
        </p:spPr>
        <p:txBody>
          <a:bodyPr/>
          <a:lstStyle/>
          <a:p>
            <a:endParaRPr lang="en-US"/>
          </a:p>
        </p:txBody>
      </p:sp>
      <p:sp>
        <p:nvSpPr>
          <p:cNvPr id="3" name="TextBox 3"/>
          <p:cNvSpPr txBox="1"/>
          <p:nvPr/>
        </p:nvSpPr>
        <p:spPr>
          <a:xfrm>
            <a:off x="2794603" y="72985"/>
            <a:ext cx="12875310" cy="272669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Community Outreach Highlights:</a:t>
            </a:r>
          </a:p>
        </p:txBody>
      </p:sp>
      <p:sp>
        <p:nvSpPr>
          <p:cNvPr id="4" name="TextBox 4"/>
          <p:cNvSpPr txBox="1"/>
          <p:nvPr/>
        </p:nvSpPr>
        <p:spPr>
          <a:xfrm>
            <a:off x="757437" y="3101746"/>
            <a:ext cx="7704046" cy="5900420"/>
          </a:xfrm>
          <a:prstGeom prst="rect">
            <a:avLst/>
          </a:prstGeom>
        </p:spPr>
        <p:txBody>
          <a:bodyPr lIns="0" tIns="0" rIns="0" bIns="0" rtlCol="0" anchor="t">
            <a:spAutoFit/>
          </a:bodyPr>
          <a:lstStyle/>
          <a:p>
            <a:pPr algn="l">
              <a:lnSpc>
                <a:spcPts val="3080"/>
              </a:lnSpc>
            </a:pPr>
            <a:r>
              <a:rPr lang="en-US" sz="2200" b="1">
                <a:solidFill>
                  <a:srgbClr val="000000"/>
                </a:solidFill>
                <a:latin typeface="Avenir Bold"/>
                <a:ea typeface="Avenir Bold"/>
                <a:cs typeface="Avenir Bold"/>
                <a:sym typeface="Avenir Bold"/>
              </a:rPr>
              <a:t>Tabled Events</a:t>
            </a:r>
            <a:r>
              <a:rPr lang="en-US" sz="2200">
                <a:solidFill>
                  <a:srgbClr val="000000"/>
                </a:solidFill>
                <a:latin typeface="Avenir"/>
                <a:ea typeface="Avenir"/>
                <a:cs typeface="Avenir"/>
                <a:sym typeface="Avenir"/>
              </a:rPr>
              <a:t>: </a:t>
            </a:r>
          </a:p>
          <a:p>
            <a:pPr marL="474981" lvl="1" indent="-237491" algn="l">
              <a:lnSpc>
                <a:spcPts val="3080"/>
              </a:lnSpc>
              <a:buFont typeface="Arial"/>
              <a:buChar char="•"/>
            </a:pPr>
            <a:r>
              <a:rPr lang="en-US" sz="2200">
                <a:solidFill>
                  <a:srgbClr val="000000"/>
                </a:solidFill>
                <a:latin typeface="Avenir"/>
                <a:ea typeface="Avenir"/>
                <a:cs typeface="Avenir"/>
                <a:sym typeface="Avenir"/>
              </a:rPr>
              <a:t>Oct 16, 2024: Pedestrian Safety Awareness Month Event at Rossmoor </a:t>
            </a:r>
          </a:p>
          <a:p>
            <a:pPr marL="474981" lvl="1" indent="-237491" algn="l">
              <a:lnSpc>
                <a:spcPts val="3080"/>
              </a:lnSpc>
              <a:buFont typeface="Arial"/>
              <a:buChar char="•"/>
            </a:pPr>
            <a:r>
              <a:rPr lang="en-US" sz="2200">
                <a:solidFill>
                  <a:srgbClr val="000000"/>
                </a:solidFill>
                <a:latin typeface="Avenir"/>
                <a:ea typeface="Avenir"/>
                <a:cs typeface="Avenir"/>
                <a:sym typeface="Avenir"/>
              </a:rPr>
              <a:t>Feb 21, 2025: City of Martinez Senior Center “Healthy Hearts, Healthy Lives” Community Resource Fair </a:t>
            </a:r>
          </a:p>
          <a:p>
            <a:pPr marL="474981" lvl="1" indent="-237491" algn="l">
              <a:lnSpc>
                <a:spcPts val="3080"/>
              </a:lnSpc>
              <a:buFont typeface="Arial"/>
              <a:buChar char="•"/>
            </a:pPr>
            <a:r>
              <a:rPr lang="en-US" sz="2200">
                <a:solidFill>
                  <a:srgbClr val="000000"/>
                </a:solidFill>
                <a:latin typeface="Avenir"/>
                <a:ea typeface="Avenir"/>
                <a:cs typeface="Avenir"/>
                <a:sym typeface="Avenir"/>
              </a:rPr>
              <a:t>Mar 13, 2025: Walnut Creek Senior Resource Fair at St. Mathews – Sensational Seniors Sponsorship </a:t>
            </a:r>
          </a:p>
          <a:p>
            <a:pPr marL="474981" lvl="1" indent="-237491" algn="l">
              <a:lnSpc>
                <a:spcPts val="3080"/>
              </a:lnSpc>
              <a:buFont typeface="Arial"/>
              <a:buChar char="•"/>
            </a:pPr>
            <a:r>
              <a:rPr lang="en-US" sz="2200">
                <a:solidFill>
                  <a:srgbClr val="000000"/>
                </a:solidFill>
                <a:latin typeface="Avenir"/>
                <a:ea typeface="Avenir"/>
                <a:cs typeface="Avenir"/>
                <a:sym typeface="Avenir"/>
              </a:rPr>
              <a:t>Mar 29, 2025: IDD Resource Fair – Developmental Disabilities Awareness Month </a:t>
            </a:r>
          </a:p>
          <a:p>
            <a:pPr marL="474981" lvl="1" indent="-237491" algn="l">
              <a:lnSpc>
                <a:spcPts val="3080"/>
              </a:lnSpc>
              <a:buFont typeface="Arial"/>
              <a:buChar char="•"/>
            </a:pPr>
            <a:r>
              <a:rPr lang="en-US" sz="2200">
                <a:solidFill>
                  <a:srgbClr val="000000"/>
                </a:solidFill>
                <a:latin typeface="Avenir"/>
                <a:ea typeface="Avenir"/>
                <a:cs typeface="Avenir"/>
                <a:sym typeface="Avenir"/>
              </a:rPr>
              <a:t>Sep 14, 2025: Concord Senior Center Transportation Expo</a:t>
            </a:r>
          </a:p>
          <a:p>
            <a:pPr marL="474981" lvl="1" indent="-237491" algn="l">
              <a:lnSpc>
                <a:spcPts val="3080"/>
              </a:lnSpc>
              <a:buFont typeface="Arial"/>
              <a:buChar char="•"/>
            </a:pPr>
            <a:r>
              <a:rPr lang="en-US" sz="2200">
                <a:solidFill>
                  <a:srgbClr val="000000"/>
                </a:solidFill>
                <a:latin typeface="Avenir"/>
                <a:ea typeface="Avenir"/>
                <a:cs typeface="Avenir"/>
                <a:sym typeface="Avenir"/>
              </a:rPr>
              <a:t>Nov 6, 2025: Rossmoor Health Fair </a:t>
            </a:r>
          </a:p>
          <a:p>
            <a:pPr algn="l">
              <a:lnSpc>
                <a:spcPts val="3080"/>
              </a:lnSpc>
            </a:pPr>
            <a:r>
              <a:rPr lang="en-US" sz="2200" b="1">
                <a:solidFill>
                  <a:srgbClr val="000000"/>
                </a:solidFill>
                <a:latin typeface="Avenir Bold"/>
                <a:ea typeface="Avenir Bold"/>
                <a:cs typeface="Avenir Bold"/>
                <a:sym typeface="Avenir Bold"/>
              </a:rPr>
              <a:t>Conferences</a:t>
            </a:r>
            <a:r>
              <a:rPr lang="en-US" sz="2200">
                <a:solidFill>
                  <a:srgbClr val="000000"/>
                </a:solidFill>
                <a:latin typeface="Avenir"/>
                <a:ea typeface="Avenir"/>
                <a:cs typeface="Avenir"/>
                <a:sym typeface="Avenir"/>
              </a:rPr>
              <a:t>: </a:t>
            </a:r>
          </a:p>
          <a:p>
            <a:pPr marL="474981" lvl="1" indent="-237491" algn="l">
              <a:lnSpc>
                <a:spcPts val="3080"/>
              </a:lnSpc>
              <a:buFont typeface="Arial"/>
              <a:buChar char="•"/>
            </a:pPr>
            <a:r>
              <a:rPr lang="en-US" sz="2200">
                <a:solidFill>
                  <a:srgbClr val="000000"/>
                </a:solidFill>
                <a:latin typeface="Avenir"/>
                <a:ea typeface="Avenir"/>
                <a:cs typeface="Avenir"/>
                <a:sym typeface="Avenir"/>
              </a:rPr>
              <a:t>Senior Forum of Central Contra Costa County</a:t>
            </a:r>
          </a:p>
          <a:p>
            <a:pPr marL="474981" lvl="1" indent="-237491" algn="l">
              <a:lnSpc>
                <a:spcPts val="3080"/>
              </a:lnSpc>
              <a:buFont typeface="Arial"/>
              <a:buChar char="•"/>
            </a:pPr>
            <a:r>
              <a:rPr lang="en-US" sz="2200">
                <a:solidFill>
                  <a:srgbClr val="000000"/>
                </a:solidFill>
                <a:latin typeface="Avenir"/>
                <a:ea typeface="Avenir"/>
                <a:cs typeface="Avenir"/>
                <a:sym typeface="Avenir"/>
              </a:rPr>
              <a:t>July 14, 2025: Older Americans Act 60th Birthday Bash.</a:t>
            </a:r>
          </a:p>
        </p:txBody>
      </p:sp>
      <p:sp>
        <p:nvSpPr>
          <p:cNvPr id="5" name="Freeform 5"/>
          <p:cNvSpPr/>
          <p:nvPr/>
        </p:nvSpPr>
        <p:spPr>
          <a:xfrm>
            <a:off x="-127485" y="994822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2"/>
            <a:stretch>
              <a:fillRect t="-72402" b="-509"/>
            </a:stretch>
          </a:blipFill>
        </p:spPr>
        <p:txBody>
          <a:bodyPr/>
          <a:lstStyle/>
          <a:p>
            <a:endParaRPr lang="en-US"/>
          </a:p>
        </p:txBody>
      </p:sp>
      <p:sp>
        <p:nvSpPr>
          <p:cNvPr id="6" name="AutoShape 6"/>
          <p:cNvSpPr/>
          <p:nvPr/>
        </p:nvSpPr>
        <p:spPr>
          <a:xfrm>
            <a:off x="9232259" y="2878127"/>
            <a:ext cx="8507560" cy="6832789"/>
          </a:xfrm>
          <a:prstGeom prst="rect">
            <a:avLst/>
          </a:prstGeom>
          <a:solidFill>
            <a:srgbClr val="FFFFFF"/>
          </a:solidFill>
          <a:ln w="95250" cap="rnd">
            <a:solidFill>
              <a:srgbClr val="00B5E2"/>
            </a:solidFill>
            <a:prstDash val="solid"/>
            <a:round/>
          </a:ln>
        </p:spPr>
        <p:txBody>
          <a:bodyPr/>
          <a:lstStyle/>
          <a:p>
            <a:endParaRPr lang="en-US"/>
          </a:p>
        </p:txBody>
      </p:sp>
      <p:sp>
        <p:nvSpPr>
          <p:cNvPr id="7" name="TextBox 7"/>
          <p:cNvSpPr txBox="1"/>
          <p:nvPr/>
        </p:nvSpPr>
        <p:spPr>
          <a:xfrm>
            <a:off x="9545757" y="3101746"/>
            <a:ext cx="7713543" cy="6432550"/>
          </a:xfrm>
          <a:prstGeom prst="rect">
            <a:avLst/>
          </a:prstGeom>
        </p:spPr>
        <p:txBody>
          <a:bodyPr lIns="0" tIns="0" rIns="0" bIns="0" rtlCol="0" anchor="t">
            <a:spAutoFit/>
          </a:bodyPr>
          <a:lstStyle/>
          <a:p>
            <a:pPr algn="l">
              <a:lnSpc>
                <a:spcPts val="3080"/>
              </a:lnSpc>
            </a:pPr>
            <a:r>
              <a:rPr lang="en-US" sz="2200">
                <a:solidFill>
                  <a:srgbClr val="000000"/>
                </a:solidFill>
                <a:latin typeface="Avenir"/>
                <a:ea typeface="Avenir"/>
                <a:cs typeface="Avenir"/>
                <a:sym typeface="Avenir"/>
              </a:rPr>
              <a:t> </a:t>
            </a:r>
            <a:r>
              <a:rPr lang="en-US" sz="2200" b="1">
                <a:solidFill>
                  <a:srgbClr val="000000"/>
                </a:solidFill>
                <a:latin typeface="Avenir Bold"/>
                <a:ea typeface="Avenir Bold"/>
                <a:cs typeface="Avenir Bold"/>
                <a:sym typeface="Avenir Bold"/>
              </a:rPr>
              <a:t>Presentations &amp; Trainings</a:t>
            </a:r>
            <a:r>
              <a:rPr lang="en-US" sz="2200">
                <a:solidFill>
                  <a:srgbClr val="000000"/>
                </a:solidFill>
                <a:latin typeface="Avenir"/>
                <a:ea typeface="Avenir"/>
                <a:cs typeface="Avenir"/>
                <a:sym typeface="Avenir"/>
              </a:rPr>
              <a:t>: </a:t>
            </a:r>
          </a:p>
          <a:p>
            <a:pPr marL="496571" lvl="1" indent="-248285" algn="l">
              <a:lnSpc>
                <a:spcPts val="3220"/>
              </a:lnSpc>
              <a:buFont typeface="Arial"/>
              <a:buChar char="•"/>
            </a:pPr>
            <a:r>
              <a:rPr lang="en-US" sz="2300">
                <a:solidFill>
                  <a:srgbClr val="000000"/>
                </a:solidFill>
                <a:latin typeface="Avenir"/>
                <a:ea typeface="Avenir"/>
                <a:cs typeface="Avenir"/>
                <a:sym typeface="Avenir"/>
              </a:rPr>
              <a:t>Transportation Program presentations for Walnut Creek Arts &amp; Recreation</a:t>
            </a:r>
          </a:p>
          <a:p>
            <a:pPr marL="496571" lvl="1" indent="-248285" algn="l">
              <a:lnSpc>
                <a:spcPts val="3220"/>
              </a:lnSpc>
              <a:buFont typeface="Arial"/>
              <a:buChar char="•"/>
            </a:pPr>
            <a:r>
              <a:rPr lang="en-US" sz="2300">
                <a:solidFill>
                  <a:srgbClr val="000000"/>
                </a:solidFill>
                <a:latin typeface="Avenir"/>
                <a:ea typeface="Avenir"/>
                <a:cs typeface="Avenir"/>
                <a:sym typeface="Avenir"/>
              </a:rPr>
              <a:t>Program reviews and training courses for City of Concord’s transportation team. </a:t>
            </a:r>
          </a:p>
          <a:p>
            <a:pPr algn="l">
              <a:lnSpc>
                <a:spcPts val="3220"/>
              </a:lnSpc>
            </a:pPr>
            <a:endParaRPr lang="en-US" sz="2300">
              <a:solidFill>
                <a:srgbClr val="000000"/>
              </a:solidFill>
              <a:latin typeface="Avenir"/>
              <a:ea typeface="Avenir"/>
              <a:cs typeface="Avenir"/>
              <a:sym typeface="Avenir"/>
            </a:endParaRPr>
          </a:p>
          <a:p>
            <a:pPr algn="l">
              <a:lnSpc>
                <a:spcPts val="3220"/>
              </a:lnSpc>
            </a:pPr>
            <a:r>
              <a:rPr lang="en-US" sz="2300" b="1">
                <a:solidFill>
                  <a:srgbClr val="000000"/>
                </a:solidFill>
                <a:latin typeface="Avenir Bold"/>
                <a:ea typeface="Avenir Bold"/>
                <a:cs typeface="Avenir Bold"/>
                <a:sym typeface="Avenir Bold"/>
              </a:rPr>
              <a:t>Individuals with Disabilities Support</a:t>
            </a:r>
            <a:r>
              <a:rPr lang="en-US" sz="2300">
                <a:solidFill>
                  <a:srgbClr val="000000"/>
                </a:solidFill>
                <a:latin typeface="Avenir"/>
                <a:ea typeface="Avenir"/>
                <a:cs typeface="Avenir"/>
                <a:sym typeface="Avenir"/>
              </a:rPr>
              <a:t>: </a:t>
            </a:r>
          </a:p>
          <a:p>
            <a:pPr marL="496571" lvl="1" indent="-248285" algn="l">
              <a:lnSpc>
                <a:spcPts val="3220"/>
              </a:lnSpc>
              <a:buFont typeface="Arial"/>
              <a:buChar char="•"/>
            </a:pPr>
            <a:r>
              <a:rPr lang="en-US" sz="2300">
                <a:solidFill>
                  <a:srgbClr val="000000"/>
                </a:solidFill>
                <a:latin typeface="Avenir"/>
                <a:ea typeface="Avenir"/>
                <a:cs typeface="Avenir"/>
                <a:sym typeface="Avenir"/>
              </a:rPr>
              <a:t>The transportation program team took a strategic approach through targeted marketing and active participation in community outreach events. </a:t>
            </a:r>
          </a:p>
          <a:p>
            <a:pPr marL="993141" lvl="2" indent="-331047" algn="l">
              <a:lnSpc>
                <a:spcPts val="3220"/>
              </a:lnSpc>
              <a:buFont typeface="Arial"/>
              <a:buChar char="⚬"/>
            </a:pPr>
            <a:r>
              <a:rPr lang="en-US" sz="2300">
                <a:solidFill>
                  <a:srgbClr val="000000"/>
                </a:solidFill>
                <a:latin typeface="Avenir"/>
                <a:ea typeface="Avenir"/>
                <a:cs typeface="Avenir"/>
                <a:sym typeface="Avenir"/>
              </a:rPr>
              <a:t>This has directly contributed to a 17% average increase (this past year) in ridership among riders with disabilities or health conditions, underscoring the critical need and positive impact of this program within the community. </a:t>
            </a:r>
          </a:p>
          <a:p>
            <a:pPr algn="l">
              <a:lnSpc>
                <a:spcPts val="3220"/>
              </a:lnSpc>
            </a:pPr>
            <a:endParaRPr lang="en-US" sz="2300">
              <a:solidFill>
                <a:srgbClr val="000000"/>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9478" y="1294731"/>
            <a:ext cx="6272444" cy="6045068"/>
          </a:xfrm>
          <a:prstGeom prst="rect">
            <a:avLst/>
          </a:prstGeom>
          <a:blipFill>
            <a:blip r:embed="rId2"/>
            <a:stretch>
              <a:fillRect/>
            </a:stretch>
          </a:blipFill>
        </p:spPr>
        <p:txBody>
          <a:bodyPr/>
          <a:lstStyle/>
          <a:p>
            <a:endParaRPr lang="en-US"/>
          </a:p>
        </p:txBody>
      </p:sp>
      <p:sp>
        <p:nvSpPr>
          <p:cNvPr id="3" name="Freeform 3"/>
          <p:cNvSpPr/>
          <p:nvPr/>
        </p:nvSpPr>
        <p:spPr>
          <a:xfrm>
            <a:off x="1949359" y="8454102"/>
            <a:ext cx="5012682" cy="1397285"/>
          </a:xfrm>
          <a:custGeom>
            <a:avLst/>
            <a:gdLst/>
            <a:ahLst/>
            <a:cxnLst/>
            <a:rect l="l" t="t" r="r" b="b"/>
            <a:pathLst>
              <a:path w="5012682" h="1397285">
                <a:moveTo>
                  <a:pt x="0" y="0"/>
                </a:moveTo>
                <a:lnTo>
                  <a:pt x="5012681" y="0"/>
                </a:lnTo>
                <a:lnTo>
                  <a:pt x="5012681" y="1397285"/>
                </a:lnTo>
                <a:lnTo>
                  <a:pt x="0" y="1397285"/>
                </a:lnTo>
                <a:lnTo>
                  <a:pt x="0" y="0"/>
                </a:lnTo>
                <a:close/>
              </a:path>
            </a:pathLst>
          </a:custGeom>
          <a:blipFill>
            <a:blip r:embed="rId3"/>
            <a:stretch>
              <a:fillRect/>
            </a:stretch>
          </a:blipFill>
        </p:spPr>
        <p:txBody>
          <a:bodyPr/>
          <a:lstStyle/>
          <a:p>
            <a:endParaRPr lang="en-US"/>
          </a:p>
        </p:txBody>
      </p:sp>
      <p:sp>
        <p:nvSpPr>
          <p:cNvPr id="4" name="Freeform 4"/>
          <p:cNvSpPr/>
          <p:nvPr/>
        </p:nvSpPr>
        <p:spPr>
          <a:xfrm>
            <a:off x="10821674" y="1294731"/>
            <a:ext cx="6184213" cy="6045068"/>
          </a:xfrm>
          <a:custGeom>
            <a:avLst/>
            <a:gdLst/>
            <a:ahLst/>
            <a:cxnLst/>
            <a:rect l="l" t="t" r="r" b="b"/>
            <a:pathLst>
              <a:path w="6184213" h="6045068">
                <a:moveTo>
                  <a:pt x="0" y="0"/>
                </a:moveTo>
                <a:lnTo>
                  <a:pt x="6184212" y="0"/>
                </a:lnTo>
                <a:lnTo>
                  <a:pt x="6184212" y="6045068"/>
                </a:lnTo>
                <a:lnTo>
                  <a:pt x="0" y="6045068"/>
                </a:lnTo>
                <a:lnTo>
                  <a:pt x="0" y="0"/>
                </a:lnTo>
                <a:close/>
              </a:path>
            </a:pathLst>
          </a:custGeom>
          <a:blipFill>
            <a:blip r:embed="rId4"/>
            <a:stretch>
              <a:fillRect/>
            </a:stretch>
          </a:blipFill>
        </p:spPr>
        <p:txBody>
          <a:bodyPr/>
          <a:lstStyle/>
          <a:p>
            <a:endParaRPr lang="en-US"/>
          </a:p>
        </p:txBody>
      </p:sp>
      <p:sp>
        <p:nvSpPr>
          <p:cNvPr id="5" name="Freeform 5"/>
          <p:cNvSpPr/>
          <p:nvPr/>
        </p:nvSpPr>
        <p:spPr>
          <a:xfrm>
            <a:off x="11574307" y="8425652"/>
            <a:ext cx="5216808" cy="1454185"/>
          </a:xfrm>
          <a:custGeom>
            <a:avLst/>
            <a:gdLst/>
            <a:ahLst/>
            <a:cxnLst/>
            <a:rect l="l" t="t" r="r" b="b"/>
            <a:pathLst>
              <a:path w="5216808" h="1454185">
                <a:moveTo>
                  <a:pt x="0" y="0"/>
                </a:moveTo>
                <a:lnTo>
                  <a:pt x="5216808" y="0"/>
                </a:lnTo>
                <a:lnTo>
                  <a:pt x="5216808" y="1454185"/>
                </a:lnTo>
                <a:lnTo>
                  <a:pt x="0" y="1454185"/>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774151" y="7648794"/>
            <a:ext cx="7013971" cy="659015"/>
          </a:xfrm>
          <a:prstGeom prst="rect">
            <a:avLst/>
          </a:prstGeom>
        </p:spPr>
        <p:txBody>
          <a:bodyPr lIns="0" tIns="0" rIns="0" bIns="0" rtlCol="0" anchor="t">
            <a:spAutoFit/>
          </a:bodyPr>
          <a:lstStyle/>
          <a:p>
            <a:pPr algn="ctr">
              <a:lnSpc>
                <a:spcPts val="1694"/>
              </a:lnSpc>
              <a:spcBef>
                <a:spcPct val="0"/>
              </a:spcBef>
            </a:pPr>
            <a:r>
              <a:rPr lang="en-US" sz="1210" b="1">
                <a:solidFill>
                  <a:srgbClr val="000000"/>
                </a:solidFill>
                <a:latin typeface="Avenir Bold"/>
                <a:ea typeface="Avenir Bold"/>
                <a:cs typeface="Avenir Bold"/>
                <a:sym typeface="Avenir Bold"/>
              </a:rPr>
              <a:t> Snapshot map above shows the expansion of ridership across all three programs in the TRANSPAC area from the last FY 24/25 (above) to our FY 25/26 cycle (below). </a:t>
            </a:r>
          </a:p>
          <a:p>
            <a:pPr algn="ctr">
              <a:lnSpc>
                <a:spcPts val="1694"/>
              </a:lnSpc>
              <a:spcBef>
                <a:spcPct val="0"/>
              </a:spcBef>
            </a:pPr>
            <a:endParaRPr lang="en-US" sz="1210" b="1">
              <a:solidFill>
                <a:srgbClr val="000000"/>
              </a:solidFill>
              <a:latin typeface="Avenir Bold"/>
              <a:ea typeface="Avenir Bold"/>
              <a:cs typeface="Avenir Bold"/>
              <a:sym typeface="Avenir Bold"/>
            </a:endParaRPr>
          </a:p>
        </p:txBody>
      </p:sp>
      <p:sp>
        <p:nvSpPr>
          <p:cNvPr id="7" name="TextBox 7"/>
          <p:cNvSpPr txBox="1"/>
          <p:nvPr/>
        </p:nvSpPr>
        <p:spPr>
          <a:xfrm>
            <a:off x="10548929" y="7639269"/>
            <a:ext cx="6749177" cy="439498"/>
          </a:xfrm>
          <a:prstGeom prst="rect">
            <a:avLst/>
          </a:prstGeom>
        </p:spPr>
        <p:txBody>
          <a:bodyPr lIns="0" tIns="0" rIns="0" bIns="0" rtlCol="0" anchor="t">
            <a:spAutoFit/>
          </a:bodyPr>
          <a:lstStyle/>
          <a:p>
            <a:pPr algn="ctr">
              <a:lnSpc>
                <a:spcPts val="1630"/>
              </a:lnSpc>
              <a:spcBef>
                <a:spcPct val="0"/>
              </a:spcBef>
            </a:pPr>
            <a:r>
              <a:rPr lang="en-US" sz="1164" b="1">
                <a:solidFill>
                  <a:srgbClr val="000000"/>
                </a:solidFill>
                <a:latin typeface="Avenir Bold"/>
                <a:ea typeface="Avenir Bold"/>
                <a:cs typeface="Avenir Bold"/>
                <a:sym typeface="Avenir Bold"/>
              </a:rPr>
              <a:t>Snapshot map above shows the expansion of ridership across all three programs in the TRANSPAC area from the last FY 24/25 to our FY 25/26 cycle. </a:t>
            </a:r>
          </a:p>
        </p:txBody>
      </p:sp>
      <p:sp>
        <p:nvSpPr>
          <p:cNvPr id="8" name="TextBox 8"/>
          <p:cNvSpPr txBox="1"/>
          <p:nvPr/>
        </p:nvSpPr>
        <p:spPr>
          <a:xfrm>
            <a:off x="3679825" y="193006"/>
            <a:ext cx="10928350" cy="958850"/>
          </a:xfrm>
          <a:prstGeom prst="rect">
            <a:avLst/>
          </a:prstGeom>
        </p:spPr>
        <p:txBody>
          <a:bodyPr lIns="0" tIns="0" rIns="0" bIns="0" rtlCol="0" anchor="t">
            <a:spAutoFit/>
          </a:bodyPr>
          <a:lstStyle/>
          <a:p>
            <a:pPr algn="ctr">
              <a:lnSpc>
                <a:spcPts val="7000"/>
              </a:lnSpc>
            </a:pPr>
            <a:r>
              <a:rPr lang="en-US" sz="5000">
                <a:solidFill>
                  <a:srgbClr val="000000"/>
                </a:solidFill>
                <a:latin typeface="Neutraface Slab Display"/>
                <a:ea typeface="Neutraface Slab Display"/>
                <a:cs typeface="Neutraface Slab Display"/>
                <a:sym typeface="Neutraface Slab Display"/>
              </a:rPr>
              <a:t>2024/2025 - 2025/2026 snapshot</a:t>
            </a:r>
          </a:p>
        </p:txBody>
      </p:sp>
      <p:sp>
        <p:nvSpPr>
          <p:cNvPr id="9" name="Freeform 9"/>
          <p:cNvSpPr/>
          <p:nvPr/>
        </p:nvSpPr>
        <p:spPr>
          <a:xfrm>
            <a:off x="-127485" y="994822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6"/>
            <a:stretch>
              <a:fillRect t="-72402" b="-509"/>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485" y="994822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2"/>
            <a:stretch>
              <a:fillRect t="-72402" b="-509"/>
            </a:stretch>
          </a:blipFill>
        </p:spPr>
        <p:txBody>
          <a:bodyPr/>
          <a:lstStyle/>
          <a:p>
            <a:endParaRPr lang="en-US"/>
          </a:p>
        </p:txBody>
      </p:sp>
      <p:graphicFrame>
        <p:nvGraphicFramePr>
          <p:cNvPr id="3" name="Object 3"/>
          <p:cNvGraphicFramePr/>
          <p:nvPr>
            <p:extLst>
              <p:ext uri="{D42A27DB-BD31-4B8C-83A1-F6EECF244321}">
                <p14:modId xmlns:p14="http://schemas.microsoft.com/office/powerpoint/2010/main" val="3267864822"/>
              </p:ext>
            </p:extLst>
          </p:nvPr>
        </p:nvGraphicFramePr>
        <p:xfrm>
          <a:off x="2508852" y="1333500"/>
          <a:ext cx="13201650" cy="8172450"/>
        </p:xfrm>
        <a:graphic>
          <a:graphicData uri="http://schemas.openxmlformats.org/presentationml/2006/ole">
            <mc:AlternateContent xmlns:mc="http://schemas.openxmlformats.org/markup-compatibility/2006">
              <mc:Choice xmlns:v="urn:schemas-microsoft-com:vml" Requires="v">
                <p:oleObj name="Worksheet" r:id="rId3" imgW="15836900" imgH="10807700" progId="Excel.Sheet.12">
                  <p:embed/>
                </p:oleObj>
              </mc:Choice>
              <mc:Fallback>
                <p:oleObj name="Worksheet" r:id="rId3" imgW="15836900" imgH="10807700" progId="Excel.Sheet.12">
                  <p:embed/>
                  <p:pic>
                    <p:nvPicPr>
                      <p:cNvPr id="0" name=""/>
                      <p:cNvPicPr/>
                      <p:nvPr/>
                    </p:nvPicPr>
                    <p:blipFill>
                      <a:blip r:embed="rId4"/>
                      <a:stretch>
                        <a:fillRect/>
                      </a:stretch>
                    </p:blipFill>
                    <p:spPr>
                      <a:xfrm>
                        <a:off x="2508852" y="1333500"/>
                        <a:ext cx="13201650" cy="8172450"/>
                      </a:xfrm>
                      <a:prstGeom prst="rect">
                        <a:avLst/>
                      </a:prstGeom>
                    </p:spPr>
                  </p:pic>
                </p:oleObj>
              </mc:Fallback>
            </mc:AlternateContent>
          </a:graphicData>
        </a:graphic>
      </p:graphicFrame>
      <p:sp>
        <p:nvSpPr>
          <p:cNvPr id="4" name="TextBox 4"/>
          <p:cNvSpPr txBox="1"/>
          <p:nvPr/>
        </p:nvSpPr>
        <p:spPr>
          <a:xfrm>
            <a:off x="1939925" y="626724"/>
            <a:ext cx="14408151" cy="992759"/>
          </a:xfrm>
          <a:prstGeom prst="rect">
            <a:avLst/>
          </a:prstGeom>
        </p:spPr>
        <p:txBody>
          <a:bodyPr lIns="0" tIns="0" rIns="0" bIns="0" rtlCol="0" anchor="t">
            <a:spAutoFit/>
          </a:bodyPr>
          <a:lstStyle/>
          <a:p>
            <a:pPr algn="ctr">
              <a:lnSpc>
                <a:spcPts val="7231"/>
              </a:lnSpc>
            </a:pPr>
            <a:r>
              <a:rPr lang="en-US" sz="5165">
                <a:solidFill>
                  <a:srgbClr val="000000"/>
                </a:solidFill>
                <a:latin typeface="Neutraface Slab Display"/>
                <a:ea typeface="Neutraface Slab Display"/>
                <a:cs typeface="Neutraface Slab Display"/>
                <a:sym typeface="Neutraface Slab Display"/>
              </a:rPr>
              <a:t> 2025 calendar year + 26/27 projections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p:nvPr>
            <p:extLst>
              <p:ext uri="{D42A27DB-BD31-4B8C-83A1-F6EECF244321}">
                <p14:modId xmlns:p14="http://schemas.microsoft.com/office/powerpoint/2010/main" val="1249508087"/>
              </p:ext>
            </p:extLst>
          </p:nvPr>
        </p:nvGraphicFramePr>
        <p:xfrm>
          <a:off x="3167993" y="1409700"/>
          <a:ext cx="10489734" cy="11430000"/>
        </p:xfrm>
        <a:graphic>
          <a:graphicData uri="http://schemas.openxmlformats.org/presentationml/2006/ole">
            <mc:AlternateContent xmlns:mc="http://schemas.openxmlformats.org/markup-compatibility/2006">
              <mc:Choice xmlns:v="urn:schemas-microsoft-com:vml" Requires="v">
                <p:oleObj name="Worksheet" r:id="rId2" imgW="10972800" imgH="13068300" progId="Excel.Sheet.12">
                  <p:embed/>
                </p:oleObj>
              </mc:Choice>
              <mc:Fallback>
                <p:oleObj name="Worksheet" r:id="rId2" imgW="10972800" imgH="13068300" progId="Excel.Sheet.12">
                  <p:embed/>
                  <p:pic>
                    <p:nvPicPr>
                      <p:cNvPr id="0" name=""/>
                      <p:cNvPicPr/>
                      <p:nvPr/>
                    </p:nvPicPr>
                    <p:blipFill>
                      <a:blip r:embed="rId3"/>
                      <a:stretch>
                        <a:fillRect/>
                      </a:stretch>
                    </p:blipFill>
                    <p:spPr>
                      <a:xfrm>
                        <a:off x="3167993" y="1409700"/>
                        <a:ext cx="10489734" cy="11430000"/>
                      </a:xfrm>
                      <a:prstGeom prst="rect">
                        <a:avLst/>
                      </a:prstGeom>
                    </p:spPr>
                  </p:pic>
                </p:oleObj>
              </mc:Fallback>
            </mc:AlternateContent>
          </a:graphicData>
        </a:graphic>
      </p:graphicFrame>
      <p:sp>
        <p:nvSpPr>
          <p:cNvPr id="3" name="TextBox 3"/>
          <p:cNvSpPr txBox="1"/>
          <p:nvPr/>
        </p:nvSpPr>
        <p:spPr>
          <a:xfrm>
            <a:off x="1939925" y="626724"/>
            <a:ext cx="14408151" cy="992759"/>
          </a:xfrm>
          <a:prstGeom prst="rect">
            <a:avLst/>
          </a:prstGeom>
        </p:spPr>
        <p:txBody>
          <a:bodyPr lIns="0" tIns="0" rIns="0" bIns="0" rtlCol="0" anchor="t">
            <a:spAutoFit/>
          </a:bodyPr>
          <a:lstStyle/>
          <a:p>
            <a:pPr algn="ctr">
              <a:lnSpc>
                <a:spcPts val="7231"/>
              </a:lnSpc>
            </a:pPr>
            <a:r>
              <a:rPr lang="en-US" sz="5165">
                <a:solidFill>
                  <a:srgbClr val="000000"/>
                </a:solidFill>
                <a:latin typeface="Neutraface Slab Display"/>
                <a:ea typeface="Neutraface Slab Display"/>
                <a:cs typeface="Neutraface Slab Display"/>
                <a:sym typeface="Neutraface Slab Display"/>
              </a:rPr>
              <a:t> 2025 calendar year + 26/27 projections</a:t>
            </a:r>
          </a:p>
        </p:txBody>
      </p:sp>
      <p:grpSp>
        <p:nvGrpSpPr>
          <p:cNvPr id="4" name="Group 4"/>
          <p:cNvGrpSpPr/>
          <p:nvPr/>
        </p:nvGrpSpPr>
        <p:grpSpPr>
          <a:xfrm>
            <a:off x="4175677" y="9157340"/>
            <a:ext cx="9868000" cy="790887"/>
            <a:chOff x="0" y="0"/>
            <a:chExt cx="13157333" cy="1054516"/>
          </a:xfrm>
        </p:grpSpPr>
        <p:sp>
          <p:nvSpPr>
            <p:cNvPr id="5" name="Freeform 5"/>
            <p:cNvSpPr/>
            <p:nvPr/>
          </p:nvSpPr>
          <p:spPr>
            <a:xfrm>
              <a:off x="5649577" y="0"/>
              <a:ext cx="1858179" cy="1054516"/>
            </a:xfrm>
            <a:custGeom>
              <a:avLst/>
              <a:gdLst/>
              <a:ahLst/>
              <a:cxnLst/>
              <a:rect l="l" t="t" r="r" b="b"/>
              <a:pathLst>
                <a:path w="1858179" h="1054516">
                  <a:moveTo>
                    <a:pt x="0" y="0"/>
                  </a:moveTo>
                  <a:lnTo>
                    <a:pt x="1858179" y="0"/>
                  </a:lnTo>
                  <a:lnTo>
                    <a:pt x="1858179" y="1054516"/>
                  </a:lnTo>
                  <a:lnTo>
                    <a:pt x="0" y="10545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0"/>
              <a:ext cx="1858179" cy="1054516"/>
            </a:xfrm>
            <a:custGeom>
              <a:avLst/>
              <a:gdLst/>
              <a:ahLst/>
              <a:cxnLst/>
              <a:rect l="l" t="t" r="r" b="b"/>
              <a:pathLst>
                <a:path w="1858179" h="1054516">
                  <a:moveTo>
                    <a:pt x="0" y="0"/>
                  </a:moveTo>
                  <a:lnTo>
                    <a:pt x="1858179" y="0"/>
                  </a:lnTo>
                  <a:lnTo>
                    <a:pt x="1858179" y="1054516"/>
                  </a:lnTo>
                  <a:lnTo>
                    <a:pt x="0" y="10545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1299154" y="0"/>
              <a:ext cx="1858179" cy="1054516"/>
            </a:xfrm>
            <a:custGeom>
              <a:avLst/>
              <a:gdLst/>
              <a:ahLst/>
              <a:cxnLst/>
              <a:rect l="l" t="t" r="r" b="b"/>
              <a:pathLst>
                <a:path w="1858179" h="1054516">
                  <a:moveTo>
                    <a:pt x="0" y="0"/>
                  </a:moveTo>
                  <a:lnTo>
                    <a:pt x="1858179" y="0"/>
                  </a:lnTo>
                  <a:lnTo>
                    <a:pt x="1858179" y="1054516"/>
                  </a:lnTo>
                  <a:lnTo>
                    <a:pt x="0" y="105451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8" name="Freeform 8"/>
          <p:cNvSpPr/>
          <p:nvPr/>
        </p:nvSpPr>
        <p:spPr>
          <a:xfrm>
            <a:off x="-127485" y="994822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7"/>
            <a:stretch>
              <a:fillRect t="-72402" b="-509"/>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665900" y="6506617"/>
          <a:ext cx="5424974" cy="3038053"/>
        </p:xfrm>
        <a:graphic>
          <a:graphicData uri="http://schemas.openxmlformats.org/drawingml/2006/table">
            <a:tbl>
              <a:tblPr/>
              <a:tblGrid>
                <a:gridCol w="3244451">
                  <a:extLst>
                    <a:ext uri="{9D8B030D-6E8A-4147-A177-3AD203B41FA5}">
                      <a16:colId xmlns:a16="http://schemas.microsoft.com/office/drawing/2014/main" val="20000"/>
                    </a:ext>
                  </a:extLst>
                </a:gridCol>
                <a:gridCol w="1102470">
                  <a:extLst>
                    <a:ext uri="{9D8B030D-6E8A-4147-A177-3AD203B41FA5}">
                      <a16:colId xmlns:a16="http://schemas.microsoft.com/office/drawing/2014/main" val="20001"/>
                    </a:ext>
                  </a:extLst>
                </a:gridCol>
                <a:gridCol w="1078053">
                  <a:extLst>
                    <a:ext uri="{9D8B030D-6E8A-4147-A177-3AD203B41FA5}">
                      <a16:colId xmlns:a16="http://schemas.microsoft.com/office/drawing/2014/main" val="20002"/>
                    </a:ext>
                  </a:extLst>
                </a:gridCol>
              </a:tblGrid>
              <a:tr h="692312">
                <a:tc>
                  <a:txBody>
                    <a:bodyPr/>
                    <a:lstStyle/>
                    <a:p>
                      <a:pPr algn="l">
                        <a:lnSpc>
                          <a:spcPts val="2100"/>
                        </a:lnSpc>
                        <a:defRPr/>
                      </a:pPr>
                      <a:r>
                        <a:rPr lang="en-US" sz="1500" b="1">
                          <a:solidFill>
                            <a:srgbClr val="000000"/>
                          </a:solidFill>
                          <a:latin typeface="Avenir Bold"/>
                          <a:ea typeface="Avenir Bold"/>
                          <a:cs typeface="Avenir Bold"/>
                          <a:sym typeface="Avenir Bold"/>
                        </a:rPr>
                        <a:t>Residency</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ts val="2100"/>
                        </a:lnSpc>
                        <a:defRPr/>
                      </a:pPr>
                      <a:r>
                        <a:rPr lang="en-US" sz="1500" b="1">
                          <a:solidFill>
                            <a:srgbClr val="000000"/>
                          </a:solidFill>
                          <a:latin typeface="Avenir Bold"/>
                          <a:ea typeface="Avenir Bold"/>
                          <a:cs typeface="Avenir Bold"/>
                          <a:sym typeface="Avenir Bold"/>
                        </a:rPr>
                        <a:t>2024</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5F187"/>
                    </a:solidFill>
                  </a:tcPr>
                </a:tc>
                <a:tc>
                  <a:txBody>
                    <a:bodyPr/>
                    <a:lstStyle/>
                    <a:p>
                      <a:pPr algn="ctr">
                        <a:lnSpc>
                          <a:spcPts val="2100"/>
                        </a:lnSpc>
                        <a:defRPr/>
                      </a:pPr>
                      <a:r>
                        <a:rPr lang="en-US" sz="1500" b="1">
                          <a:solidFill>
                            <a:srgbClr val="000000"/>
                          </a:solidFill>
                          <a:latin typeface="Avenir Bold"/>
                          <a:ea typeface="Avenir Bold"/>
                          <a:cs typeface="Avenir Bold"/>
                          <a:sym typeface="Avenir Bold"/>
                        </a:rPr>
                        <a:t>2025</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1F3FF"/>
                    </a:solidFill>
                  </a:tcPr>
                </a:tc>
                <a:extLst>
                  <a:ext uri="{0D108BD9-81ED-4DB2-BD59-A6C34878D82A}">
                    <a16:rowId xmlns:a16="http://schemas.microsoft.com/office/drawing/2014/main" val="10000"/>
                  </a:ext>
                </a:extLst>
              </a:tr>
              <a:tr h="692312">
                <a:tc>
                  <a:txBody>
                    <a:bodyPr/>
                    <a:lstStyle/>
                    <a:p>
                      <a:pPr algn="l">
                        <a:lnSpc>
                          <a:spcPts val="2100"/>
                        </a:lnSpc>
                        <a:defRPr/>
                      </a:pPr>
                      <a:r>
                        <a:rPr lang="en-US" sz="1500" b="1">
                          <a:solidFill>
                            <a:srgbClr val="000000"/>
                          </a:solidFill>
                          <a:latin typeface="Avenir Bold"/>
                          <a:ea typeface="Avenir Bold"/>
                          <a:cs typeface="Avenir Bold"/>
                          <a:sym typeface="Avenir Bold"/>
                        </a:rPr>
                        <a:t>Walnut Creek Residents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89%</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91%</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1117">
                <a:tc>
                  <a:txBody>
                    <a:bodyPr/>
                    <a:lstStyle/>
                    <a:p>
                      <a:pPr algn="l">
                        <a:lnSpc>
                          <a:spcPts val="2100"/>
                        </a:lnSpc>
                        <a:defRPr/>
                      </a:pPr>
                      <a:r>
                        <a:rPr lang="en-US" sz="1500" b="1">
                          <a:solidFill>
                            <a:srgbClr val="000000"/>
                          </a:solidFill>
                          <a:latin typeface="Avenir Bold"/>
                          <a:ea typeface="Avenir Bold"/>
                          <a:cs typeface="Avenir Bold"/>
                          <a:sym typeface="Avenir Bold"/>
                        </a:rPr>
                        <a:t>Non-Walnut Creek Residents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11%</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9%</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2312">
                <a:tc>
                  <a:txBody>
                    <a:bodyPr/>
                    <a:lstStyle/>
                    <a:p>
                      <a:pPr algn="l">
                        <a:lnSpc>
                          <a:spcPts val="2100"/>
                        </a:lnSpc>
                        <a:defRPr/>
                      </a:pPr>
                      <a:r>
                        <a:rPr lang="en-US" sz="1500" b="1">
                          <a:solidFill>
                            <a:srgbClr val="000000"/>
                          </a:solidFill>
                          <a:latin typeface="Avenir Bold"/>
                          <a:ea typeface="Avenir Bold"/>
                          <a:cs typeface="Avenir Bold"/>
                          <a:sym typeface="Avenir Bold"/>
                        </a:rPr>
                        <a:t>Total:</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100%</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100%</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 name="Table 3"/>
          <p:cNvGraphicFramePr>
            <a:graphicFrameLocks noGrp="1"/>
          </p:cNvGraphicFramePr>
          <p:nvPr/>
        </p:nvGraphicFramePr>
        <p:xfrm>
          <a:off x="1348091" y="2302573"/>
          <a:ext cx="4216034" cy="5078213"/>
        </p:xfrm>
        <a:graphic>
          <a:graphicData uri="http://schemas.openxmlformats.org/drawingml/2006/table">
            <a:tbl>
              <a:tblPr/>
              <a:tblGrid>
                <a:gridCol w="2024632">
                  <a:extLst>
                    <a:ext uri="{9D8B030D-6E8A-4147-A177-3AD203B41FA5}">
                      <a16:colId xmlns:a16="http://schemas.microsoft.com/office/drawing/2014/main" val="20000"/>
                    </a:ext>
                  </a:extLst>
                </a:gridCol>
                <a:gridCol w="1111472">
                  <a:extLst>
                    <a:ext uri="{9D8B030D-6E8A-4147-A177-3AD203B41FA5}">
                      <a16:colId xmlns:a16="http://schemas.microsoft.com/office/drawing/2014/main" val="20001"/>
                    </a:ext>
                  </a:extLst>
                </a:gridCol>
                <a:gridCol w="1079930">
                  <a:extLst>
                    <a:ext uri="{9D8B030D-6E8A-4147-A177-3AD203B41FA5}">
                      <a16:colId xmlns:a16="http://schemas.microsoft.com/office/drawing/2014/main" val="20002"/>
                    </a:ext>
                  </a:extLst>
                </a:gridCol>
              </a:tblGrid>
              <a:tr h="725459">
                <a:tc>
                  <a:txBody>
                    <a:bodyPr/>
                    <a:lstStyle/>
                    <a:p>
                      <a:pPr algn="l">
                        <a:lnSpc>
                          <a:spcPts val="2100"/>
                        </a:lnSpc>
                        <a:defRPr/>
                      </a:pPr>
                      <a:r>
                        <a:rPr lang="en-US" sz="1500" b="1">
                          <a:solidFill>
                            <a:srgbClr val="000000"/>
                          </a:solidFill>
                          <a:latin typeface="Avenir Bold"/>
                          <a:ea typeface="Avenir Bold"/>
                          <a:cs typeface="Avenir Bold"/>
                          <a:sym typeface="Avenir Bold"/>
                        </a:rPr>
                        <a:t>Age Breakdown</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ts val="2100"/>
                        </a:lnSpc>
                        <a:defRPr/>
                      </a:pPr>
                      <a:r>
                        <a:rPr lang="en-US" sz="1500" b="1">
                          <a:solidFill>
                            <a:srgbClr val="000000"/>
                          </a:solidFill>
                          <a:latin typeface="Avenir Bold"/>
                          <a:ea typeface="Avenir Bold"/>
                          <a:cs typeface="Avenir Bold"/>
                          <a:sym typeface="Avenir Bold"/>
                        </a:rPr>
                        <a:t>2024</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5F187"/>
                    </a:solidFill>
                  </a:tcPr>
                </a:tc>
                <a:tc>
                  <a:txBody>
                    <a:bodyPr/>
                    <a:lstStyle/>
                    <a:p>
                      <a:pPr algn="ctr">
                        <a:lnSpc>
                          <a:spcPts val="2100"/>
                        </a:lnSpc>
                        <a:defRPr/>
                      </a:pPr>
                      <a:r>
                        <a:rPr lang="en-US" sz="1500" b="1">
                          <a:solidFill>
                            <a:srgbClr val="000000"/>
                          </a:solidFill>
                          <a:latin typeface="Avenir Bold"/>
                          <a:ea typeface="Avenir Bold"/>
                          <a:cs typeface="Avenir Bold"/>
                          <a:sym typeface="Avenir Bold"/>
                        </a:rPr>
                        <a:t>2025</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1F3FF"/>
                    </a:solidFill>
                  </a:tcPr>
                </a:tc>
                <a:extLst>
                  <a:ext uri="{0D108BD9-81ED-4DB2-BD59-A6C34878D82A}">
                    <a16:rowId xmlns:a16="http://schemas.microsoft.com/office/drawing/2014/main" val="10000"/>
                  </a:ext>
                </a:extLst>
              </a:tr>
              <a:tr h="725459">
                <a:tc>
                  <a:txBody>
                    <a:bodyPr/>
                    <a:lstStyle/>
                    <a:p>
                      <a:pPr algn="l">
                        <a:lnSpc>
                          <a:spcPts val="2100"/>
                        </a:lnSpc>
                        <a:defRPr/>
                      </a:pPr>
                      <a:r>
                        <a:rPr lang="en-US" sz="1500" b="1">
                          <a:solidFill>
                            <a:srgbClr val="000000"/>
                          </a:solidFill>
                          <a:latin typeface="Avenir Bold"/>
                          <a:ea typeface="Avenir Bold"/>
                          <a:cs typeface="Avenir Bold"/>
                          <a:sym typeface="Avenir Bold"/>
                        </a:rPr>
                        <a:t>18-59 yrs</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5%</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8%</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5459">
                <a:tc>
                  <a:txBody>
                    <a:bodyPr/>
                    <a:lstStyle/>
                    <a:p>
                      <a:pPr algn="l">
                        <a:lnSpc>
                          <a:spcPts val="2100"/>
                        </a:lnSpc>
                        <a:defRPr/>
                      </a:pPr>
                      <a:r>
                        <a:rPr lang="en-US" sz="1500" b="1">
                          <a:solidFill>
                            <a:srgbClr val="000000"/>
                          </a:solidFill>
                          <a:latin typeface="Avenir Bold"/>
                          <a:ea typeface="Avenir Bold"/>
                          <a:cs typeface="Avenir Bold"/>
                          <a:sym typeface="Avenir Bold"/>
                        </a:rPr>
                        <a:t>60-69 yrs</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12%</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14%</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5459">
                <a:tc>
                  <a:txBody>
                    <a:bodyPr/>
                    <a:lstStyle/>
                    <a:p>
                      <a:pPr algn="l">
                        <a:lnSpc>
                          <a:spcPts val="2100"/>
                        </a:lnSpc>
                        <a:defRPr/>
                      </a:pPr>
                      <a:r>
                        <a:rPr lang="en-US" sz="1500" b="1">
                          <a:solidFill>
                            <a:srgbClr val="000000"/>
                          </a:solidFill>
                          <a:latin typeface="Avenir Bold"/>
                          <a:ea typeface="Avenir Bold"/>
                          <a:cs typeface="Avenir Bold"/>
                          <a:sym typeface="Avenir Bold"/>
                        </a:rPr>
                        <a:t>70-79 yrs</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30%</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28%</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5459">
                <a:tc>
                  <a:txBody>
                    <a:bodyPr/>
                    <a:lstStyle/>
                    <a:p>
                      <a:pPr algn="l">
                        <a:lnSpc>
                          <a:spcPts val="2100"/>
                        </a:lnSpc>
                        <a:defRPr/>
                      </a:pPr>
                      <a:r>
                        <a:rPr lang="en-US" sz="1500" b="1">
                          <a:solidFill>
                            <a:srgbClr val="000000"/>
                          </a:solidFill>
                          <a:latin typeface="Avenir Bold"/>
                          <a:ea typeface="Avenir Bold"/>
                          <a:cs typeface="Avenir Bold"/>
                          <a:sym typeface="Avenir Bold"/>
                        </a:rPr>
                        <a:t>80-89 yrs</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40%</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37%</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5459">
                <a:tc>
                  <a:txBody>
                    <a:bodyPr/>
                    <a:lstStyle/>
                    <a:p>
                      <a:pPr algn="l">
                        <a:lnSpc>
                          <a:spcPts val="2100"/>
                        </a:lnSpc>
                        <a:defRPr/>
                      </a:pPr>
                      <a:r>
                        <a:rPr lang="en-US" sz="1500" b="1">
                          <a:solidFill>
                            <a:srgbClr val="000000"/>
                          </a:solidFill>
                          <a:latin typeface="Avenir Bold"/>
                          <a:ea typeface="Avenir Bold"/>
                          <a:cs typeface="Avenir Bold"/>
                          <a:sym typeface="Avenir Bold"/>
                        </a:rPr>
                        <a:t>90+ yrs</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13%</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13%</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5459">
                <a:tc>
                  <a:txBody>
                    <a:bodyPr/>
                    <a:lstStyle/>
                    <a:p>
                      <a:pPr algn="l">
                        <a:lnSpc>
                          <a:spcPts val="2100"/>
                        </a:lnSpc>
                        <a:defRPr/>
                      </a:pPr>
                      <a:r>
                        <a:rPr lang="en-US" sz="1500" b="1">
                          <a:solidFill>
                            <a:srgbClr val="000000"/>
                          </a:solidFill>
                          <a:latin typeface="Avenir Bold"/>
                          <a:ea typeface="Avenir Bold"/>
                          <a:cs typeface="Avenir Bold"/>
                          <a:sym typeface="Avenir Bold"/>
                        </a:rPr>
                        <a:t>Total</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100%</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100%</a:t>
                      </a:r>
                      <a:endParaRPr lang="en-US" sz="1100"/>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4" name="Table 4"/>
          <p:cNvGraphicFramePr>
            <a:graphicFrameLocks noGrp="1"/>
          </p:cNvGraphicFramePr>
          <p:nvPr/>
        </p:nvGraphicFramePr>
        <p:xfrm>
          <a:off x="6097525" y="2302573"/>
          <a:ext cx="6350379" cy="3845840"/>
        </p:xfrm>
        <a:graphic>
          <a:graphicData uri="http://schemas.openxmlformats.org/drawingml/2006/table">
            <a:tbl>
              <a:tblPr/>
              <a:tblGrid>
                <a:gridCol w="4232182">
                  <a:extLst>
                    <a:ext uri="{9D8B030D-6E8A-4147-A177-3AD203B41FA5}">
                      <a16:colId xmlns:a16="http://schemas.microsoft.com/office/drawing/2014/main" val="20000"/>
                    </a:ext>
                  </a:extLst>
                </a:gridCol>
                <a:gridCol w="986055">
                  <a:extLst>
                    <a:ext uri="{9D8B030D-6E8A-4147-A177-3AD203B41FA5}">
                      <a16:colId xmlns:a16="http://schemas.microsoft.com/office/drawing/2014/main" val="20001"/>
                    </a:ext>
                  </a:extLst>
                </a:gridCol>
                <a:gridCol w="1132142">
                  <a:extLst>
                    <a:ext uri="{9D8B030D-6E8A-4147-A177-3AD203B41FA5}">
                      <a16:colId xmlns:a16="http://schemas.microsoft.com/office/drawing/2014/main" val="20002"/>
                    </a:ext>
                  </a:extLst>
                </a:gridCol>
              </a:tblGrid>
              <a:tr h="840572">
                <a:tc>
                  <a:txBody>
                    <a:bodyPr/>
                    <a:lstStyle/>
                    <a:p>
                      <a:pPr algn="l">
                        <a:lnSpc>
                          <a:spcPts val="2100"/>
                        </a:lnSpc>
                        <a:defRPr/>
                      </a:pPr>
                      <a:r>
                        <a:rPr lang="en-US" sz="1500" b="1">
                          <a:solidFill>
                            <a:srgbClr val="000000"/>
                          </a:solidFill>
                          <a:latin typeface="Avenir Bold"/>
                          <a:ea typeface="Avenir Bold"/>
                          <a:cs typeface="Avenir Bold"/>
                          <a:sym typeface="Avenir Bold"/>
                        </a:rPr>
                        <a:t>Language</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ts val="2100"/>
                        </a:lnSpc>
                        <a:defRPr/>
                      </a:pPr>
                      <a:r>
                        <a:rPr lang="en-US" sz="1500" b="1">
                          <a:solidFill>
                            <a:srgbClr val="000000"/>
                          </a:solidFill>
                          <a:latin typeface="Avenir Bold"/>
                          <a:ea typeface="Avenir Bold"/>
                          <a:cs typeface="Avenir Bold"/>
                          <a:sym typeface="Avenir Bold"/>
                        </a:rPr>
                        <a:t>2024</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5F187"/>
                    </a:solidFill>
                  </a:tcPr>
                </a:tc>
                <a:tc>
                  <a:txBody>
                    <a:bodyPr/>
                    <a:lstStyle/>
                    <a:p>
                      <a:pPr algn="ctr">
                        <a:lnSpc>
                          <a:spcPts val="2100"/>
                        </a:lnSpc>
                        <a:defRPr/>
                      </a:pPr>
                      <a:r>
                        <a:rPr lang="en-US" sz="1500" b="1">
                          <a:solidFill>
                            <a:srgbClr val="000000"/>
                          </a:solidFill>
                          <a:latin typeface="Avenir Bold"/>
                          <a:ea typeface="Avenir Bold"/>
                          <a:cs typeface="Avenir Bold"/>
                          <a:sym typeface="Avenir Bold"/>
                        </a:rPr>
                        <a:t>2025</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1F3FF"/>
                    </a:solidFill>
                  </a:tcPr>
                </a:tc>
                <a:extLst>
                  <a:ext uri="{0D108BD9-81ED-4DB2-BD59-A6C34878D82A}">
                    <a16:rowId xmlns:a16="http://schemas.microsoft.com/office/drawing/2014/main" val="10000"/>
                  </a:ext>
                </a:extLst>
              </a:tr>
              <a:tr h="840572">
                <a:tc>
                  <a:txBody>
                    <a:bodyPr/>
                    <a:lstStyle/>
                    <a:p>
                      <a:pPr algn="l">
                        <a:lnSpc>
                          <a:spcPts val="2100"/>
                        </a:lnSpc>
                        <a:defRPr/>
                      </a:pPr>
                      <a:r>
                        <a:rPr lang="en-US" sz="1500" b="1">
                          <a:solidFill>
                            <a:srgbClr val="000000"/>
                          </a:solidFill>
                          <a:latin typeface="Avenir Bold"/>
                          <a:ea typeface="Avenir Bold"/>
                          <a:cs typeface="Avenir Bold"/>
                          <a:sym typeface="Avenir Bold"/>
                        </a:rPr>
                        <a:t>English as Primary Language</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86%</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91%</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0572">
                <a:tc>
                  <a:txBody>
                    <a:bodyPr/>
                    <a:lstStyle/>
                    <a:p>
                      <a:pPr algn="l">
                        <a:lnSpc>
                          <a:spcPts val="2100"/>
                        </a:lnSpc>
                        <a:defRPr/>
                      </a:pPr>
                      <a:r>
                        <a:rPr lang="en-US" sz="1500" b="1">
                          <a:solidFill>
                            <a:srgbClr val="000000"/>
                          </a:solidFill>
                          <a:latin typeface="Avenir Bold"/>
                          <a:ea typeface="Avenir Bold"/>
                          <a:cs typeface="Avenir Bold"/>
                          <a:sym typeface="Avenir Bold"/>
                        </a:rPr>
                        <a:t>Other*</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14%</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9%</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24124">
                <a:tc>
                  <a:txBody>
                    <a:bodyPr/>
                    <a:lstStyle/>
                    <a:p>
                      <a:pPr algn="l">
                        <a:lnSpc>
                          <a:spcPts val="2100"/>
                        </a:lnSpc>
                        <a:defRPr/>
                      </a:pPr>
                      <a:r>
                        <a:rPr lang="en-US" sz="1500" b="1">
                          <a:solidFill>
                            <a:srgbClr val="000000"/>
                          </a:solidFill>
                          <a:latin typeface="Avenir Bold"/>
                          <a:ea typeface="Avenir Bold"/>
                          <a:cs typeface="Avenir Bold"/>
                          <a:sym typeface="Avenir Bold"/>
                        </a:rPr>
                        <a:t>* Main secondary languages include Spanish, Farsi, Mandarin, Russian, Japanese, and Vietnamese.</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100%</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100%</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5"/>
          <p:cNvSpPr txBox="1"/>
          <p:nvPr/>
        </p:nvSpPr>
        <p:spPr>
          <a:xfrm>
            <a:off x="2919412" y="604583"/>
            <a:ext cx="12449175"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DEMOGRAPHICS OF RIDERS</a:t>
            </a:r>
          </a:p>
        </p:txBody>
      </p:sp>
      <p:sp>
        <p:nvSpPr>
          <p:cNvPr id="6" name="Freeform 6"/>
          <p:cNvSpPr/>
          <p:nvPr/>
        </p:nvSpPr>
        <p:spPr>
          <a:xfrm>
            <a:off x="-93162" y="990068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2"/>
            <a:stretch>
              <a:fillRect t="-72402" b="-509"/>
            </a:stretch>
          </a:blipFill>
        </p:spPr>
        <p:txBody>
          <a:bodyPr/>
          <a:lstStyle/>
          <a:p>
            <a:endParaRPr lang="en-US"/>
          </a:p>
        </p:txBody>
      </p:sp>
      <p:graphicFrame>
        <p:nvGraphicFramePr>
          <p:cNvPr id="7" name="Table 7"/>
          <p:cNvGraphicFramePr>
            <a:graphicFrameLocks noGrp="1"/>
          </p:cNvGraphicFramePr>
          <p:nvPr/>
        </p:nvGraphicFramePr>
        <p:xfrm>
          <a:off x="12981303" y="2302573"/>
          <a:ext cx="4277996" cy="5162818"/>
        </p:xfrm>
        <a:graphic>
          <a:graphicData uri="http://schemas.openxmlformats.org/drawingml/2006/table">
            <a:tbl>
              <a:tblPr/>
              <a:tblGrid>
                <a:gridCol w="2014196">
                  <a:extLst>
                    <a:ext uri="{9D8B030D-6E8A-4147-A177-3AD203B41FA5}">
                      <a16:colId xmlns:a16="http://schemas.microsoft.com/office/drawing/2014/main" val="20000"/>
                    </a:ext>
                  </a:extLst>
                </a:gridCol>
                <a:gridCol w="1088729">
                  <a:extLst>
                    <a:ext uri="{9D8B030D-6E8A-4147-A177-3AD203B41FA5}">
                      <a16:colId xmlns:a16="http://schemas.microsoft.com/office/drawing/2014/main" val="20001"/>
                    </a:ext>
                  </a:extLst>
                </a:gridCol>
                <a:gridCol w="1175071">
                  <a:extLst>
                    <a:ext uri="{9D8B030D-6E8A-4147-A177-3AD203B41FA5}">
                      <a16:colId xmlns:a16="http://schemas.microsoft.com/office/drawing/2014/main" val="20002"/>
                    </a:ext>
                  </a:extLst>
                </a:gridCol>
              </a:tblGrid>
              <a:tr h="796453">
                <a:tc>
                  <a:txBody>
                    <a:bodyPr/>
                    <a:lstStyle/>
                    <a:p>
                      <a:pPr algn="l">
                        <a:lnSpc>
                          <a:spcPts val="2100"/>
                        </a:lnSpc>
                        <a:defRPr/>
                      </a:pPr>
                      <a:r>
                        <a:rPr lang="en-US" sz="1500" b="1">
                          <a:solidFill>
                            <a:srgbClr val="000000"/>
                          </a:solidFill>
                          <a:latin typeface="Avenir Bold"/>
                          <a:ea typeface="Avenir Bold"/>
                          <a:cs typeface="Avenir Bold"/>
                          <a:sym typeface="Avenir Bold"/>
                        </a:rPr>
                        <a:t>Gender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algn="ctr">
                        <a:lnSpc>
                          <a:spcPts val="2100"/>
                        </a:lnSpc>
                        <a:defRPr/>
                      </a:pPr>
                      <a:r>
                        <a:rPr lang="en-US" sz="1500" b="1">
                          <a:solidFill>
                            <a:srgbClr val="000000"/>
                          </a:solidFill>
                          <a:latin typeface="Avenir Bold"/>
                          <a:ea typeface="Avenir Bold"/>
                          <a:cs typeface="Avenir Bold"/>
                          <a:sym typeface="Avenir Bold"/>
                        </a:rPr>
                        <a:t>2024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5F187"/>
                    </a:solidFill>
                  </a:tcPr>
                </a:tc>
                <a:tc>
                  <a:txBody>
                    <a:bodyPr/>
                    <a:lstStyle/>
                    <a:p>
                      <a:pPr algn="ctr">
                        <a:lnSpc>
                          <a:spcPts val="2100"/>
                        </a:lnSpc>
                        <a:defRPr/>
                      </a:pPr>
                      <a:r>
                        <a:rPr lang="en-US" sz="1500" b="1">
                          <a:solidFill>
                            <a:srgbClr val="000000"/>
                          </a:solidFill>
                          <a:latin typeface="Avenir Bold"/>
                          <a:ea typeface="Avenir Bold"/>
                          <a:cs typeface="Avenir Bold"/>
                          <a:sym typeface="Avenir Bold"/>
                        </a:rPr>
                        <a:t>2025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1F3FF"/>
                    </a:solidFill>
                  </a:tcPr>
                </a:tc>
                <a:extLst>
                  <a:ext uri="{0D108BD9-81ED-4DB2-BD59-A6C34878D82A}">
                    <a16:rowId xmlns:a16="http://schemas.microsoft.com/office/drawing/2014/main" val="10000"/>
                  </a:ext>
                </a:extLst>
              </a:tr>
              <a:tr h="796453">
                <a:tc>
                  <a:txBody>
                    <a:bodyPr/>
                    <a:lstStyle/>
                    <a:p>
                      <a:pPr algn="l">
                        <a:lnSpc>
                          <a:spcPts val="2100"/>
                        </a:lnSpc>
                        <a:defRPr/>
                      </a:pPr>
                      <a:r>
                        <a:rPr lang="en-US" sz="1500" b="1">
                          <a:solidFill>
                            <a:srgbClr val="000000"/>
                          </a:solidFill>
                          <a:latin typeface="Avenir Bold"/>
                          <a:ea typeface="Avenir Bold"/>
                          <a:cs typeface="Avenir Bold"/>
                          <a:sym typeface="Avenir Bold"/>
                        </a:rPr>
                        <a:t>Male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22%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20%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6453">
                <a:tc>
                  <a:txBody>
                    <a:bodyPr/>
                    <a:lstStyle/>
                    <a:p>
                      <a:pPr algn="l">
                        <a:lnSpc>
                          <a:spcPts val="2100"/>
                        </a:lnSpc>
                        <a:defRPr/>
                      </a:pPr>
                      <a:r>
                        <a:rPr lang="en-US" sz="1500" b="1">
                          <a:solidFill>
                            <a:srgbClr val="000000"/>
                          </a:solidFill>
                          <a:latin typeface="Avenir Bold"/>
                          <a:ea typeface="Avenir Bold"/>
                          <a:cs typeface="Avenir Bold"/>
                          <a:sym typeface="Avenir Bold"/>
                        </a:rPr>
                        <a:t>Female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73%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77%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6453">
                <a:tc>
                  <a:txBody>
                    <a:bodyPr/>
                    <a:lstStyle/>
                    <a:p>
                      <a:pPr algn="l">
                        <a:lnSpc>
                          <a:spcPts val="2100"/>
                        </a:lnSpc>
                        <a:defRPr/>
                      </a:pPr>
                      <a:r>
                        <a:rPr lang="en-US" sz="1500" b="1">
                          <a:solidFill>
                            <a:srgbClr val="000000"/>
                          </a:solidFill>
                          <a:latin typeface="Avenir Bold"/>
                          <a:ea typeface="Avenir Bold"/>
                          <a:cs typeface="Avenir Bold"/>
                          <a:sym typeface="Avenir Bold"/>
                        </a:rPr>
                        <a:t>Other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88503">
                <a:tc>
                  <a:txBody>
                    <a:bodyPr/>
                    <a:lstStyle/>
                    <a:p>
                      <a:pPr algn="l">
                        <a:lnSpc>
                          <a:spcPts val="2100"/>
                        </a:lnSpc>
                        <a:defRPr/>
                      </a:pPr>
                      <a:r>
                        <a:rPr lang="en-US" sz="1500" b="1">
                          <a:solidFill>
                            <a:srgbClr val="000000"/>
                          </a:solidFill>
                          <a:latin typeface="Avenir Bold"/>
                          <a:ea typeface="Avenir Bold"/>
                          <a:cs typeface="Avenir Bold"/>
                          <a:sym typeface="Avenir Bold"/>
                        </a:rPr>
                        <a:t>Prefer not to say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88503">
                <a:tc>
                  <a:txBody>
                    <a:bodyPr/>
                    <a:lstStyle/>
                    <a:p>
                      <a:pPr algn="l">
                        <a:lnSpc>
                          <a:spcPts val="2100"/>
                        </a:lnSpc>
                        <a:defRPr/>
                      </a:pPr>
                      <a:r>
                        <a:rPr lang="en-US" sz="1500" b="1">
                          <a:solidFill>
                            <a:srgbClr val="000000"/>
                          </a:solidFill>
                          <a:latin typeface="Avenir Bold"/>
                          <a:ea typeface="Avenir Bold"/>
                          <a:cs typeface="Avenir Bold"/>
                          <a:sym typeface="Avenir Bold"/>
                        </a:rPr>
                        <a:t>Total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100"/>
                        </a:lnSpc>
                        <a:defRPr/>
                      </a:pPr>
                      <a:r>
                        <a:rPr lang="en-US" sz="1500">
                          <a:solidFill>
                            <a:srgbClr val="000000"/>
                          </a:solidFill>
                          <a:latin typeface="Avenir"/>
                          <a:ea typeface="Avenir"/>
                          <a:cs typeface="Avenir"/>
                          <a:sym typeface="Avenir"/>
                        </a:rPr>
                        <a:t>100%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8" name="Group 8"/>
          <p:cNvGrpSpPr/>
          <p:nvPr/>
        </p:nvGrpSpPr>
        <p:grpSpPr>
          <a:xfrm>
            <a:off x="376181" y="9313632"/>
            <a:ext cx="5765377" cy="462076"/>
            <a:chOff x="0" y="0"/>
            <a:chExt cx="7687169" cy="616101"/>
          </a:xfrm>
        </p:grpSpPr>
        <p:sp>
          <p:nvSpPr>
            <p:cNvPr id="9" name="Freeform 9"/>
            <p:cNvSpPr/>
            <p:nvPr/>
          </p:nvSpPr>
          <p:spPr>
            <a:xfrm>
              <a:off x="3300764" y="0"/>
              <a:ext cx="1085641" cy="616101"/>
            </a:xfrm>
            <a:custGeom>
              <a:avLst/>
              <a:gdLst/>
              <a:ahLst/>
              <a:cxnLst/>
              <a:rect l="l" t="t" r="r" b="b"/>
              <a:pathLst>
                <a:path w="1085641" h="616101">
                  <a:moveTo>
                    <a:pt x="0" y="0"/>
                  </a:moveTo>
                  <a:lnTo>
                    <a:pt x="1085641" y="0"/>
                  </a:lnTo>
                  <a:lnTo>
                    <a:pt x="1085641" y="616101"/>
                  </a:lnTo>
                  <a:lnTo>
                    <a:pt x="0" y="6161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0" y="0"/>
              <a:ext cx="1085641" cy="616101"/>
            </a:xfrm>
            <a:custGeom>
              <a:avLst/>
              <a:gdLst/>
              <a:ahLst/>
              <a:cxnLst/>
              <a:rect l="l" t="t" r="r" b="b"/>
              <a:pathLst>
                <a:path w="1085641" h="616101">
                  <a:moveTo>
                    <a:pt x="0" y="0"/>
                  </a:moveTo>
                  <a:lnTo>
                    <a:pt x="1085641" y="0"/>
                  </a:lnTo>
                  <a:lnTo>
                    <a:pt x="1085641" y="616101"/>
                  </a:lnTo>
                  <a:lnTo>
                    <a:pt x="0" y="61610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6601529" y="0"/>
              <a:ext cx="1085641" cy="616101"/>
            </a:xfrm>
            <a:custGeom>
              <a:avLst/>
              <a:gdLst/>
              <a:ahLst/>
              <a:cxnLst/>
              <a:rect l="l" t="t" r="r" b="b"/>
              <a:pathLst>
                <a:path w="1085641" h="616101">
                  <a:moveTo>
                    <a:pt x="0" y="0"/>
                  </a:moveTo>
                  <a:lnTo>
                    <a:pt x="1085640" y="0"/>
                  </a:lnTo>
                  <a:lnTo>
                    <a:pt x="1085640" y="616101"/>
                  </a:lnTo>
                  <a:lnTo>
                    <a:pt x="0" y="61610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37960" y="2281414"/>
            <a:ext cx="14344836" cy="5189097"/>
          </a:xfrm>
          <a:prstGeom prst="rect">
            <a:avLst/>
          </a:prstGeom>
          <a:solidFill>
            <a:srgbClr val="FFFFFF"/>
          </a:solidFill>
          <a:ln w="95250" cap="rnd">
            <a:solidFill>
              <a:srgbClr val="00B5E2"/>
            </a:solidFill>
            <a:prstDash val="solid"/>
            <a:round/>
          </a:ln>
        </p:spPr>
        <p:txBody>
          <a:bodyPr/>
          <a:lstStyle/>
          <a:p>
            <a:endParaRPr lang="en-US"/>
          </a:p>
        </p:txBody>
      </p:sp>
      <p:grpSp>
        <p:nvGrpSpPr>
          <p:cNvPr id="3" name="Group 3"/>
          <p:cNvGrpSpPr/>
          <p:nvPr/>
        </p:nvGrpSpPr>
        <p:grpSpPr>
          <a:xfrm>
            <a:off x="2330037" y="4168875"/>
            <a:ext cx="890639" cy="89063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C24D"/>
            </a:solidFill>
          </p:spPr>
          <p:txBody>
            <a:bodyPr/>
            <a:lstStyle/>
            <a:p>
              <a:endParaRPr lang="en-US"/>
            </a:p>
          </p:txBody>
        </p:sp>
        <p:sp>
          <p:nvSpPr>
            <p:cNvPr id="5" name="TextBox 5"/>
            <p:cNvSpPr txBox="1"/>
            <p:nvPr/>
          </p:nvSpPr>
          <p:spPr>
            <a:xfrm>
              <a:off x="76200" y="-19050"/>
              <a:ext cx="660400" cy="755650"/>
            </a:xfrm>
            <a:prstGeom prst="rect">
              <a:avLst/>
            </a:prstGeom>
          </p:spPr>
          <p:txBody>
            <a:bodyPr lIns="47580" tIns="47580" rIns="47580" bIns="47580" rtlCol="0" anchor="ctr"/>
            <a:lstStyle/>
            <a:p>
              <a:pPr algn="ctr">
                <a:lnSpc>
                  <a:spcPts val="3220"/>
                </a:lnSpc>
              </a:pPr>
              <a:endParaRPr/>
            </a:p>
          </p:txBody>
        </p:sp>
      </p:grpSp>
      <p:grpSp>
        <p:nvGrpSpPr>
          <p:cNvPr id="6" name="Group 6"/>
          <p:cNvGrpSpPr/>
          <p:nvPr/>
        </p:nvGrpSpPr>
        <p:grpSpPr>
          <a:xfrm>
            <a:off x="2330037" y="5916649"/>
            <a:ext cx="890639" cy="8906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E"/>
            </a:solidFill>
          </p:spPr>
          <p:txBody>
            <a:bodyPr/>
            <a:lstStyle/>
            <a:p>
              <a:endParaRPr lang="en-US"/>
            </a:p>
          </p:txBody>
        </p:sp>
        <p:sp>
          <p:nvSpPr>
            <p:cNvPr id="8" name="TextBox 8"/>
            <p:cNvSpPr txBox="1"/>
            <p:nvPr/>
          </p:nvSpPr>
          <p:spPr>
            <a:xfrm>
              <a:off x="76200" y="-19050"/>
              <a:ext cx="660400" cy="755650"/>
            </a:xfrm>
            <a:prstGeom prst="rect">
              <a:avLst/>
            </a:prstGeom>
          </p:spPr>
          <p:txBody>
            <a:bodyPr lIns="47580" tIns="47580" rIns="47580" bIns="47580" rtlCol="0" anchor="ctr"/>
            <a:lstStyle/>
            <a:p>
              <a:pPr algn="ctr">
                <a:lnSpc>
                  <a:spcPts val="3220"/>
                </a:lnSpc>
              </a:pPr>
              <a:endParaRPr/>
            </a:p>
          </p:txBody>
        </p:sp>
      </p:grpSp>
      <p:sp>
        <p:nvSpPr>
          <p:cNvPr id="9" name="Freeform 9"/>
          <p:cNvSpPr/>
          <p:nvPr/>
        </p:nvSpPr>
        <p:spPr>
          <a:xfrm>
            <a:off x="2484868" y="4449343"/>
            <a:ext cx="580977" cy="329704"/>
          </a:xfrm>
          <a:custGeom>
            <a:avLst/>
            <a:gdLst/>
            <a:ahLst/>
            <a:cxnLst/>
            <a:rect l="l" t="t" r="r" b="b"/>
            <a:pathLst>
              <a:path w="580977" h="329704">
                <a:moveTo>
                  <a:pt x="0" y="0"/>
                </a:moveTo>
                <a:lnTo>
                  <a:pt x="580977" y="0"/>
                </a:lnTo>
                <a:lnTo>
                  <a:pt x="580977" y="329704"/>
                </a:lnTo>
                <a:lnTo>
                  <a:pt x="0" y="32970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0" name="Freeform 10"/>
          <p:cNvSpPr/>
          <p:nvPr/>
        </p:nvSpPr>
        <p:spPr>
          <a:xfrm>
            <a:off x="2484868" y="6197117"/>
            <a:ext cx="580977" cy="329704"/>
          </a:xfrm>
          <a:custGeom>
            <a:avLst/>
            <a:gdLst/>
            <a:ahLst/>
            <a:cxnLst/>
            <a:rect l="l" t="t" r="r" b="b"/>
            <a:pathLst>
              <a:path w="580977" h="329704">
                <a:moveTo>
                  <a:pt x="0" y="0"/>
                </a:moveTo>
                <a:lnTo>
                  <a:pt x="580977" y="0"/>
                </a:lnTo>
                <a:lnTo>
                  <a:pt x="580977" y="329704"/>
                </a:lnTo>
                <a:lnTo>
                  <a:pt x="0" y="32970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1" name="TextBox 11"/>
          <p:cNvSpPr txBox="1"/>
          <p:nvPr/>
        </p:nvSpPr>
        <p:spPr>
          <a:xfrm>
            <a:off x="7038975" y="454287"/>
            <a:ext cx="4210050"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FUNDING</a:t>
            </a:r>
          </a:p>
        </p:txBody>
      </p:sp>
      <p:sp>
        <p:nvSpPr>
          <p:cNvPr id="12" name="TextBox 12"/>
          <p:cNvSpPr txBox="1"/>
          <p:nvPr/>
        </p:nvSpPr>
        <p:spPr>
          <a:xfrm>
            <a:off x="3382260" y="2641800"/>
            <a:ext cx="11911668" cy="900049"/>
          </a:xfrm>
          <a:prstGeom prst="rect">
            <a:avLst/>
          </a:prstGeom>
        </p:spPr>
        <p:txBody>
          <a:bodyPr lIns="0" tIns="0" rIns="0" bIns="0" rtlCol="0" anchor="t">
            <a:spAutoFit/>
          </a:bodyPr>
          <a:lstStyle/>
          <a:p>
            <a:pPr algn="l">
              <a:lnSpc>
                <a:spcPts val="3473"/>
              </a:lnSpc>
            </a:pPr>
            <a:r>
              <a:rPr lang="en-US" sz="2300">
                <a:solidFill>
                  <a:srgbClr val="000000"/>
                </a:solidFill>
                <a:latin typeface="Avenir"/>
                <a:ea typeface="Avenir"/>
                <a:cs typeface="Avenir"/>
                <a:sym typeface="Avenir"/>
              </a:rPr>
              <a:t>A version of the City of Walnut Creek Transportation Program has been funded by the Line 20A TRANSPAC funding since 2007. </a:t>
            </a:r>
          </a:p>
        </p:txBody>
      </p:sp>
      <p:sp>
        <p:nvSpPr>
          <p:cNvPr id="13" name="TextBox 13"/>
          <p:cNvSpPr txBox="1"/>
          <p:nvPr/>
        </p:nvSpPr>
        <p:spPr>
          <a:xfrm>
            <a:off x="3382260" y="5802349"/>
            <a:ext cx="11911668" cy="900198"/>
          </a:xfrm>
          <a:prstGeom prst="rect">
            <a:avLst/>
          </a:prstGeom>
        </p:spPr>
        <p:txBody>
          <a:bodyPr lIns="0" tIns="0" rIns="0" bIns="0" rtlCol="0" anchor="t">
            <a:spAutoFit/>
          </a:bodyPr>
          <a:lstStyle/>
          <a:p>
            <a:pPr algn="l">
              <a:lnSpc>
                <a:spcPts val="3473"/>
              </a:lnSpc>
            </a:pPr>
            <a:r>
              <a:rPr lang="en-US" sz="2300">
                <a:solidFill>
                  <a:srgbClr val="000000"/>
                </a:solidFill>
                <a:latin typeface="Avenir"/>
                <a:ea typeface="Avenir"/>
                <a:cs typeface="Avenir"/>
                <a:sym typeface="Avenir"/>
              </a:rPr>
              <a:t>A portion of the scholarships for riders are subsidized by the Walnut Creek Seniors Club, general Arts + Recreation scholarship fund.</a:t>
            </a:r>
          </a:p>
        </p:txBody>
      </p:sp>
      <p:sp>
        <p:nvSpPr>
          <p:cNvPr id="14" name="TextBox 14"/>
          <p:cNvSpPr txBox="1"/>
          <p:nvPr/>
        </p:nvSpPr>
        <p:spPr>
          <a:xfrm>
            <a:off x="3382260" y="4054575"/>
            <a:ext cx="11911668" cy="1338199"/>
          </a:xfrm>
          <a:prstGeom prst="rect">
            <a:avLst/>
          </a:prstGeom>
        </p:spPr>
        <p:txBody>
          <a:bodyPr lIns="0" tIns="0" rIns="0" bIns="0" rtlCol="0" anchor="t">
            <a:spAutoFit/>
          </a:bodyPr>
          <a:lstStyle/>
          <a:p>
            <a:pPr algn="l">
              <a:lnSpc>
                <a:spcPts val="3473"/>
              </a:lnSpc>
            </a:pPr>
            <a:r>
              <a:rPr lang="en-US" sz="2300">
                <a:solidFill>
                  <a:srgbClr val="000000"/>
                </a:solidFill>
                <a:latin typeface="Avenir"/>
                <a:ea typeface="Avenir"/>
                <a:cs typeface="Avenir"/>
                <a:sym typeface="Avenir"/>
              </a:rPr>
              <a:t>Currently, Line 20A TRANSPAC funds ~82% of the Walnut Creek Transportation program. The remainder ~18% is from the City of Walnut Creek general fund and the Arts and Recreation scholarship fund.</a:t>
            </a:r>
          </a:p>
        </p:txBody>
      </p:sp>
      <p:grpSp>
        <p:nvGrpSpPr>
          <p:cNvPr id="15" name="Group 15"/>
          <p:cNvGrpSpPr/>
          <p:nvPr/>
        </p:nvGrpSpPr>
        <p:grpSpPr>
          <a:xfrm>
            <a:off x="2330037" y="2756100"/>
            <a:ext cx="890639" cy="89063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4E5"/>
            </a:solidFill>
          </p:spPr>
          <p:txBody>
            <a:bodyPr/>
            <a:lstStyle/>
            <a:p>
              <a:endParaRPr lang="en-US"/>
            </a:p>
          </p:txBody>
        </p:sp>
        <p:sp>
          <p:nvSpPr>
            <p:cNvPr id="17" name="TextBox 17"/>
            <p:cNvSpPr txBox="1"/>
            <p:nvPr/>
          </p:nvSpPr>
          <p:spPr>
            <a:xfrm>
              <a:off x="76200" y="-19050"/>
              <a:ext cx="660400" cy="755650"/>
            </a:xfrm>
            <a:prstGeom prst="rect">
              <a:avLst/>
            </a:prstGeom>
          </p:spPr>
          <p:txBody>
            <a:bodyPr lIns="47580" tIns="47580" rIns="47580" bIns="47580" rtlCol="0" anchor="ctr"/>
            <a:lstStyle/>
            <a:p>
              <a:pPr algn="ctr">
                <a:lnSpc>
                  <a:spcPts val="3220"/>
                </a:lnSpc>
              </a:pPr>
              <a:endParaRPr/>
            </a:p>
          </p:txBody>
        </p:sp>
      </p:grpSp>
      <p:sp>
        <p:nvSpPr>
          <p:cNvPr id="18" name="Freeform 18"/>
          <p:cNvSpPr/>
          <p:nvPr/>
        </p:nvSpPr>
        <p:spPr>
          <a:xfrm>
            <a:off x="2484868" y="3036568"/>
            <a:ext cx="580977" cy="329704"/>
          </a:xfrm>
          <a:custGeom>
            <a:avLst/>
            <a:gdLst/>
            <a:ahLst/>
            <a:cxnLst/>
            <a:rect l="l" t="t" r="r" b="b"/>
            <a:pathLst>
              <a:path w="580977" h="329704">
                <a:moveTo>
                  <a:pt x="0" y="0"/>
                </a:moveTo>
                <a:lnTo>
                  <a:pt x="580977" y="0"/>
                </a:lnTo>
                <a:lnTo>
                  <a:pt x="580977" y="329704"/>
                </a:lnTo>
                <a:lnTo>
                  <a:pt x="0" y="32970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9" name="Freeform 19"/>
          <p:cNvSpPr/>
          <p:nvPr/>
        </p:nvSpPr>
        <p:spPr>
          <a:xfrm>
            <a:off x="-93162" y="9842236"/>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3"/>
            <a:stretch>
              <a:fillRect t="-72402" b="-509"/>
            </a:stretch>
          </a:blipFill>
        </p:spPr>
        <p:txBody>
          <a:bodyPr/>
          <a:lstStyle/>
          <a:p>
            <a:endParaRPr lang="en-US"/>
          </a:p>
        </p:txBody>
      </p:sp>
      <p:grpSp>
        <p:nvGrpSpPr>
          <p:cNvPr id="20" name="Group 20"/>
          <p:cNvGrpSpPr/>
          <p:nvPr/>
        </p:nvGrpSpPr>
        <p:grpSpPr>
          <a:xfrm>
            <a:off x="4013870" y="8260930"/>
            <a:ext cx="9868000" cy="790887"/>
            <a:chOff x="0" y="0"/>
            <a:chExt cx="13157333" cy="1054516"/>
          </a:xfrm>
        </p:grpSpPr>
        <p:sp>
          <p:nvSpPr>
            <p:cNvPr id="21" name="Freeform 21"/>
            <p:cNvSpPr/>
            <p:nvPr/>
          </p:nvSpPr>
          <p:spPr>
            <a:xfrm>
              <a:off x="5649577" y="0"/>
              <a:ext cx="1858179" cy="1054516"/>
            </a:xfrm>
            <a:custGeom>
              <a:avLst/>
              <a:gdLst/>
              <a:ahLst/>
              <a:cxnLst/>
              <a:rect l="l" t="t" r="r" b="b"/>
              <a:pathLst>
                <a:path w="1858179" h="1054516">
                  <a:moveTo>
                    <a:pt x="0" y="0"/>
                  </a:moveTo>
                  <a:lnTo>
                    <a:pt x="1858179" y="0"/>
                  </a:lnTo>
                  <a:lnTo>
                    <a:pt x="1858179" y="1054516"/>
                  </a:lnTo>
                  <a:lnTo>
                    <a:pt x="0" y="10545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Freeform 22"/>
            <p:cNvSpPr/>
            <p:nvPr/>
          </p:nvSpPr>
          <p:spPr>
            <a:xfrm>
              <a:off x="0" y="0"/>
              <a:ext cx="1858179" cy="1054516"/>
            </a:xfrm>
            <a:custGeom>
              <a:avLst/>
              <a:gdLst/>
              <a:ahLst/>
              <a:cxnLst/>
              <a:rect l="l" t="t" r="r" b="b"/>
              <a:pathLst>
                <a:path w="1858179" h="1054516">
                  <a:moveTo>
                    <a:pt x="0" y="0"/>
                  </a:moveTo>
                  <a:lnTo>
                    <a:pt x="1858179" y="0"/>
                  </a:lnTo>
                  <a:lnTo>
                    <a:pt x="1858179" y="1054516"/>
                  </a:lnTo>
                  <a:lnTo>
                    <a:pt x="0" y="10545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11299154" y="0"/>
              <a:ext cx="1858179" cy="1054516"/>
            </a:xfrm>
            <a:custGeom>
              <a:avLst/>
              <a:gdLst/>
              <a:ahLst/>
              <a:cxnLst/>
              <a:rect l="l" t="t" r="r" b="b"/>
              <a:pathLst>
                <a:path w="1858179" h="1054516">
                  <a:moveTo>
                    <a:pt x="0" y="0"/>
                  </a:moveTo>
                  <a:lnTo>
                    <a:pt x="1858179" y="0"/>
                  </a:lnTo>
                  <a:lnTo>
                    <a:pt x="1858179" y="1054516"/>
                  </a:lnTo>
                  <a:lnTo>
                    <a:pt x="0" y="105451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1022" y="4288133"/>
            <a:ext cx="9782919" cy="4423515"/>
          </a:xfrm>
          <a:prstGeom prst="rect">
            <a:avLst/>
          </a:prstGeom>
        </p:spPr>
        <p:txBody>
          <a:bodyPr lIns="0" tIns="0" rIns="0" bIns="0" rtlCol="0" anchor="t">
            <a:spAutoFit/>
          </a:bodyPr>
          <a:lstStyle/>
          <a:p>
            <a:pPr marL="539782" lvl="1" indent="-269891" algn="l">
              <a:lnSpc>
                <a:spcPts val="3500"/>
              </a:lnSpc>
              <a:buFont typeface="Arial"/>
              <a:buChar char="•"/>
            </a:pPr>
            <a:r>
              <a:rPr lang="en-US" sz="2500">
                <a:solidFill>
                  <a:srgbClr val="000000"/>
                </a:solidFill>
                <a:latin typeface="Avenir"/>
                <a:ea typeface="Avenir"/>
                <a:cs typeface="Avenir"/>
                <a:sym typeface="Avenir"/>
              </a:rPr>
              <a:t>Accessing and launching Lyft Silver:</a:t>
            </a:r>
          </a:p>
          <a:p>
            <a:pPr marL="1079564" lvl="2" indent="-359855" algn="l">
              <a:lnSpc>
                <a:spcPts val="3500"/>
              </a:lnSpc>
              <a:buFont typeface="Arial"/>
              <a:buChar char="⚬"/>
            </a:pPr>
            <a:r>
              <a:rPr lang="en-US" sz="2500">
                <a:solidFill>
                  <a:srgbClr val="000000"/>
                </a:solidFill>
                <a:latin typeface="Avenir"/>
                <a:ea typeface="Avenir"/>
                <a:cs typeface="Avenir"/>
                <a:sym typeface="Avenir"/>
              </a:rPr>
              <a:t>A simplified design of the Lyft app for easier navigation</a:t>
            </a:r>
          </a:p>
          <a:p>
            <a:pPr marL="1079564" lvl="2" indent="-359855" algn="l">
              <a:lnSpc>
                <a:spcPts val="3500"/>
              </a:lnSpc>
              <a:buFont typeface="Arial"/>
              <a:buChar char="⚬"/>
            </a:pPr>
            <a:r>
              <a:rPr lang="en-US" sz="2500">
                <a:solidFill>
                  <a:srgbClr val="000000"/>
                </a:solidFill>
                <a:latin typeface="Avenir"/>
                <a:ea typeface="Avenir"/>
                <a:cs typeface="Avenir"/>
                <a:sym typeface="Avenir"/>
              </a:rPr>
              <a:t>Cars with easy entry and exit</a:t>
            </a:r>
          </a:p>
          <a:p>
            <a:pPr marL="1079564" lvl="2" indent="-359855" algn="l">
              <a:lnSpc>
                <a:spcPts val="3500"/>
              </a:lnSpc>
              <a:buFont typeface="Arial"/>
              <a:buChar char="⚬"/>
            </a:pPr>
            <a:r>
              <a:rPr lang="en-US" sz="2500">
                <a:solidFill>
                  <a:srgbClr val="000000"/>
                </a:solidFill>
                <a:latin typeface="Avenir"/>
                <a:ea typeface="Avenir"/>
                <a:cs typeface="Avenir"/>
                <a:sym typeface="Avenir"/>
              </a:rPr>
              <a:t>Live phone support available during your rides</a:t>
            </a:r>
          </a:p>
          <a:p>
            <a:pPr marL="539782" lvl="1" indent="-269891" algn="l">
              <a:lnSpc>
                <a:spcPts val="3500"/>
              </a:lnSpc>
              <a:buFont typeface="Arial"/>
              <a:buChar char="•"/>
            </a:pPr>
            <a:r>
              <a:rPr lang="en-US" sz="2500">
                <a:solidFill>
                  <a:srgbClr val="000000"/>
                </a:solidFill>
                <a:latin typeface="Avenir"/>
                <a:ea typeface="Avenir"/>
                <a:cs typeface="Avenir"/>
                <a:sym typeface="Avenir"/>
              </a:rPr>
              <a:t>Continue to deliver transportation information presentations to neighboring senior centers and assisted living facilities.</a:t>
            </a:r>
          </a:p>
          <a:p>
            <a:pPr marL="539782" lvl="1" indent="-269891" algn="l">
              <a:lnSpc>
                <a:spcPts val="3500"/>
              </a:lnSpc>
              <a:buFont typeface="Arial"/>
              <a:buChar char="•"/>
            </a:pPr>
            <a:r>
              <a:rPr lang="en-US" sz="2500">
                <a:solidFill>
                  <a:srgbClr val="000000"/>
                </a:solidFill>
                <a:latin typeface="Avenir"/>
                <a:ea typeface="Avenir"/>
                <a:cs typeface="Avenir"/>
                <a:sym typeface="Avenir"/>
              </a:rPr>
              <a:t>Partner with CCTA to host Travel Training Program opportunities for our older adults and community members with disabilities.</a:t>
            </a:r>
          </a:p>
          <a:p>
            <a:pPr marL="539782" lvl="1" indent="-269891" algn="l">
              <a:lnSpc>
                <a:spcPts val="3500"/>
              </a:lnSpc>
              <a:buFont typeface="Arial"/>
              <a:buChar char="•"/>
            </a:pPr>
            <a:r>
              <a:rPr lang="en-US" sz="2500">
                <a:solidFill>
                  <a:srgbClr val="000000"/>
                </a:solidFill>
                <a:latin typeface="Avenir"/>
                <a:ea typeface="Avenir"/>
                <a:cs typeface="Avenir"/>
                <a:sym typeface="Avenir"/>
              </a:rPr>
              <a:t>Expand scholarship program to support Minibus participants.</a:t>
            </a:r>
          </a:p>
        </p:txBody>
      </p:sp>
      <p:sp>
        <p:nvSpPr>
          <p:cNvPr id="3" name="TextBox 3"/>
          <p:cNvSpPr txBox="1"/>
          <p:nvPr/>
        </p:nvSpPr>
        <p:spPr>
          <a:xfrm>
            <a:off x="3481308" y="189594"/>
            <a:ext cx="11325385" cy="272669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PROGRAM YEAR goals &amp; Priorities</a:t>
            </a:r>
          </a:p>
        </p:txBody>
      </p:sp>
      <p:sp>
        <p:nvSpPr>
          <p:cNvPr id="4" name="TextBox 4"/>
          <p:cNvSpPr txBox="1"/>
          <p:nvPr/>
        </p:nvSpPr>
        <p:spPr>
          <a:xfrm>
            <a:off x="911022" y="3326787"/>
            <a:ext cx="10086975" cy="561975"/>
          </a:xfrm>
          <a:prstGeom prst="rect">
            <a:avLst/>
          </a:prstGeom>
        </p:spPr>
        <p:txBody>
          <a:bodyPr lIns="0" tIns="0" rIns="0" bIns="0" rtlCol="0" anchor="t">
            <a:spAutoFit/>
          </a:bodyPr>
          <a:lstStyle/>
          <a:p>
            <a:pPr algn="ctr">
              <a:lnSpc>
                <a:spcPts val="4199"/>
              </a:lnSpc>
            </a:pPr>
            <a:r>
              <a:rPr lang="en-US" sz="2999" b="1">
                <a:solidFill>
                  <a:srgbClr val="000000"/>
                </a:solidFill>
                <a:latin typeface="Avenir Bold"/>
                <a:ea typeface="Avenir Bold"/>
                <a:cs typeface="Avenir Bold"/>
                <a:sym typeface="Avenir Bold"/>
              </a:rPr>
              <a:t>In addition to ongoing operations, specific goals include:</a:t>
            </a:r>
          </a:p>
        </p:txBody>
      </p:sp>
      <p:grpSp>
        <p:nvGrpSpPr>
          <p:cNvPr id="5" name="Group 5"/>
          <p:cNvGrpSpPr/>
          <p:nvPr/>
        </p:nvGrpSpPr>
        <p:grpSpPr>
          <a:xfrm>
            <a:off x="10888093" y="3888763"/>
            <a:ext cx="7135989" cy="5110629"/>
            <a:chOff x="0" y="0"/>
            <a:chExt cx="9514652" cy="6814172"/>
          </a:xfrm>
        </p:grpSpPr>
        <p:sp>
          <p:nvSpPr>
            <p:cNvPr id="6" name="Freeform 6"/>
            <p:cNvSpPr/>
            <p:nvPr/>
          </p:nvSpPr>
          <p:spPr>
            <a:xfrm>
              <a:off x="0" y="333261"/>
              <a:ext cx="2840807" cy="6158931"/>
            </a:xfrm>
            <a:custGeom>
              <a:avLst/>
              <a:gdLst/>
              <a:ahLst/>
              <a:cxnLst/>
              <a:rect l="l" t="t" r="r" b="b"/>
              <a:pathLst>
                <a:path w="2840807" h="6158931">
                  <a:moveTo>
                    <a:pt x="0" y="0"/>
                  </a:moveTo>
                  <a:lnTo>
                    <a:pt x="2840807" y="0"/>
                  </a:lnTo>
                  <a:lnTo>
                    <a:pt x="2840807" y="6158931"/>
                  </a:lnTo>
                  <a:lnTo>
                    <a:pt x="0" y="6158931"/>
                  </a:lnTo>
                  <a:lnTo>
                    <a:pt x="0" y="0"/>
                  </a:lnTo>
                  <a:close/>
                </a:path>
              </a:pathLst>
            </a:custGeom>
            <a:blipFill>
              <a:blip r:embed="rId2"/>
              <a:stretch>
                <a:fillRect/>
              </a:stretch>
            </a:blipFill>
            <a:ln w="38100" cap="sq">
              <a:solidFill>
                <a:srgbClr val="FF02BE"/>
              </a:solidFill>
              <a:prstDash val="solid"/>
              <a:miter/>
            </a:ln>
          </p:spPr>
          <p:txBody>
            <a:bodyPr/>
            <a:lstStyle/>
            <a:p>
              <a:endParaRPr lang="en-US"/>
            </a:p>
          </p:txBody>
        </p:sp>
        <p:sp>
          <p:nvSpPr>
            <p:cNvPr id="7" name="Freeform 7"/>
            <p:cNvSpPr/>
            <p:nvPr/>
          </p:nvSpPr>
          <p:spPr>
            <a:xfrm>
              <a:off x="3307724" y="2567379"/>
              <a:ext cx="2870006" cy="3431165"/>
            </a:xfrm>
            <a:custGeom>
              <a:avLst/>
              <a:gdLst/>
              <a:ahLst/>
              <a:cxnLst/>
              <a:rect l="l" t="t" r="r" b="b"/>
              <a:pathLst>
                <a:path w="2870006" h="3431165">
                  <a:moveTo>
                    <a:pt x="0" y="0"/>
                  </a:moveTo>
                  <a:lnTo>
                    <a:pt x="2870005" y="0"/>
                  </a:lnTo>
                  <a:lnTo>
                    <a:pt x="2870005" y="3431166"/>
                  </a:lnTo>
                  <a:lnTo>
                    <a:pt x="0" y="3431166"/>
                  </a:lnTo>
                  <a:lnTo>
                    <a:pt x="0" y="0"/>
                  </a:lnTo>
                  <a:close/>
                </a:path>
              </a:pathLst>
            </a:custGeom>
            <a:blipFill>
              <a:blip r:embed="rId3"/>
              <a:stretch>
                <a:fillRect t="-29287" b="-52057"/>
              </a:stretch>
            </a:blipFill>
            <a:ln cap="sq">
              <a:noFill/>
              <a:prstDash val="solid"/>
              <a:miter/>
            </a:ln>
          </p:spPr>
          <p:txBody>
            <a:bodyPr/>
            <a:lstStyle/>
            <a:p>
              <a:endParaRPr lang="en-US"/>
            </a:p>
          </p:txBody>
        </p:sp>
        <p:sp>
          <p:nvSpPr>
            <p:cNvPr id="8" name="Freeform 8"/>
            <p:cNvSpPr/>
            <p:nvPr/>
          </p:nvSpPr>
          <p:spPr>
            <a:xfrm>
              <a:off x="3307724" y="5791865"/>
              <a:ext cx="2870006" cy="1022307"/>
            </a:xfrm>
            <a:custGeom>
              <a:avLst/>
              <a:gdLst/>
              <a:ahLst/>
              <a:cxnLst/>
              <a:rect l="l" t="t" r="r" b="b"/>
              <a:pathLst>
                <a:path w="2870006" h="1022307">
                  <a:moveTo>
                    <a:pt x="0" y="0"/>
                  </a:moveTo>
                  <a:lnTo>
                    <a:pt x="2870005" y="0"/>
                  </a:lnTo>
                  <a:lnTo>
                    <a:pt x="2870005" y="1022307"/>
                  </a:lnTo>
                  <a:lnTo>
                    <a:pt x="0" y="1022307"/>
                  </a:lnTo>
                  <a:lnTo>
                    <a:pt x="0" y="0"/>
                  </a:lnTo>
                  <a:close/>
                </a:path>
              </a:pathLst>
            </a:custGeom>
            <a:blipFill>
              <a:blip r:embed="rId4"/>
              <a:stretch>
                <a:fillRect t="-508646"/>
              </a:stretch>
            </a:blipFill>
            <a:ln cap="sq">
              <a:noFill/>
              <a:prstDash val="solid"/>
              <a:miter/>
            </a:ln>
          </p:spPr>
          <p:txBody>
            <a:bodyPr/>
            <a:lstStyle/>
            <a:p>
              <a:endParaRPr lang="en-US"/>
            </a:p>
          </p:txBody>
        </p:sp>
        <p:sp>
          <p:nvSpPr>
            <p:cNvPr id="9" name="Freeform 9"/>
            <p:cNvSpPr/>
            <p:nvPr/>
          </p:nvSpPr>
          <p:spPr>
            <a:xfrm>
              <a:off x="3307724" y="52814"/>
              <a:ext cx="2870006" cy="2617377"/>
            </a:xfrm>
            <a:custGeom>
              <a:avLst/>
              <a:gdLst/>
              <a:ahLst/>
              <a:cxnLst/>
              <a:rect l="l" t="t" r="r" b="b"/>
              <a:pathLst>
                <a:path w="2870006" h="2617377">
                  <a:moveTo>
                    <a:pt x="0" y="0"/>
                  </a:moveTo>
                  <a:lnTo>
                    <a:pt x="2870005" y="0"/>
                  </a:lnTo>
                  <a:lnTo>
                    <a:pt x="2870005" y="2617377"/>
                  </a:lnTo>
                  <a:lnTo>
                    <a:pt x="0" y="2617377"/>
                  </a:lnTo>
                  <a:lnTo>
                    <a:pt x="0" y="0"/>
                  </a:lnTo>
                  <a:close/>
                </a:path>
              </a:pathLst>
            </a:custGeom>
            <a:blipFill>
              <a:blip r:embed="rId5"/>
              <a:stretch>
                <a:fillRect b="-137727"/>
              </a:stretch>
            </a:blipFill>
            <a:ln cap="sq">
              <a:noFill/>
              <a:prstDash val="solid"/>
              <a:miter/>
            </a:ln>
          </p:spPr>
          <p:txBody>
            <a:bodyPr/>
            <a:lstStyle/>
            <a:p>
              <a:endParaRPr lang="en-US"/>
            </a:p>
          </p:txBody>
        </p:sp>
        <p:grpSp>
          <p:nvGrpSpPr>
            <p:cNvPr id="10" name="Group 10"/>
            <p:cNvGrpSpPr/>
            <p:nvPr/>
          </p:nvGrpSpPr>
          <p:grpSpPr>
            <a:xfrm>
              <a:off x="3232378" y="0"/>
              <a:ext cx="3020696" cy="6814172"/>
              <a:chOff x="0" y="0"/>
              <a:chExt cx="812800" cy="1833537"/>
            </a:xfrm>
          </p:grpSpPr>
          <p:sp>
            <p:nvSpPr>
              <p:cNvPr id="11" name="Freeform 11"/>
              <p:cNvSpPr/>
              <p:nvPr/>
            </p:nvSpPr>
            <p:spPr>
              <a:xfrm>
                <a:off x="0" y="0"/>
                <a:ext cx="812800" cy="1833537"/>
              </a:xfrm>
              <a:custGeom>
                <a:avLst/>
                <a:gdLst/>
                <a:ahLst/>
                <a:cxnLst/>
                <a:rect l="l" t="t" r="r" b="b"/>
                <a:pathLst>
                  <a:path w="812800" h="1833537">
                    <a:moveTo>
                      <a:pt x="0" y="0"/>
                    </a:moveTo>
                    <a:lnTo>
                      <a:pt x="812800" y="0"/>
                    </a:lnTo>
                    <a:lnTo>
                      <a:pt x="812800" y="1833537"/>
                    </a:lnTo>
                    <a:lnTo>
                      <a:pt x="0" y="1833537"/>
                    </a:lnTo>
                    <a:close/>
                  </a:path>
                </a:pathLst>
              </a:custGeom>
              <a:ln w="38100" cap="sq">
                <a:solidFill>
                  <a:srgbClr val="FF02BE"/>
                </a:solidFill>
                <a:prstDash val="solid"/>
                <a:miter/>
              </a:ln>
            </p:spPr>
            <p:txBody>
              <a:bodyPr/>
              <a:lstStyle/>
              <a:p>
                <a:endParaRPr lang="en-US"/>
              </a:p>
            </p:txBody>
          </p:sp>
          <p:sp>
            <p:nvSpPr>
              <p:cNvPr id="12" name="TextBox 12"/>
              <p:cNvSpPr txBox="1"/>
              <p:nvPr/>
            </p:nvSpPr>
            <p:spPr>
              <a:xfrm>
                <a:off x="0" y="-76200"/>
                <a:ext cx="812800" cy="1909737"/>
              </a:xfrm>
              <a:prstGeom prst="rect">
                <a:avLst/>
              </a:prstGeom>
            </p:spPr>
            <p:txBody>
              <a:bodyPr lIns="50800" tIns="50800" rIns="50800" bIns="50800" rtlCol="0" anchor="ctr"/>
              <a:lstStyle/>
              <a:p>
                <a:pPr algn="ctr">
                  <a:lnSpc>
                    <a:spcPts val="2799"/>
                  </a:lnSpc>
                </a:pPr>
                <a:endParaRPr/>
              </a:p>
            </p:txBody>
          </p:sp>
        </p:grpSp>
        <p:sp>
          <p:nvSpPr>
            <p:cNvPr id="13" name="Freeform 13"/>
            <p:cNvSpPr/>
            <p:nvPr/>
          </p:nvSpPr>
          <p:spPr>
            <a:xfrm>
              <a:off x="6644646" y="333261"/>
              <a:ext cx="2870006" cy="6222235"/>
            </a:xfrm>
            <a:custGeom>
              <a:avLst/>
              <a:gdLst/>
              <a:ahLst/>
              <a:cxnLst/>
              <a:rect l="l" t="t" r="r" b="b"/>
              <a:pathLst>
                <a:path w="2870006" h="6222235">
                  <a:moveTo>
                    <a:pt x="0" y="0"/>
                  </a:moveTo>
                  <a:lnTo>
                    <a:pt x="2870006" y="0"/>
                  </a:lnTo>
                  <a:lnTo>
                    <a:pt x="2870006" y="6222235"/>
                  </a:lnTo>
                  <a:lnTo>
                    <a:pt x="0" y="6222235"/>
                  </a:lnTo>
                  <a:lnTo>
                    <a:pt x="0" y="0"/>
                  </a:lnTo>
                  <a:close/>
                </a:path>
              </a:pathLst>
            </a:custGeom>
            <a:blipFill>
              <a:blip r:embed="rId6"/>
              <a:stretch>
                <a:fillRect/>
              </a:stretch>
            </a:blipFill>
            <a:ln w="38100" cap="sq">
              <a:solidFill>
                <a:srgbClr val="FF02BE"/>
              </a:solidFill>
              <a:prstDash val="solid"/>
              <a:miter/>
            </a:ln>
          </p:spPr>
          <p:txBody>
            <a:bodyPr/>
            <a:lstStyle/>
            <a:p>
              <a:endParaRPr lang="en-US"/>
            </a:p>
          </p:txBody>
        </p:sp>
      </p:grpSp>
      <p:sp>
        <p:nvSpPr>
          <p:cNvPr id="14" name="Freeform 14"/>
          <p:cNvSpPr/>
          <p:nvPr/>
        </p:nvSpPr>
        <p:spPr>
          <a:xfrm>
            <a:off x="-127485" y="994822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7"/>
            <a:stretch>
              <a:fillRect t="-72402" b="-509"/>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92116" y="436880"/>
            <a:ext cx="11103769"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Program description</a:t>
            </a:r>
          </a:p>
        </p:txBody>
      </p:sp>
      <p:sp>
        <p:nvSpPr>
          <p:cNvPr id="3" name="AutoShape 3"/>
          <p:cNvSpPr/>
          <p:nvPr/>
        </p:nvSpPr>
        <p:spPr>
          <a:xfrm>
            <a:off x="557852" y="2675011"/>
            <a:ext cx="17172297" cy="4936978"/>
          </a:xfrm>
          <a:prstGeom prst="roundRect">
            <a:avLst/>
          </a:prstGeom>
          <a:solidFill>
            <a:srgbClr val="FFFFFF"/>
          </a:solidFill>
          <a:ln w="38100" cap="rnd">
            <a:solidFill>
              <a:srgbClr val="00B5E2"/>
            </a:solidFill>
            <a:prstDash val="solid"/>
            <a:round/>
          </a:ln>
        </p:spPr>
        <p:txBody>
          <a:bodyPr/>
          <a:lstStyle/>
          <a:p>
            <a:endParaRPr lang="en-US"/>
          </a:p>
        </p:txBody>
      </p:sp>
      <p:sp>
        <p:nvSpPr>
          <p:cNvPr id="4" name="TextBox 4"/>
          <p:cNvSpPr txBox="1"/>
          <p:nvPr/>
        </p:nvSpPr>
        <p:spPr>
          <a:xfrm>
            <a:off x="1148123" y="3258367"/>
            <a:ext cx="16060400" cy="3641090"/>
          </a:xfrm>
          <a:prstGeom prst="rect">
            <a:avLst/>
          </a:prstGeom>
        </p:spPr>
        <p:txBody>
          <a:bodyPr lIns="0" tIns="0" rIns="0" bIns="0" rtlCol="0" anchor="t">
            <a:spAutoFit/>
          </a:bodyPr>
          <a:lstStyle/>
          <a:p>
            <a:pPr algn="l">
              <a:lnSpc>
                <a:spcPts val="4059"/>
              </a:lnSpc>
            </a:pPr>
            <a:r>
              <a:rPr lang="en-US" sz="2899" dirty="0">
                <a:solidFill>
                  <a:srgbClr val="000000"/>
                </a:solidFill>
                <a:latin typeface="Avenir"/>
                <a:ea typeface="Avenir"/>
                <a:cs typeface="Avenir"/>
                <a:sym typeface="Avenir"/>
              </a:rPr>
              <a:t>The City of Walnut Creek offers a robust transportation program, managed by the Social Services Division, that provides accessible transportation for seniors and adults with developmental or intellectual disabilities within the TRANSPAC region. Through a combination of Lyft TNC and Minibus services, the program offers a range of ride options to meet varying needs and abilities. This program reflects the City's commitment to inclusivity and independence by delivering transportation that is easy to access, fills gaps left by other service providers, and offers high-quality customer service that empowers community members to get where they need to go.</a:t>
            </a:r>
          </a:p>
        </p:txBody>
      </p:sp>
      <p:sp>
        <p:nvSpPr>
          <p:cNvPr id="5" name="Freeform 5"/>
          <p:cNvSpPr/>
          <p:nvPr/>
        </p:nvSpPr>
        <p:spPr>
          <a:xfrm>
            <a:off x="0" y="9913122"/>
            <a:ext cx="18356646" cy="891540"/>
          </a:xfrm>
          <a:custGeom>
            <a:avLst/>
            <a:gdLst/>
            <a:ahLst/>
            <a:cxnLst/>
            <a:rect l="l" t="t" r="r" b="b"/>
            <a:pathLst>
              <a:path w="18356646" h="891540">
                <a:moveTo>
                  <a:pt x="0" y="0"/>
                </a:moveTo>
                <a:lnTo>
                  <a:pt x="18356646" y="0"/>
                </a:lnTo>
                <a:lnTo>
                  <a:pt x="18356646" y="891540"/>
                </a:lnTo>
                <a:lnTo>
                  <a:pt x="0" y="891540"/>
                </a:lnTo>
                <a:lnTo>
                  <a:pt x="0" y="0"/>
                </a:lnTo>
                <a:close/>
              </a:path>
            </a:pathLst>
          </a:custGeom>
          <a:blipFill>
            <a:blip r:embed="rId2"/>
            <a:stretch>
              <a:fillRect t="-187" b="-187"/>
            </a:stretch>
          </a:blipFill>
        </p:spPr>
        <p:txBody>
          <a:bodyPr/>
          <a:lstStyle/>
          <a:p>
            <a:endParaRPr lang="en-US"/>
          </a:p>
        </p:txBody>
      </p:sp>
      <p:grpSp>
        <p:nvGrpSpPr>
          <p:cNvPr id="6" name="Group 6"/>
          <p:cNvGrpSpPr/>
          <p:nvPr/>
        </p:nvGrpSpPr>
        <p:grpSpPr>
          <a:xfrm>
            <a:off x="4210000" y="8901566"/>
            <a:ext cx="9868000" cy="790887"/>
            <a:chOff x="0" y="0"/>
            <a:chExt cx="13157333" cy="1054516"/>
          </a:xfrm>
        </p:grpSpPr>
        <p:sp>
          <p:nvSpPr>
            <p:cNvPr id="7" name="Freeform 7"/>
            <p:cNvSpPr/>
            <p:nvPr/>
          </p:nvSpPr>
          <p:spPr>
            <a:xfrm>
              <a:off x="5649577" y="0"/>
              <a:ext cx="1858179" cy="1054516"/>
            </a:xfrm>
            <a:custGeom>
              <a:avLst/>
              <a:gdLst/>
              <a:ahLst/>
              <a:cxnLst/>
              <a:rect l="l" t="t" r="r" b="b"/>
              <a:pathLst>
                <a:path w="1858179" h="1054516">
                  <a:moveTo>
                    <a:pt x="0" y="0"/>
                  </a:moveTo>
                  <a:lnTo>
                    <a:pt x="1858179" y="0"/>
                  </a:lnTo>
                  <a:lnTo>
                    <a:pt x="1858179" y="1054516"/>
                  </a:lnTo>
                  <a:lnTo>
                    <a:pt x="0" y="10545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0" y="0"/>
              <a:ext cx="1858179" cy="1054516"/>
            </a:xfrm>
            <a:custGeom>
              <a:avLst/>
              <a:gdLst/>
              <a:ahLst/>
              <a:cxnLst/>
              <a:rect l="l" t="t" r="r" b="b"/>
              <a:pathLst>
                <a:path w="1858179" h="1054516">
                  <a:moveTo>
                    <a:pt x="0" y="0"/>
                  </a:moveTo>
                  <a:lnTo>
                    <a:pt x="1858179" y="0"/>
                  </a:lnTo>
                  <a:lnTo>
                    <a:pt x="1858179" y="1054516"/>
                  </a:lnTo>
                  <a:lnTo>
                    <a:pt x="0" y="10545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1299154" y="0"/>
              <a:ext cx="1858179" cy="1054516"/>
            </a:xfrm>
            <a:custGeom>
              <a:avLst/>
              <a:gdLst/>
              <a:ahLst/>
              <a:cxnLst/>
              <a:rect l="l" t="t" r="r" b="b"/>
              <a:pathLst>
                <a:path w="1858179" h="1054516">
                  <a:moveTo>
                    <a:pt x="0" y="0"/>
                  </a:moveTo>
                  <a:lnTo>
                    <a:pt x="1858179" y="0"/>
                  </a:lnTo>
                  <a:lnTo>
                    <a:pt x="1858179" y="1054516"/>
                  </a:lnTo>
                  <a:lnTo>
                    <a:pt x="0" y="10545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86400" y="2552700"/>
            <a:ext cx="7496175" cy="1898651"/>
          </a:xfrm>
          <a:prstGeom prst="rect">
            <a:avLst/>
          </a:prstGeom>
        </p:spPr>
        <p:txBody>
          <a:bodyPr lIns="0" tIns="0" rIns="0" bIns="0" rtlCol="0" anchor="t">
            <a:spAutoFit/>
          </a:bodyPr>
          <a:lstStyle/>
          <a:p>
            <a:pPr algn="ctr">
              <a:lnSpc>
                <a:spcPts val="13999"/>
              </a:lnSpc>
            </a:pPr>
            <a:r>
              <a:rPr lang="en-US" sz="9999" dirty="0">
                <a:solidFill>
                  <a:srgbClr val="000000"/>
                </a:solidFill>
                <a:latin typeface="Neutraface Slab Display"/>
                <a:ea typeface="Neutraface Slab Display"/>
                <a:cs typeface="Neutraface Slab Display"/>
                <a:sym typeface="Neutraface Slab Display"/>
              </a:rPr>
              <a:t>Thank You</a:t>
            </a:r>
          </a:p>
        </p:txBody>
      </p:sp>
      <p:grpSp>
        <p:nvGrpSpPr>
          <p:cNvPr id="3" name="Group 3"/>
          <p:cNvGrpSpPr/>
          <p:nvPr/>
        </p:nvGrpSpPr>
        <p:grpSpPr>
          <a:xfrm>
            <a:off x="3155887" y="6257283"/>
            <a:ext cx="11976226" cy="1911540"/>
            <a:chOff x="0" y="0"/>
            <a:chExt cx="15968302" cy="2548719"/>
          </a:xfrm>
        </p:grpSpPr>
        <p:sp>
          <p:nvSpPr>
            <p:cNvPr id="4" name="Freeform 4"/>
            <p:cNvSpPr/>
            <p:nvPr/>
          </p:nvSpPr>
          <p:spPr>
            <a:xfrm>
              <a:off x="0" y="0"/>
              <a:ext cx="5805869" cy="2548719"/>
            </a:xfrm>
            <a:custGeom>
              <a:avLst/>
              <a:gdLst/>
              <a:ahLst/>
              <a:cxnLst/>
              <a:rect l="l" t="t" r="r" b="b"/>
              <a:pathLst>
                <a:path w="5805869" h="2548719">
                  <a:moveTo>
                    <a:pt x="0" y="0"/>
                  </a:moveTo>
                  <a:lnTo>
                    <a:pt x="5805869" y="0"/>
                  </a:lnTo>
                  <a:lnTo>
                    <a:pt x="5805869" y="2548719"/>
                  </a:lnTo>
                  <a:lnTo>
                    <a:pt x="0" y="2548719"/>
                  </a:lnTo>
                  <a:lnTo>
                    <a:pt x="0" y="0"/>
                  </a:lnTo>
                  <a:close/>
                </a:path>
              </a:pathLst>
            </a:custGeom>
            <a:blipFill>
              <a:blip r:embed="rId2"/>
              <a:stretch>
                <a:fillRect/>
              </a:stretch>
            </a:blipFill>
          </p:spPr>
          <p:txBody>
            <a:bodyPr/>
            <a:lstStyle/>
            <a:p>
              <a:endParaRPr lang="en-US"/>
            </a:p>
          </p:txBody>
        </p:sp>
        <p:sp>
          <p:nvSpPr>
            <p:cNvPr id="5" name="Freeform 5"/>
            <p:cNvSpPr/>
            <p:nvPr/>
          </p:nvSpPr>
          <p:spPr>
            <a:xfrm>
              <a:off x="7830949" y="33413"/>
              <a:ext cx="8137352" cy="2481892"/>
            </a:xfrm>
            <a:custGeom>
              <a:avLst/>
              <a:gdLst/>
              <a:ahLst/>
              <a:cxnLst/>
              <a:rect l="l" t="t" r="r" b="b"/>
              <a:pathLst>
                <a:path w="8137352" h="2481892">
                  <a:moveTo>
                    <a:pt x="0" y="0"/>
                  </a:moveTo>
                  <a:lnTo>
                    <a:pt x="8137353" y="0"/>
                  </a:lnTo>
                  <a:lnTo>
                    <a:pt x="8137353" y="2481893"/>
                  </a:lnTo>
                  <a:lnTo>
                    <a:pt x="0" y="2481893"/>
                  </a:lnTo>
                  <a:lnTo>
                    <a:pt x="0" y="0"/>
                  </a:lnTo>
                  <a:close/>
                </a:path>
              </a:pathLst>
            </a:custGeom>
            <a:blipFill>
              <a:blip r:embed="rId3"/>
              <a:stretch>
                <a:fillRect/>
              </a:stretch>
            </a:blipFill>
          </p:spPr>
          <p:txBody>
            <a:bodyPr/>
            <a:lstStyle/>
            <a:p>
              <a:endParaRPr lang="en-US"/>
            </a:p>
          </p:txBody>
        </p:sp>
      </p:grpSp>
      <p:sp>
        <p:nvSpPr>
          <p:cNvPr id="6" name="Freeform 6"/>
          <p:cNvSpPr/>
          <p:nvPr/>
        </p:nvSpPr>
        <p:spPr>
          <a:xfrm>
            <a:off x="0" y="9427507"/>
            <a:ext cx="18288000" cy="891540"/>
          </a:xfrm>
          <a:custGeom>
            <a:avLst/>
            <a:gdLst/>
            <a:ahLst/>
            <a:cxnLst/>
            <a:rect l="l" t="t" r="r" b="b"/>
            <a:pathLst>
              <a:path w="18288000" h="891540">
                <a:moveTo>
                  <a:pt x="0" y="0"/>
                </a:moveTo>
                <a:lnTo>
                  <a:pt x="18288000" y="0"/>
                </a:lnTo>
                <a:lnTo>
                  <a:pt x="18288000" y="891540"/>
                </a:lnTo>
                <a:lnTo>
                  <a:pt x="0" y="89154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766494" y="1898767"/>
            <a:ext cx="6666054" cy="7759944"/>
          </a:xfrm>
          <a:prstGeom prst="roundRect">
            <a:avLst/>
          </a:prstGeom>
          <a:solidFill>
            <a:srgbClr val="FFFFFF"/>
          </a:solidFill>
          <a:ln w="38100" cap="rnd">
            <a:solidFill>
              <a:srgbClr val="00B5E2"/>
            </a:solidFill>
            <a:prstDash val="solid"/>
            <a:round/>
          </a:ln>
        </p:spPr>
        <p:txBody>
          <a:bodyPr/>
          <a:lstStyle/>
          <a:p>
            <a:endParaRPr lang="en-US"/>
          </a:p>
        </p:txBody>
      </p:sp>
      <p:sp>
        <p:nvSpPr>
          <p:cNvPr id="3" name="AutoShape 3"/>
          <p:cNvSpPr/>
          <p:nvPr/>
        </p:nvSpPr>
        <p:spPr>
          <a:xfrm>
            <a:off x="806923" y="4694673"/>
            <a:ext cx="8601416" cy="5015430"/>
          </a:xfrm>
          <a:prstGeom prst="roundRect">
            <a:avLst/>
          </a:prstGeom>
          <a:solidFill>
            <a:srgbClr val="FFFFFF"/>
          </a:solidFill>
          <a:ln w="38100" cap="rnd">
            <a:solidFill>
              <a:srgbClr val="00B5E2"/>
            </a:solidFill>
            <a:prstDash val="solid"/>
            <a:round/>
          </a:ln>
        </p:spPr>
        <p:txBody>
          <a:bodyPr/>
          <a:lstStyle/>
          <a:p>
            <a:endParaRPr lang="en-US"/>
          </a:p>
        </p:txBody>
      </p:sp>
      <p:sp>
        <p:nvSpPr>
          <p:cNvPr id="4" name="TextBox 4"/>
          <p:cNvSpPr txBox="1"/>
          <p:nvPr/>
        </p:nvSpPr>
        <p:spPr>
          <a:xfrm>
            <a:off x="1197715" y="6098867"/>
            <a:ext cx="8345620" cy="1694815"/>
          </a:xfrm>
          <a:prstGeom prst="rect">
            <a:avLst/>
          </a:prstGeom>
        </p:spPr>
        <p:txBody>
          <a:bodyPr lIns="0" tIns="0" rIns="0" bIns="0" rtlCol="0" anchor="t">
            <a:spAutoFit/>
          </a:bodyPr>
          <a:lstStyle/>
          <a:p>
            <a:pPr algn="l">
              <a:lnSpc>
                <a:spcPts val="2660"/>
              </a:lnSpc>
              <a:spcBef>
                <a:spcPct val="0"/>
              </a:spcBef>
            </a:pPr>
            <a:r>
              <a:rPr lang="en-US" sz="1900" i="1">
                <a:solidFill>
                  <a:srgbClr val="000000"/>
                </a:solidFill>
                <a:latin typeface="Avenir Italics"/>
                <a:ea typeface="Avenir Italics"/>
                <a:cs typeface="Avenir Italics"/>
                <a:sym typeface="Avenir Italics"/>
              </a:rPr>
              <a:t>“Ensuring that our senior and disabled community have reliable access to transportation is more than a job, it’s an opportunity to support their independence and overall well‑being. I truly love our riders, and it’s deeply rewarding to know that a friendly hello and a dependable ride can make such a positive difference in their daily lives”.</a:t>
            </a:r>
          </a:p>
        </p:txBody>
      </p:sp>
      <p:sp>
        <p:nvSpPr>
          <p:cNvPr id="5" name="Freeform 5"/>
          <p:cNvSpPr/>
          <p:nvPr/>
        </p:nvSpPr>
        <p:spPr>
          <a:xfrm>
            <a:off x="-127485" y="994822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2"/>
            <a:stretch>
              <a:fillRect t="-72402" b="-509"/>
            </a:stretch>
          </a:blipFill>
        </p:spPr>
        <p:txBody>
          <a:bodyPr/>
          <a:lstStyle/>
          <a:p>
            <a:endParaRPr lang="en-US"/>
          </a:p>
        </p:txBody>
      </p:sp>
      <p:sp>
        <p:nvSpPr>
          <p:cNvPr id="6" name="Freeform 6"/>
          <p:cNvSpPr/>
          <p:nvPr/>
        </p:nvSpPr>
        <p:spPr>
          <a:xfrm rot="-64310">
            <a:off x="6569004" y="5996647"/>
            <a:ext cx="10153172" cy="4377855"/>
          </a:xfrm>
          <a:custGeom>
            <a:avLst/>
            <a:gdLst/>
            <a:ahLst/>
            <a:cxnLst/>
            <a:rect l="l" t="t" r="r" b="b"/>
            <a:pathLst>
              <a:path w="10153172" h="4377855">
                <a:moveTo>
                  <a:pt x="0" y="0"/>
                </a:moveTo>
                <a:lnTo>
                  <a:pt x="10153172" y="0"/>
                </a:lnTo>
                <a:lnTo>
                  <a:pt x="10153172" y="4377856"/>
                </a:lnTo>
                <a:lnTo>
                  <a:pt x="0" y="4377856"/>
                </a:lnTo>
                <a:lnTo>
                  <a:pt x="0" y="0"/>
                </a:lnTo>
                <a:close/>
              </a:path>
            </a:pathLst>
          </a:custGeom>
          <a:blipFill>
            <a:blip r:embed="rId3"/>
            <a:stretch>
              <a:fillRect l="-1400" t="-44753" r="-1400" b="-34061"/>
            </a:stretch>
          </a:blipFill>
        </p:spPr>
        <p:txBody>
          <a:bodyPr/>
          <a:lstStyle/>
          <a:p>
            <a:endParaRPr lang="en-US"/>
          </a:p>
        </p:txBody>
      </p:sp>
      <p:sp>
        <p:nvSpPr>
          <p:cNvPr id="7" name="TextBox 7"/>
          <p:cNvSpPr txBox="1"/>
          <p:nvPr/>
        </p:nvSpPr>
        <p:spPr>
          <a:xfrm>
            <a:off x="5008121" y="136122"/>
            <a:ext cx="8201025"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PROGRAM BASICS</a:t>
            </a:r>
          </a:p>
        </p:txBody>
      </p:sp>
      <p:sp>
        <p:nvSpPr>
          <p:cNvPr id="8" name="TextBox 8"/>
          <p:cNvSpPr txBox="1"/>
          <p:nvPr/>
        </p:nvSpPr>
        <p:spPr>
          <a:xfrm>
            <a:off x="806923" y="1784467"/>
            <a:ext cx="9127204" cy="251968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000000"/>
                </a:solidFill>
                <a:latin typeface="Avenir"/>
                <a:ea typeface="Avenir"/>
                <a:cs typeface="Avenir"/>
                <a:sym typeface="Avenir"/>
              </a:rPr>
              <a:t>Physical office is located at the Civic Park Community Center in downtown Walnut Creek</a:t>
            </a:r>
          </a:p>
          <a:p>
            <a:pPr marL="604519" lvl="1" indent="-302260" algn="l">
              <a:lnSpc>
                <a:spcPts val="3919"/>
              </a:lnSpc>
              <a:buFont typeface="Arial"/>
              <a:buChar char="•"/>
            </a:pPr>
            <a:r>
              <a:rPr lang="en-US" sz="2799">
                <a:solidFill>
                  <a:srgbClr val="000000"/>
                </a:solidFill>
                <a:latin typeface="Avenir"/>
                <a:ea typeface="Avenir"/>
                <a:cs typeface="Avenir"/>
                <a:sym typeface="Avenir"/>
              </a:rPr>
              <a:t>Transportation team members are part of the City of Walnut Creek Arts + Recreation Department, Social Services Division </a:t>
            </a:r>
          </a:p>
        </p:txBody>
      </p:sp>
      <p:sp>
        <p:nvSpPr>
          <p:cNvPr id="9" name="TextBox 9"/>
          <p:cNvSpPr txBox="1"/>
          <p:nvPr/>
        </p:nvSpPr>
        <p:spPr>
          <a:xfrm>
            <a:off x="11508298" y="2300265"/>
            <a:ext cx="3978979" cy="1247086"/>
          </a:xfrm>
          <a:prstGeom prst="rect">
            <a:avLst/>
          </a:prstGeom>
        </p:spPr>
        <p:txBody>
          <a:bodyPr lIns="0" tIns="0" rIns="0" bIns="0" rtlCol="0" anchor="t">
            <a:spAutoFit/>
          </a:bodyPr>
          <a:lstStyle/>
          <a:p>
            <a:pPr algn="ctr">
              <a:lnSpc>
                <a:spcPts val="4759"/>
              </a:lnSpc>
            </a:pPr>
            <a:r>
              <a:rPr lang="en-US" sz="3399" b="1" dirty="0">
                <a:solidFill>
                  <a:srgbClr val="000000"/>
                </a:solidFill>
                <a:latin typeface="Avenir Bold"/>
                <a:ea typeface="Avenir Bold"/>
                <a:cs typeface="Avenir Bold"/>
                <a:sym typeface="Avenir Bold"/>
              </a:rPr>
              <a:t>Transportation Coordinator</a:t>
            </a:r>
          </a:p>
        </p:txBody>
      </p:sp>
      <p:sp>
        <p:nvSpPr>
          <p:cNvPr id="10" name="TextBox 10"/>
          <p:cNvSpPr txBox="1"/>
          <p:nvPr/>
        </p:nvSpPr>
        <p:spPr>
          <a:xfrm>
            <a:off x="1261859" y="4946450"/>
            <a:ext cx="7691544" cy="580971"/>
          </a:xfrm>
          <a:prstGeom prst="rect">
            <a:avLst/>
          </a:prstGeom>
        </p:spPr>
        <p:txBody>
          <a:bodyPr lIns="0" tIns="0" rIns="0" bIns="0" rtlCol="0" anchor="t">
            <a:spAutoFit/>
          </a:bodyPr>
          <a:lstStyle/>
          <a:p>
            <a:pPr algn="l">
              <a:lnSpc>
                <a:spcPts val="4200"/>
              </a:lnSpc>
            </a:pPr>
            <a:r>
              <a:rPr lang="en-US" sz="3000" b="1">
                <a:solidFill>
                  <a:srgbClr val="000000"/>
                </a:solidFill>
                <a:latin typeface="Avenir Bold"/>
                <a:ea typeface="Avenir Bold"/>
                <a:cs typeface="Avenir Bold"/>
                <a:sym typeface="Avenir Bold"/>
              </a:rPr>
              <a:t>Transportation Specialist</a:t>
            </a:r>
          </a:p>
        </p:txBody>
      </p:sp>
      <p:sp>
        <p:nvSpPr>
          <p:cNvPr id="11" name="TextBox 11"/>
          <p:cNvSpPr txBox="1"/>
          <p:nvPr/>
        </p:nvSpPr>
        <p:spPr>
          <a:xfrm>
            <a:off x="11460537" y="3507188"/>
            <a:ext cx="4074500" cy="462691"/>
          </a:xfrm>
          <a:prstGeom prst="rect">
            <a:avLst/>
          </a:prstGeom>
        </p:spPr>
        <p:txBody>
          <a:bodyPr wrap="square" lIns="0" tIns="0" rIns="0" bIns="0" rtlCol="0" anchor="t">
            <a:spAutoFit/>
          </a:bodyPr>
          <a:lstStyle/>
          <a:p>
            <a:pPr algn="ctr">
              <a:lnSpc>
                <a:spcPts val="3920"/>
              </a:lnSpc>
            </a:pPr>
            <a:r>
              <a:rPr lang="en-US" sz="2800" i="1" dirty="0">
                <a:solidFill>
                  <a:srgbClr val="000000"/>
                </a:solidFill>
                <a:latin typeface="Avenir Italics"/>
                <a:ea typeface="Avenir Italics"/>
                <a:cs typeface="Avenir Italics"/>
                <a:sym typeface="Avenir Italics"/>
              </a:rPr>
              <a:t>Kyra Dixon, CTRS</a:t>
            </a:r>
          </a:p>
        </p:txBody>
      </p:sp>
      <p:sp>
        <p:nvSpPr>
          <p:cNvPr id="12" name="TextBox 12"/>
          <p:cNvSpPr txBox="1"/>
          <p:nvPr/>
        </p:nvSpPr>
        <p:spPr>
          <a:xfrm>
            <a:off x="11095093" y="4526621"/>
            <a:ext cx="6008857" cy="1648445"/>
          </a:xfrm>
          <a:prstGeom prst="rect">
            <a:avLst/>
          </a:prstGeom>
        </p:spPr>
        <p:txBody>
          <a:bodyPr lIns="0" tIns="0" rIns="0" bIns="0" rtlCol="0" anchor="t">
            <a:spAutoFit/>
          </a:bodyPr>
          <a:lstStyle/>
          <a:p>
            <a:pPr algn="l">
              <a:lnSpc>
                <a:spcPts val="2605"/>
              </a:lnSpc>
              <a:spcBef>
                <a:spcPct val="0"/>
              </a:spcBef>
            </a:pPr>
            <a:r>
              <a:rPr lang="en-US" sz="1861" i="1">
                <a:solidFill>
                  <a:srgbClr val="000000"/>
                </a:solidFill>
                <a:latin typeface="Avenir Italics"/>
                <a:ea typeface="Avenir Italics"/>
                <a:cs typeface="Avenir Italics"/>
                <a:sym typeface="Avenir Italics"/>
              </a:rPr>
              <a:t>“Transportation is a vital piece of every day life. It connects people to their jobs, essential services, education, and social networks. It’s deeply rewarding to provide the opportunity for our riders to engage with others and participate in their community”.</a:t>
            </a:r>
          </a:p>
        </p:txBody>
      </p:sp>
      <p:sp>
        <p:nvSpPr>
          <p:cNvPr id="13" name="TextBox 13"/>
          <p:cNvSpPr txBox="1"/>
          <p:nvPr/>
        </p:nvSpPr>
        <p:spPr>
          <a:xfrm>
            <a:off x="1197714" y="8241356"/>
            <a:ext cx="4364885" cy="526683"/>
          </a:xfrm>
          <a:prstGeom prst="rect">
            <a:avLst/>
          </a:prstGeom>
        </p:spPr>
        <p:txBody>
          <a:bodyPr wrap="square" lIns="0" tIns="0" rIns="0" bIns="0" rtlCol="0" anchor="t">
            <a:spAutoFit/>
          </a:bodyPr>
          <a:lstStyle/>
          <a:p>
            <a:pPr algn="l">
              <a:lnSpc>
                <a:spcPts val="4500"/>
              </a:lnSpc>
              <a:spcBef>
                <a:spcPct val="0"/>
              </a:spcBef>
            </a:pPr>
            <a:r>
              <a:rPr lang="en-US" sz="3000" b="1" dirty="0">
                <a:solidFill>
                  <a:srgbClr val="000000"/>
                </a:solidFill>
                <a:latin typeface="Avenir Bold"/>
                <a:ea typeface="Avenir Bold"/>
                <a:cs typeface="Avenir Bold"/>
                <a:sym typeface="Avenir Bold"/>
              </a:rPr>
              <a:t>Transportation Driver</a:t>
            </a:r>
          </a:p>
        </p:txBody>
      </p:sp>
      <p:sp>
        <p:nvSpPr>
          <p:cNvPr id="14" name="TextBox 14"/>
          <p:cNvSpPr txBox="1"/>
          <p:nvPr/>
        </p:nvSpPr>
        <p:spPr>
          <a:xfrm>
            <a:off x="1278848" y="8746181"/>
            <a:ext cx="5588664" cy="512446"/>
          </a:xfrm>
          <a:prstGeom prst="rect">
            <a:avLst/>
          </a:prstGeom>
        </p:spPr>
        <p:txBody>
          <a:bodyPr lIns="0" tIns="0" rIns="0" bIns="0" rtlCol="0" anchor="t">
            <a:spAutoFit/>
          </a:bodyPr>
          <a:lstStyle/>
          <a:p>
            <a:pPr algn="l">
              <a:lnSpc>
                <a:spcPts val="3779"/>
              </a:lnSpc>
              <a:spcBef>
                <a:spcPct val="0"/>
              </a:spcBef>
            </a:pPr>
            <a:r>
              <a:rPr lang="en-US" sz="2699" i="1">
                <a:solidFill>
                  <a:srgbClr val="000000"/>
                </a:solidFill>
                <a:latin typeface="Avenir Italics"/>
                <a:ea typeface="Avenir Italics"/>
                <a:cs typeface="Avenir Italics"/>
                <a:sym typeface="Avenir Italics"/>
              </a:rPr>
              <a:t>Tad Lambrook</a:t>
            </a:r>
          </a:p>
        </p:txBody>
      </p:sp>
      <p:sp>
        <p:nvSpPr>
          <p:cNvPr id="15" name="TextBox 15"/>
          <p:cNvSpPr txBox="1"/>
          <p:nvPr/>
        </p:nvSpPr>
        <p:spPr>
          <a:xfrm>
            <a:off x="1278848" y="5422646"/>
            <a:ext cx="5588664" cy="512446"/>
          </a:xfrm>
          <a:prstGeom prst="rect">
            <a:avLst/>
          </a:prstGeom>
        </p:spPr>
        <p:txBody>
          <a:bodyPr lIns="0" tIns="0" rIns="0" bIns="0" rtlCol="0" anchor="t">
            <a:spAutoFit/>
          </a:bodyPr>
          <a:lstStyle/>
          <a:p>
            <a:pPr algn="l">
              <a:lnSpc>
                <a:spcPts val="3779"/>
              </a:lnSpc>
              <a:spcBef>
                <a:spcPct val="0"/>
              </a:spcBef>
            </a:pPr>
            <a:r>
              <a:rPr lang="en-US" sz="2699" i="1">
                <a:solidFill>
                  <a:srgbClr val="000000"/>
                </a:solidFill>
                <a:latin typeface="Avenir Italics"/>
                <a:ea typeface="Avenir Italics"/>
                <a:cs typeface="Avenir Italics"/>
                <a:sym typeface="Avenir Italics"/>
              </a:rPr>
              <a:t>Christine Klein</a:t>
            </a:r>
          </a:p>
        </p:txBody>
      </p:sp>
      <p:sp>
        <p:nvSpPr>
          <p:cNvPr id="16" name="Freeform 16"/>
          <p:cNvSpPr/>
          <p:nvPr/>
        </p:nvSpPr>
        <p:spPr>
          <a:xfrm>
            <a:off x="15156138" y="2568691"/>
            <a:ext cx="1947812" cy="1947812"/>
          </a:xfrm>
          <a:custGeom>
            <a:avLst/>
            <a:gdLst/>
            <a:ahLst/>
            <a:cxnLst/>
            <a:rect l="l" t="t" r="r" b="b"/>
            <a:pathLst>
              <a:path w="1947812" h="1947812">
                <a:moveTo>
                  <a:pt x="0" y="0"/>
                </a:moveTo>
                <a:lnTo>
                  <a:pt x="1947812" y="0"/>
                </a:lnTo>
                <a:lnTo>
                  <a:pt x="1947812" y="1947812"/>
                </a:lnTo>
                <a:lnTo>
                  <a:pt x="0" y="1947812"/>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0300" y="976617"/>
            <a:ext cx="13487400"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transportation program</a:t>
            </a:r>
          </a:p>
        </p:txBody>
      </p:sp>
      <p:sp>
        <p:nvSpPr>
          <p:cNvPr id="3" name="AutoShape 3"/>
          <p:cNvSpPr/>
          <p:nvPr/>
        </p:nvSpPr>
        <p:spPr>
          <a:xfrm>
            <a:off x="585802" y="3633777"/>
            <a:ext cx="5083022" cy="4276746"/>
          </a:xfrm>
          <a:prstGeom prst="roundRect">
            <a:avLst/>
          </a:prstGeom>
          <a:solidFill>
            <a:srgbClr val="FFFFFF"/>
          </a:solidFill>
          <a:ln w="95250" cap="rnd">
            <a:solidFill>
              <a:srgbClr val="FEC52E"/>
            </a:solidFill>
            <a:prstDash val="solid"/>
            <a:round/>
          </a:ln>
        </p:spPr>
        <p:txBody>
          <a:bodyPr/>
          <a:lstStyle/>
          <a:p>
            <a:endParaRPr lang="en-US"/>
          </a:p>
        </p:txBody>
      </p:sp>
      <p:sp>
        <p:nvSpPr>
          <p:cNvPr id="4" name="AutoShape 4"/>
          <p:cNvSpPr/>
          <p:nvPr/>
        </p:nvSpPr>
        <p:spPr>
          <a:xfrm>
            <a:off x="6643880" y="3650356"/>
            <a:ext cx="5083022" cy="4260167"/>
          </a:xfrm>
          <a:prstGeom prst="roundRect">
            <a:avLst/>
          </a:prstGeom>
          <a:solidFill>
            <a:srgbClr val="FFFFFF"/>
          </a:solidFill>
          <a:ln w="95250" cap="rnd">
            <a:solidFill>
              <a:srgbClr val="00B5E2"/>
            </a:solidFill>
            <a:prstDash val="solid"/>
            <a:round/>
          </a:ln>
        </p:spPr>
        <p:txBody>
          <a:bodyPr/>
          <a:lstStyle/>
          <a:p>
            <a:endParaRPr lang="en-US"/>
          </a:p>
        </p:txBody>
      </p:sp>
      <p:sp>
        <p:nvSpPr>
          <p:cNvPr id="5" name="AutoShape 5"/>
          <p:cNvSpPr/>
          <p:nvPr/>
        </p:nvSpPr>
        <p:spPr>
          <a:xfrm>
            <a:off x="12619176" y="3633777"/>
            <a:ext cx="5083022" cy="4276746"/>
          </a:xfrm>
          <a:prstGeom prst="roundRect">
            <a:avLst/>
          </a:prstGeom>
          <a:solidFill>
            <a:srgbClr val="FFFFFF"/>
          </a:solidFill>
          <a:ln w="95250" cap="rnd">
            <a:solidFill>
              <a:srgbClr val="7CC24D"/>
            </a:solidFill>
            <a:prstDash val="solid"/>
            <a:round/>
          </a:ln>
        </p:spPr>
        <p:txBody>
          <a:bodyPr/>
          <a:lstStyle/>
          <a:p>
            <a:endParaRPr lang="en-US"/>
          </a:p>
        </p:txBody>
      </p:sp>
      <p:sp>
        <p:nvSpPr>
          <p:cNvPr id="6" name="TextBox 6"/>
          <p:cNvSpPr txBox="1"/>
          <p:nvPr/>
        </p:nvSpPr>
        <p:spPr>
          <a:xfrm>
            <a:off x="1400283" y="4018315"/>
            <a:ext cx="3454059" cy="3286125"/>
          </a:xfrm>
          <a:prstGeom prst="rect">
            <a:avLst/>
          </a:prstGeom>
        </p:spPr>
        <p:txBody>
          <a:bodyPr lIns="0" tIns="0" rIns="0" bIns="0" rtlCol="0" anchor="t">
            <a:spAutoFit/>
          </a:bodyPr>
          <a:lstStyle/>
          <a:p>
            <a:pPr marL="0" lvl="0" indent="0" algn="ctr">
              <a:lnSpc>
                <a:spcPts val="8400"/>
              </a:lnSpc>
              <a:spcBef>
                <a:spcPct val="0"/>
              </a:spcBef>
            </a:pPr>
            <a:r>
              <a:rPr lang="en-US" sz="6000">
                <a:solidFill>
                  <a:srgbClr val="000000"/>
                </a:solidFill>
                <a:latin typeface="Neutraface Slab Display"/>
                <a:ea typeface="Neutraface Slab Display"/>
                <a:cs typeface="Neutraface Slab Display"/>
                <a:sym typeface="Neutraface Slab Display"/>
              </a:rPr>
              <a:t>Self access pass</a:t>
            </a:r>
          </a:p>
        </p:txBody>
      </p:sp>
      <p:sp>
        <p:nvSpPr>
          <p:cNvPr id="7" name="TextBox 7"/>
          <p:cNvSpPr txBox="1"/>
          <p:nvPr/>
        </p:nvSpPr>
        <p:spPr>
          <a:xfrm>
            <a:off x="6942754" y="4641885"/>
            <a:ext cx="4485274" cy="2058035"/>
          </a:xfrm>
          <a:prstGeom prst="rect">
            <a:avLst/>
          </a:prstGeom>
        </p:spPr>
        <p:txBody>
          <a:bodyPr lIns="0" tIns="0" rIns="0" bIns="0" rtlCol="0" anchor="t">
            <a:spAutoFit/>
          </a:bodyPr>
          <a:lstStyle/>
          <a:p>
            <a:pPr marL="0" lvl="0" indent="0" algn="ctr">
              <a:lnSpc>
                <a:spcPts val="7840"/>
              </a:lnSpc>
              <a:spcBef>
                <a:spcPct val="0"/>
              </a:spcBef>
            </a:pPr>
            <a:r>
              <a:rPr lang="en-US" sz="5600">
                <a:solidFill>
                  <a:srgbClr val="000000"/>
                </a:solidFill>
                <a:latin typeface="Neutraface Slab Display"/>
                <a:ea typeface="Neutraface Slab Display"/>
                <a:cs typeface="Neutraface Slab Display"/>
                <a:sym typeface="Neutraface Slab Display"/>
              </a:rPr>
              <a:t>concierge pass</a:t>
            </a:r>
          </a:p>
        </p:txBody>
      </p:sp>
      <p:sp>
        <p:nvSpPr>
          <p:cNvPr id="8" name="TextBox 8"/>
          <p:cNvSpPr txBox="1"/>
          <p:nvPr/>
        </p:nvSpPr>
        <p:spPr>
          <a:xfrm>
            <a:off x="13357252" y="4551715"/>
            <a:ext cx="3773581" cy="2219325"/>
          </a:xfrm>
          <a:prstGeom prst="rect">
            <a:avLst/>
          </a:prstGeom>
        </p:spPr>
        <p:txBody>
          <a:bodyPr lIns="0" tIns="0" rIns="0" bIns="0" rtlCol="0" anchor="t">
            <a:spAutoFit/>
          </a:bodyPr>
          <a:lstStyle/>
          <a:p>
            <a:pPr marL="0" lvl="0" indent="0" algn="ctr">
              <a:lnSpc>
                <a:spcPts val="8400"/>
              </a:lnSpc>
              <a:spcBef>
                <a:spcPct val="0"/>
              </a:spcBef>
            </a:pPr>
            <a:r>
              <a:rPr lang="en-US" sz="6000">
                <a:solidFill>
                  <a:srgbClr val="000000"/>
                </a:solidFill>
                <a:latin typeface="Neutraface Slab Display"/>
                <a:ea typeface="Neutraface Slab Display"/>
                <a:cs typeface="Neutraface Slab Display"/>
                <a:sym typeface="Neutraface Slab Display"/>
              </a:rPr>
              <a:t>mini-bus service</a:t>
            </a:r>
          </a:p>
        </p:txBody>
      </p:sp>
      <p:sp>
        <p:nvSpPr>
          <p:cNvPr id="9" name="Freeform 9"/>
          <p:cNvSpPr/>
          <p:nvPr/>
        </p:nvSpPr>
        <p:spPr>
          <a:xfrm>
            <a:off x="0" y="9841230"/>
            <a:ext cx="18400349" cy="891540"/>
          </a:xfrm>
          <a:custGeom>
            <a:avLst/>
            <a:gdLst/>
            <a:ahLst/>
            <a:cxnLst/>
            <a:rect l="l" t="t" r="r" b="b"/>
            <a:pathLst>
              <a:path w="18400349" h="891540">
                <a:moveTo>
                  <a:pt x="0" y="0"/>
                </a:moveTo>
                <a:lnTo>
                  <a:pt x="18400349" y="0"/>
                </a:lnTo>
                <a:lnTo>
                  <a:pt x="18400349" y="891540"/>
                </a:lnTo>
                <a:lnTo>
                  <a:pt x="0" y="891540"/>
                </a:lnTo>
                <a:lnTo>
                  <a:pt x="0" y="0"/>
                </a:lnTo>
                <a:close/>
              </a:path>
            </a:pathLst>
          </a:custGeom>
          <a:blipFill>
            <a:blip r:embed="rId2"/>
            <a:stretch>
              <a:fillRect t="-307" b="-307"/>
            </a:stretch>
          </a:blipFill>
        </p:spPr>
        <p:txBody>
          <a:bodyPr/>
          <a:lstStyle/>
          <a:p>
            <a:endParaRPr lang="en-US"/>
          </a:p>
        </p:txBody>
      </p:sp>
      <p:grpSp>
        <p:nvGrpSpPr>
          <p:cNvPr id="10" name="Group 10"/>
          <p:cNvGrpSpPr/>
          <p:nvPr/>
        </p:nvGrpSpPr>
        <p:grpSpPr>
          <a:xfrm>
            <a:off x="4119049" y="9035764"/>
            <a:ext cx="10049902" cy="805466"/>
            <a:chOff x="0" y="0"/>
            <a:chExt cx="13399870" cy="1073955"/>
          </a:xfrm>
        </p:grpSpPr>
        <p:sp>
          <p:nvSpPr>
            <p:cNvPr id="11" name="Freeform 11"/>
            <p:cNvSpPr/>
            <p:nvPr/>
          </p:nvSpPr>
          <p:spPr>
            <a:xfrm>
              <a:off x="5753719" y="0"/>
              <a:ext cx="1892432" cy="1073955"/>
            </a:xfrm>
            <a:custGeom>
              <a:avLst/>
              <a:gdLst/>
              <a:ahLst/>
              <a:cxnLst/>
              <a:rect l="l" t="t" r="r" b="b"/>
              <a:pathLst>
                <a:path w="1892432" h="1073955">
                  <a:moveTo>
                    <a:pt x="0" y="0"/>
                  </a:moveTo>
                  <a:lnTo>
                    <a:pt x="1892432" y="0"/>
                  </a:lnTo>
                  <a:lnTo>
                    <a:pt x="1892432" y="1073955"/>
                  </a:lnTo>
                  <a:lnTo>
                    <a:pt x="0" y="10739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0" y="0"/>
              <a:ext cx="1892432" cy="1073955"/>
            </a:xfrm>
            <a:custGeom>
              <a:avLst/>
              <a:gdLst/>
              <a:ahLst/>
              <a:cxnLst/>
              <a:rect l="l" t="t" r="r" b="b"/>
              <a:pathLst>
                <a:path w="1892432" h="1073955">
                  <a:moveTo>
                    <a:pt x="0" y="0"/>
                  </a:moveTo>
                  <a:lnTo>
                    <a:pt x="1892432" y="0"/>
                  </a:lnTo>
                  <a:lnTo>
                    <a:pt x="1892432" y="1073955"/>
                  </a:lnTo>
                  <a:lnTo>
                    <a:pt x="0" y="107395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1507438" y="0"/>
              <a:ext cx="1892432" cy="1073955"/>
            </a:xfrm>
            <a:custGeom>
              <a:avLst/>
              <a:gdLst/>
              <a:ahLst/>
              <a:cxnLst/>
              <a:rect l="l" t="t" r="r" b="b"/>
              <a:pathLst>
                <a:path w="1892432" h="1073955">
                  <a:moveTo>
                    <a:pt x="0" y="0"/>
                  </a:moveTo>
                  <a:lnTo>
                    <a:pt x="1892432" y="0"/>
                  </a:lnTo>
                  <a:lnTo>
                    <a:pt x="1892432" y="1073955"/>
                  </a:lnTo>
                  <a:lnTo>
                    <a:pt x="0" y="107395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46381" y="2794287"/>
            <a:ext cx="7770003" cy="5796754"/>
          </a:xfrm>
          <a:prstGeom prst="roundRect">
            <a:avLst/>
          </a:prstGeom>
          <a:solidFill>
            <a:srgbClr val="FFFFFF"/>
          </a:solidFill>
          <a:ln w="95250" cap="rnd">
            <a:solidFill>
              <a:srgbClr val="FEC52E"/>
            </a:solidFill>
            <a:prstDash val="solid"/>
            <a:round/>
          </a:ln>
        </p:spPr>
        <p:txBody>
          <a:bodyPr/>
          <a:lstStyle/>
          <a:p>
            <a:endParaRPr lang="en-US"/>
          </a:p>
        </p:txBody>
      </p:sp>
      <p:sp>
        <p:nvSpPr>
          <p:cNvPr id="3" name="Freeform 3"/>
          <p:cNvSpPr/>
          <p:nvPr/>
        </p:nvSpPr>
        <p:spPr>
          <a:xfrm>
            <a:off x="-93162" y="9869775"/>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2"/>
            <a:stretch>
              <a:fillRect t="-72402" b="-509"/>
            </a:stretch>
          </a:blipFill>
        </p:spPr>
        <p:txBody>
          <a:bodyPr/>
          <a:lstStyle/>
          <a:p>
            <a:endParaRPr lang="en-US"/>
          </a:p>
        </p:txBody>
      </p:sp>
      <p:sp>
        <p:nvSpPr>
          <p:cNvPr id="4" name="AutoShape 4"/>
          <p:cNvSpPr/>
          <p:nvPr/>
        </p:nvSpPr>
        <p:spPr>
          <a:xfrm>
            <a:off x="9273532" y="2794287"/>
            <a:ext cx="7770003" cy="5796754"/>
          </a:xfrm>
          <a:prstGeom prst="roundRect">
            <a:avLst/>
          </a:prstGeom>
          <a:solidFill>
            <a:srgbClr val="FFFFFF"/>
          </a:solidFill>
          <a:ln w="95250" cap="rnd">
            <a:solidFill>
              <a:srgbClr val="FEC52E"/>
            </a:solidFill>
            <a:prstDash val="solid"/>
            <a:round/>
          </a:ln>
        </p:spPr>
        <p:txBody>
          <a:bodyPr/>
          <a:lstStyle/>
          <a:p>
            <a:endParaRPr lang="en-US"/>
          </a:p>
        </p:txBody>
      </p:sp>
      <p:grpSp>
        <p:nvGrpSpPr>
          <p:cNvPr id="5" name="Group 5"/>
          <p:cNvGrpSpPr/>
          <p:nvPr/>
        </p:nvGrpSpPr>
        <p:grpSpPr>
          <a:xfrm>
            <a:off x="1145215" y="3708758"/>
            <a:ext cx="890639" cy="89063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4E5"/>
            </a:solidFill>
          </p:spPr>
          <p:txBody>
            <a:bodyPr/>
            <a:lstStyle/>
            <a:p>
              <a:endParaRPr lang="en-US"/>
            </a:p>
          </p:txBody>
        </p:sp>
        <p:sp>
          <p:nvSpPr>
            <p:cNvPr id="7" name="TextBox 7"/>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grpSp>
        <p:nvGrpSpPr>
          <p:cNvPr id="8" name="Group 8"/>
          <p:cNvGrpSpPr/>
          <p:nvPr/>
        </p:nvGrpSpPr>
        <p:grpSpPr>
          <a:xfrm>
            <a:off x="1145215" y="5152108"/>
            <a:ext cx="890639" cy="89063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C24D"/>
            </a:solidFill>
          </p:spPr>
          <p:txBody>
            <a:bodyPr/>
            <a:lstStyle/>
            <a:p>
              <a:endParaRPr lang="en-US"/>
            </a:p>
          </p:txBody>
        </p:sp>
        <p:sp>
          <p:nvSpPr>
            <p:cNvPr id="10" name="TextBox 10"/>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grpSp>
        <p:nvGrpSpPr>
          <p:cNvPr id="11" name="Group 11"/>
          <p:cNvGrpSpPr/>
          <p:nvPr/>
        </p:nvGrpSpPr>
        <p:grpSpPr>
          <a:xfrm>
            <a:off x="1145215" y="6789267"/>
            <a:ext cx="890639" cy="89063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E"/>
            </a:solidFill>
          </p:spPr>
          <p:txBody>
            <a:bodyPr/>
            <a:lstStyle/>
            <a:p>
              <a:endParaRPr lang="en-US"/>
            </a:p>
          </p:txBody>
        </p:sp>
        <p:sp>
          <p:nvSpPr>
            <p:cNvPr id="13" name="TextBox 13"/>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sp>
        <p:nvSpPr>
          <p:cNvPr id="14" name="Freeform 14"/>
          <p:cNvSpPr/>
          <p:nvPr/>
        </p:nvSpPr>
        <p:spPr>
          <a:xfrm>
            <a:off x="1300047" y="3989226"/>
            <a:ext cx="580977" cy="329704"/>
          </a:xfrm>
          <a:custGeom>
            <a:avLst/>
            <a:gdLst/>
            <a:ahLst/>
            <a:cxnLst/>
            <a:rect l="l" t="t" r="r" b="b"/>
            <a:pathLst>
              <a:path w="580977" h="329704">
                <a:moveTo>
                  <a:pt x="0" y="0"/>
                </a:moveTo>
                <a:lnTo>
                  <a:pt x="580976" y="0"/>
                </a:lnTo>
                <a:lnTo>
                  <a:pt x="580976" y="329704"/>
                </a:lnTo>
                <a:lnTo>
                  <a:pt x="0" y="3297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300047" y="5432576"/>
            <a:ext cx="580977" cy="329704"/>
          </a:xfrm>
          <a:custGeom>
            <a:avLst/>
            <a:gdLst/>
            <a:ahLst/>
            <a:cxnLst/>
            <a:rect l="l" t="t" r="r" b="b"/>
            <a:pathLst>
              <a:path w="580977" h="329704">
                <a:moveTo>
                  <a:pt x="0" y="0"/>
                </a:moveTo>
                <a:lnTo>
                  <a:pt x="580976" y="0"/>
                </a:lnTo>
                <a:lnTo>
                  <a:pt x="580976" y="329704"/>
                </a:lnTo>
                <a:lnTo>
                  <a:pt x="0" y="3297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1300047" y="7069734"/>
            <a:ext cx="580977" cy="329704"/>
          </a:xfrm>
          <a:custGeom>
            <a:avLst/>
            <a:gdLst/>
            <a:ahLst/>
            <a:cxnLst/>
            <a:rect l="l" t="t" r="r" b="b"/>
            <a:pathLst>
              <a:path w="580977" h="329704">
                <a:moveTo>
                  <a:pt x="0" y="0"/>
                </a:moveTo>
                <a:lnTo>
                  <a:pt x="580976" y="0"/>
                </a:lnTo>
                <a:lnTo>
                  <a:pt x="580976" y="329705"/>
                </a:lnTo>
                <a:lnTo>
                  <a:pt x="0" y="32970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9678963" y="3435492"/>
            <a:ext cx="6959141" cy="4514345"/>
          </a:xfrm>
          <a:custGeom>
            <a:avLst/>
            <a:gdLst/>
            <a:ahLst/>
            <a:cxnLst/>
            <a:rect l="l" t="t" r="r" b="b"/>
            <a:pathLst>
              <a:path w="6959141" h="4514345">
                <a:moveTo>
                  <a:pt x="0" y="0"/>
                </a:moveTo>
                <a:lnTo>
                  <a:pt x="6959141" y="0"/>
                </a:lnTo>
                <a:lnTo>
                  <a:pt x="6959141" y="4514345"/>
                </a:lnTo>
                <a:lnTo>
                  <a:pt x="0" y="4514345"/>
                </a:lnTo>
                <a:lnTo>
                  <a:pt x="0" y="0"/>
                </a:lnTo>
                <a:close/>
              </a:path>
            </a:pathLst>
          </a:custGeom>
          <a:blipFill>
            <a:blip r:embed="rId4"/>
            <a:stretch>
              <a:fillRect/>
            </a:stretch>
          </a:blipFill>
        </p:spPr>
        <p:txBody>
          <a:bodyPr/>
          <a:lstStyle/>
          <a:p>
            <a:endParaRPr lang="en-US"/>
          </a:p>
        </p:txBody>
      </p:sp>
      <p:sp>
        <p:nvSpPr>
          <p:cNvPr id="18" name="TextBox 18"/>
          <p:cNvSpPr txBox="1"/>
          <p:nvPr/>
        </p:nvSpPr>
        <p:spPr>
          <a:xfrm>
            <a:off x="4895850" y="650431"/>
            <a:ext cx="8496300"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Self access pass</a:t>
            </a:r>
          </a:p>
        </p:txBody>
      </p:sp>
      <p:sp>
        <p:nvSpPr>
          <p:cNvPr id="19" name="TextBox 19"/>
          <p:cNvSpPr txBox="1"/>
          <p:nvPr/>
        </p:nvSpPr>
        <p:spPr>
          <a:xfrm>
            <a:off x="2346634" y="3661133"/>
            <a:ext cx="5925386" cy="759372"/>
          </a:xfrm>
          <a:prstGeom prst="rect">
            <a:avLst/>
          </a:prstGeom>
        </p:spPr>
        <p:txBody>
          <a:bodyPr lIns="0" tIns="0" rIns="0" bIns="0" rtlCol="0" anchor="t">
            <a:spAutoFit/>
          </a:bodyPr>
          <a:lstStyle/>
          <a:p>
            <a:pPr algn="l">
              <a:lnSpc>
                <a:spcPts val="2787"/>
              </a:lnSpc>
            </a:pPr>
            <a:r>
              <a:rPr lang="en-US" sz="2284" b="1" u="sng">
                <a:solidFill>
                  <a:srgbClr val="000000"/>
                </a:solidFill>
                <a:latin typeface="Avenir Bold"/>
                <a:ea typeface="Avenir Bold"/>
                <a:cs typeface="Avenir Bold"/>
                <a:sym typeface="Avenir Bold"/>
              </a:rPr>
              <a:t>Hours of operation</a:t>
            </a:r>
            <a:r>
              <a:rPr lang="en-US" sz="2284" b="1">
                <a:solidFill>
                  <a:srgbClr val="000000"/>
                </a:solidFill>
                <a:latin typeface="Avenir Bold"/>
                <a:ea typeface="Avenir Bold"/>
                <a:cs typeface="Avenir Bold"/>
                <a:sym typeface="Avenir Bold"/>
              </a:rPr>
              <a:t>: </a:t>
            </a:r>
          </a:p>
          <a:p>
            <a:pPr algn="l">
              <a:lnSpc>
                <a:spcPts val="2787"/>
              </a:lnSpc>
            </a:pPr>
            <a:r>
              <a:rPr lang="en-US" sz="2284" b="1">
                <a:solidFill>
                  <a:srgbClr val="000000"/>
                </a:solidFill>
                <a:latin typeface="Avenir Bold"/>
                <a:ea typeface="Avenir Bold"/>
                <a:cs typeface="Avenir Bold"/>
                <a:sym typeface="Avenir Bold"/>
              </a:rPr>
              <a:t>7 days a week between 8 am - 9 pm</a:t>
            </a:r>
          </a:p>
        </p:txBody>
      </p:sp>
      <p:sp>
        <p:nvSpPr>
          <p:cNvPr id="20" name="TextBox 20"/>
          <p:cNvSpPr txBox="1"/>
          <p:nvPr/>
        </p:nvSpPr>
        <p:spPr>
          <a:xfrm>
            <a:off x="2346634" y="5065594"/>
            <a:ext cx="5925386" cy="1476922"/>
          </a:xfrm>
          <a:prstGeom prst="rect">
            <a:avLst/>
          </a:prstGeom>
        </p:spPr>
        <p:txBody>
          <a:bodyPr lIns="0" tIns="0" rIns="0" bIns="0" rtlCol="0" anchor="t">
            <a:spAutoFit/>
          </a:bodyPr>
          <a:lstStyle/>
          <a:p>
            <a:pPr algn="l">
              <a:lnSpc>
                <a:spcPts val="2787"/>
              </a:lnSpc>
            </a:pPr>
            <a:r>
              <a:rPr lang="en-US" sz="2284" b="1" u="sng">
                <a:solidFill>
                  <a:srgbClr val="000000"/>
                </a:solidFill>
                <a:latin typeface="Avenir Bold"/>
                <a:ea typeface="Avenir Bold"/>
                <a:cs typeface="Avenir Bold"/>
                <a:sym typeface="Avenir Bold"/>
              </a:rPr>
              <a:t>How to schedule a ride</a:t>
            </a:r>
            <a:r>
              <a:rPr lang="en-US" sz="2284" b="1">
                <a:solidFill>
                  <a:srgbClr val="000000"/>
                </a:solidFill>
                <a:latin typeface="Avenir Bold"/>
                <a:ea typeface="Avenir Bold"/>
                <a:cs typeface="Avenir Bold"/>
                <a:sym typeface="Avenir Bold"/>
              </a:rPr>
              <a:t>: </a:t>
            </a:r>
          </a:p>
          <a:p>
            <a:pPr algn="l">
              <a:lnSpc>
                <a:spcPts val="2787"/>
              </a:lnSpc>
            </a:pPr>
            <a:r>
              <a:rPr lang="en-US" sz="2284" b="1">
                <a:solidFill>
                  <a:srgbClr val="000000"/>
                </a:solidFill>
                <a:latin typeface="Avenir Bold"/>
                <a:ea typeface="Avenir Bold"/>
                <a:cs typeface="Avenir Bold"/>
                <a:sym typeface="Avenir Bold"/>
              </a:rPr>
              <a:t>Download the Lyft app to your smart phone and sign up for a Lyft account with your cell phone number.</a:t>
            </a:r>
          </a:p>
        </p:txBody>
      </p:sp>
      <p:sp>
        <p:nvSpPr>
          <p:cNvPr id="21" name="TextBox 21"/>
          <p:cNvSpPr txBox="1"/>
          <p:nvPr/>
        </p:nvSpPr>
        <p:spPr>
          <a:xfrm>
            <a:off x="2346634" y="6831088"/>
            <a:ext cx="5925386" cy="759372"/>
          </a:xfrm>
          <a:prstGeom prst="rect">
            <a:avLst/>
          </a:prstGeom>
        </p:spPr>
        <p:txBody>
          <a:bodyPr lIns="0" tIns="0" rIns="0" bIns="0" rtlCol="0" anchor="t">
            <a:spAutoFit/>
          </a:bodyPr>
          <a:lstStyle/>
          <a:p>
            <a:pPr algn="l">
              <a:lnSpc>
                <a:spcPts val="2787"/>
              </a:lnSpc>
            </a:pPr>
            <a:r>
              <a:rPr lang="en-US" sz="2284" b="1">
                <a:solidFill>
                  <a:srgbClr val="000000"/>
                </a:solidFill>
                <a:latin typeface="Avenir Bold"/>
                <a:ea typeface="Avenir Bold"/>
                <a:cs typeface="Avenir Bold"/>
                <a:sym typeface="Avenir Bold"/>
              </a:rPr>
              <a:t>We provide Lyft app tutorials for participants utilizing the service.</a:t>
            </a:r>
          </a:p>
        </p:txBody>
      </p:sp>
      <p:sp>
        <p:nvSpPr>
          <p:cNvPr id="22" name="TextBox 22"/>
          <p:cNvSpPr txBox="1"/>
          <p:nvPr/>
        </p:nvSpPr>
        <p:spPr>
          <a:xfrm>
            <a:off x="2123132" y="2983825"/>
            <a:ext cx="5016500" cy="469900"/>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Neutraface Slab Display"/>
                <a:ea typeface="Neutraface Slab Display"/>
                <a:cs typeface="Neutraface Slab Display"/>
                <a:sym typeface="Neutraface Slab Display"/>
              </a:rPr>
              <a:t>Program basics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90598" y="1813048"/>
            <a:ext cx="8397619" cy="7327556"/>
          </a:xfrm>
          <a:prstGeom prst="roundRect">
            <a:avLst/>
          </a:prstGeom>
          <a:solidFill>
            <a:srgbClr val="FFFFFF"/>
          </a:solidFill>
          <a:ln w="95250" cap="rnd">
            <a:solidFill>
              <a:srgbClr val="FEC52E"/>
            </a:solidFill>
            <a:prstDash val="solid"/>
            <a:round/>
          </a:ln>
        </p:spPr>
        <p:txBody>
          <a:bodyPr/>
          <a:lstStyle/>
          <a:p>
            <a:endParaRPr lang="en-US"/>
          </a:p>
        </p:txBody>
      </p:sp>
      <p:sp>
        <p:nvSpPr>
          <p:cNvPr id="3" name="Freeform 3"/>
          <p:cNvSpPr/>
          <p:nvPr/>
        </p:nvSpPr>
        <p:spPr>
          <a:xfrm>
            <a:off x="-127485" y="994822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2"/>
            <a:stretch>
              <a:fillRect t="-72402" b="-509"/>
            </a:stretch>
          </a:blipFill>
        </p:spPr>
        <p:txBody>
          <a:bodyPr/>
          <a:lstStyle/>
          <a:p>
            <a:endParaRPr lang="en-US"/>
          </a:p>
        </p:txBody>
      </p:sp>
      <p:sp>
        <p:nvSpPr>
          <p:cNvPr id="4" name="AutoShape 4"/>
          <p:cNvSpPr/>
          <p:nvPr/>
        </p:nvSpPr>
        <p:spPr>
          <a:xfrm>
            <a:off x="9433492" y="1813048"/>
            <a:ext cx="8397619" cy="5121093"/>
          </a:xfrm>
          <a:prstGeom prst="roundRect">
            <a:avLst/>
          </a:prstGeom>
          <a:solidFill>
            <a:srgbClr val="FFFFFF"/>
          </a:solidFill>
          <a:ln w="95250" cap="rnd">
            <a:solidFill>
              <a:srgbClr val="FEC52E"/>
            </a:solidFill>
            <a:prstDash val="solid"/>
            <a:round/>
          </a:ln>
        </p:spPr>
        <p:txBody>
          <a:bodyPr/>
          <a:lstStyle/>
          <a:p>
            <a:endParaRPr lang="en-US"/>
          </a:p>
        </p:txBody>
      </p:sp>
      <p:grpSp>
        <p:nvGrpSpPr>
          <p:cNvPr id="5" name="Group 5"/>
          <p:cNvGrpSpPr/>
          <p:nvPr/>
        </p:nvGrpSpPr>
        <p:grpSpPr>
          <a:xfrm>
            <a:off x="9900856" y="2402426"/>
            <a:ext cx="7462891" cy="4273185"/>
            <a:chOff x="0" y="0"/>
            <a:chExt cx="9950521" cy="5697580"/>
          </a:xfrm>
        </p:grpSpPr>
        <p:grpSp>
          <p:nvGrpSpPr>
            <p:cNvPr id="6" name="Group 6"/>
            <p:cNvGrpSpPr/>
            <p:nvPr/>
          </p:nvGrpSpPr>
          <p:grpSpPr>
            <a:xfrm>
              <a:off x="0" y="899101"/>
              <a:ext cx="1136857" cy="113685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4E5"/>
              </a:solidFill>
            </p:spPr>
            <p:txBody>
              <a:bodyPr/>
              <a:lstStyle/>
              <a:p>
                <a:endParaRPr lang="en-US"/>
              </a:p>
            </p:txBody>
          </p:sp>
          <p:sp>
            <p:nvSpPr>
              <p:cNvPr id="8" name="TextBox 8"/>
              <p:cNvSpPr txBox="1"/>
              <p:nvPr/>
            </p:nvSpPr>
            <p:spPr>
              <a:xfrm>
                <a:off x="76200" y="-38100"/>
                <a:ext cx="660400" cy="774700"/>
              </a:xfrm>
              <a:prstGeom prst="rect">
                <a:avLst/>
              </a:prstGeom>
            </p:spPr>
            <p:txBody>
              <a:bodyPr lIns="58310" tIns="58310" rIns="58310" bIns="58310" rtlCol="0" anchor="ctr"/>
              <a:lstStyle/>
              <a:p>
                <a:pPr algn="ctr">
                  <a:lnSpc>
                    <a:spcPts val="3919"/>
                  </a:lnSpc>
                </a:pPr>
                <a:endParaRPr/>
              </a:p>
            </p:txBody>
          </p:sp>
        </p:grpSp>
        <p:grpSp>
          <p:nvGrpSpPr>
            <p:cNvPr id="9" name="Group 9"/>
            <p:cNvGrpSpPr/>
            <p:nvPr/>
          </p:nvGrpSpPr>
          <p:grpSpPr>
            <a:xfrm>
              <a:off x="0" y="2631204"/>
              <a:ext cx="1136857" cy="113685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C24D"/>
              </a:solidFill>
            </p:spPr>
            <p:txBody>
              <a:bodyPr/>
              <a:lstStyle/>
              <a:p>
                <a:endParaRPr lang="en-US"/>
              </a:p>
            </p:txBody>
          </p:sp>
          <p:sp>
            <p:nvSpPr>
              <p:cNvPr id="11" name="TextBox 11"/>
              <p:cNvSpPr txBox="1"/>
              <p:nvPr/>
            </p:nvSpPr>
            <p:spPr>
              <a:xfrm>
                <a:off x="76200" y="-38100"/>
                <a:ext cx="660400" cy="774700"/>
              </a:xfrm>
              <a:prstGeom prst="rect">
                <a:avLst/>
              </a:prstGeom>
            </p:spPr>
            <p:txBody>
              <a:bodyPr lIns="58310" tIns="58310" rIns="58310" bIns="58310" rtlCol="0" anchor="ctr"/>
              <a:lstStyle/>
              <a:p>
                <a:pPr algn="ctr">
                  <a:lnSpc>
                    <a:spcPts val="3919"/>
                  </a:lnSpc>
                </a:pPr>
                <a:endParaRPr/>
              </a:p>
            </p:txBody>
          </p:sp>
        </p:grpSp>
        <p:grpSp>
          <p:nvGrpSpPr>
            <p:cNvPr id="12" name="Group 12"/>
            <p:cNvGrpSpPr/>
            <p:nvPr/>
          </p:nvGrpSpPr>
          <p:grpSpPr>
            <a:xfrm>
              <a:off x="0" y="4560723"/>
              <a:ext cx="1136857" cy="113685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E"/>
              </a:solidFill>
            </p:spPr>
            <p:txBody>
              <a:bodyPr/>
              <a:lstStyle/>
              <a:p>
                <a:endParaRPr lang="en-US"/>
              </a:p>
            </p:txBody>
          </p:sp>
          <p:sp>
            <p:nvSpPr>
              <p:cNvPr id="14" name="TextBox 14"/>
              <p:cNvSpPr txBox="1"/>
              <p:nvPr/>
            </p:nvSpPr>
            <p:spPr>
              <a:xfrm>
                <a:off x="76200" y="-38100"/>
                <a:ext cx="660400" cy="774700"/>
              </a:xfrm>
              <a:prstGeom prst="rect">
                <a:avLst/>
              </a:prstGeom>
            </p:spPr>
            <p:txBody>
              <a:bodyPr lIns="58310" tIns="58310" rIns="58310" bIns="58310" rtlCol="0" anchor="ctr"/>
              <a:lstStyle/>
              <a:p>
                <a:pPr algn="ctr">
                  <a:lnSpc>
                    <a:spcPts val="3919"/>
                  </a:lnSpc>
                </a:pPr>
                <a:endParaRPr/>
              </a:p>
            </p:txBody>
          </p:sp>
        </p:grpSp>
        <p:sp>
          <p:nvSpPr>
            <p:cNvPr id="15" name="Freeform 15"/>
            <p:cNvSpPr/>
            <p:nvPr/>
          </p:nvSpPr>
          <p:spPr>
            <a:xfrm>
              <a:off x="251983" y="1175294"/>
              <a:ext cx="593208" cy="527416"/>
            </a:xfrm>
            <a:custGeom>
              <a:avLst/>
              <a:gdLst/>
              <a:ahLst/>
              <a:cxnLst/>
              <a:rect l="l" t="t" r="r" b="b"/>
              <a:pathLst>
                <a:path w="593208" h="527416">
                  <a:moveTo>
                    <a:pt x="0" y="0"/>
                  </a:moveTo>
                  <a:lnTo>
                    <a:pt x="593208" y="0"/>
                  </a:lnTo>
                  <a:lnTo>
                    <a:pt x="593208" y="527416"/>
                  </a:lnTo>
                  <a:lnTo>
                    <a:pt x="0" y="5274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354320" y="2822349"/>
              <a:ext cx="428216" cy="754565"/>
            </a:xfrm>
            <a:custGeom>
              <a:avLst/>
              <a:gdLst/>
              <a:ahLst/>
              <a:cxnLst/>
              <a:rect l="l" t="t" r="r" b="b"/>
              <a:pathLst>
                <a:path w="428216" h="754565">
                  <a:moveTo>
                    <a:pt x="0" y="0"/>
                  </a:moveTo>
                  <a:lnTo>
                    <a:pt x="428216" y="0"/>
                  </a:lnTo>
                  <a:lnTo>
                    <a:pt x="428216" y="754566"/>
                  </a:lnTo>
                  <a:lnTo>
                    <a:pt x="0" y="75456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229924" y="4740687"/>
              <a:ext cx="677008" cy="744988"/>
            </a:xfrm>
            <a:custGeom>
              <a:avLst/>
              <a:gdLst/>
              <a:ahLst/>
              <a:cxnLst/>
              <a:rect l="l" t="t" r="r" b="b"/>
              <a:pathLst>
                <a:path w="677008" h="744988">
                  <a:moveTo>
                    <a:pt x="0" y="0"/>
                  </a:moveTo>
                  <a:lnTo>
                    <a:pt x="677008" y="0"/>
                  </a:lnTo>
                  <a:lnTo>
                    <a:pt x="677008" y="744988"/>
                  </a:lnTo>
                  <a:lnTo>
                    <a:pt x="0" y="74498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18"/>
            <p:cNvSpPr txBox="1"/>
            <p:nvPr/>
          </p:nvSpPr>
          <p:spPr>
            <a:xfrm>
              <a:off x="1686081" y="967254"/>
              <a:ext cx="8264440" cy="952927"/>
            </a:xfrm>
            <a:prstGeom prst="rect">
              <a:avLst/>
            </a:prstGeom>
          </p:spPr>
          <p:txBody>
            <a:bodyPr lIns="0" tIns="0" rIns="0" bIns="0" rtlCol="0" anchor="t">
              <a:spAutoFit/>
            </a:bodyPr>
            <a:lstStyle/>
            <a:p>
              <a:pPr algn="l">
                <a:lnSpc>
                  <a:spcPts val="2668"/>
                </a:lnSpc>
              </a:pPr>
              <a:r>
                <a:rPr lang="en-US" sz="2187" b="1">
                  <a:solidFill>
                    <a:srgbClr val="000000"/>
                  </a:solidFill>
                  <a:latin typeface="Avenir Bold"/>
                  <a:ea typeface="Avenir Bold"/>
                  <a:cs typeface="Avenir Bold"/>
                  <a:sym typeface="Avenir Bold"/>
                </a:rPr>
                <a:t>Resident of Walnut Creek, Concord, Clayton, Pleasant Hill and Martinez</a:t>
              </a:r>
            </a:p>
          </p:txBody>
        </p:sp>
        <p:sp>
          <p:nvSpPr>
            <p:cNvPr id="19" name="TextBox 19"/>
            <p:cNvSpPr txBox="1"/>
            <p:nvPr/>
          </p:nvSpPr>
          <p:spPr>
            <a:xfrm>
              <a:off x="1686081" y="4612905"/>
              <a:ext cx="8264440" cy="952927"/>
            </a:xfrm>
            <a:prstGeom prst="rect">
              <a:avLst/>
            </a:prstGeom>
          </p:spPr>
          <p:txBody>
            <a:bodyPr lIns="0" tIns="0" rIns="0" bIns="0" rtlCol="0" anchor="t">
              <a:spAutoFit/>
            </a:bodyPr>
            <a:lstStyle/>
            <a:p>
              <a:pPr algn="l">
                <a:lnSpc>
                  <a:spcPts val="2668"/>
                </a:lnSpc>
              </a:pPr>
              <a:r>
                <a:rPr lang="en-US" sz="2187" b="1">
                  <a:solidFill>
                    <a:srgbClr val="000000"/>
                  </a:solidFill>
                  <a:latin typeface="Avenir Bold"/>
                  <a:ea typeface="Avenir Bold"/>
                  <a:cs typeface="Avenir Bold"/>
                  <a:sym typeface="Avenir Bold"/>
                </a:rPr>
                <a:t>Must have a smart phone with the Lyft app to schedule your own rides, &amp; email address</a:t>
              </a:r>
            </a:p>
          </p:txBody>
        </p:sp>
        <p:sp>
          <p:nvSpPr>
            <p:cNvPr id="20" name="TextBox 20"/>
            <p:cNvSpPr txBox="1"/>
            <p:nvPr/>
          </p:nvSpPr>
          <p:spPr>
            <a:xfrm>
              <a:off x="1686081" y="2471178"/>
              <a:ext cx="8264440" cy="1379520"/>
            </a:xfrm>
            <a:prstGeom prst="rect">
              <a:avLst/>
            </a:prstGeom>
          </p:spPr>
          <p:txBody>
            <a:bodyPr lIns="0" tIns="0" rIns="0" bIns="0" rtlCol="0" anchor="t">
              <a:spAutoFit/>
            </a:bodyPr>
            <a:lstStyle/>
            <a:p>
              <a:pPr algn="l">
                <a:lnSpc>
                  <a:spcPts val="2668"/>
                </a:lnSpc>
              </a:pPr>
              <a:r>
                <a:rPr lang="en-US" sz="2187" b="1">
                  <a:solidFill>
                    <a:srgbClr val="000000"/>
                  </a:solidFill>
                  <a:latin typeface="Avenir Bold"/>
                  <a:ea typeface="Avenir Bold"/>
                  <a:cs typeface="Avenir Bold"/>
                  <a:sym typeface="Avenir Bold"/>
                </a:rPr>
                <a:t>Seniors 60+ or adults 18+ with disabilities or a health condition that prevents using regular transportation options</a:t>
              </a:r>
            </a:p>
          </p:txBody>
        </p:sp>
        <p:sp>
          <p:nvSpPr>
            <p:cNvPr id="21" name="TextBox 21"/>
            <p:cNvSpPr txBox="1"/>
            <p:nvPr/>
          </p:nvSpPr>
          <p:spPr>
            <a:xfrm>
              <a:off x="3915778" y="-95250"/>
              <a:ext cx="2285739" cy="573472"/>
            </a:xfrm>
            <a:prstGeom prst="rect">
              <a:avLst/>
            </a:prstGeom>
          </p:spPr>
          <p:txBody>
            <a:bodyPr lIns="0" tIns="0" rIns="0" bIns="0" rtlCol="0" anchor="t">
              <a:spAutoFit/>
            </a:bodyPr>
            <a:lstStyle/>
            <a:p>
              <a:pPr marL="0" lvl="0" indent="0" algn="ctr">
                <a:lnSpc>
                  <a:spcPts val="3350"/>
                </a:lnSpc>
                <a:spcBef>
                  <a:spcPct val="0"/>
                </a:spcBef>
              </a:pPr>
              <a:r>
                <a:rPr lang="en-US" sz="2393">
                  <a:solidFill>
                    <a:srgbClr val="000000"/>
                  </a:solidFill>
                  <a:latin typeface="Neutraface Slab Display"/>
                  <a:ea typeface="Neutraface Slab Display"/>
                  <a:cs typeface="Neutraface Slab Display"/>
                  <a:sym typeface="Neutraface Slab Display"/>
                </a:rPr>
                <a:t>Eligibility</a:t>
              </a:r>
            </a:p>
          </p:txBody>
        </p:sp>
      </p:grpSp>
      <p:grpSp>
        <p:nvGrpSpPr>
          <p:cNvPr id="22" name="Group 22"/>
          <p:cNvGrpSpPr/>
          <p:nvPr/>
        </p:nvGrpSpPr>
        <p:grpSpPr>
          <a:xfrm>
            <a:off x="1056957" y="3106803"/>
            <a:ext cx="890639" cy="89063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4E5"/>
            </a:solidFill>
          </p:spPr>
          <p:txBody>
            <a:bodyPr/>
            <a:lstStyle/>
            <a:p>
              <a:endParaRPr lang="en-US"/>
            </a:p>
          </p:txBody>
        </p:sp>
        <p:sp>
          <p:nvSpPr>
            <p:cNvPr id="24" name="TextBox 24"/>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grpSp>
        <p:nvGrpSpPr>
          <p:cNvPr id="25" name="Group 25"/>
          <p:cNvGrpSpPr/>
          <p:nvPr/>
        </p:nvGrpSpPr>
        <p:grpSpPr>
          <a:xfrm>
            <a:off x="1056957" y="4782693"/>
            <a:ext cx="890639" cy="890639"/>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C24D"/>
            </a:solidFill>
          </p:spPr>
          <p:txBody>
            <a:bodyPr/>
            <a:lstStyle/>
            <a:p>
              <a:endParaRPr lang="en-US"/>
            </a:p>
          </p:txBody>
        </p:sp>
        <p:sp>
          <p:nvSpPr>
            <p:cNvPr id="27" name="TextBox 27"/>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grpSp>
        <p:nvGrpSpPr>
          <p:cNvPr id="28" name="Group 28"/>
          <p:cNvGrpSpPr/>
          <p:nvPr/>
        </p:nvGrpSpPr>
        <p:grpSpPr>
          <a:xfrm>
            <a:off x="1056957" y="6239393"/>
            <a:ext cx="890639" cy="890639"/>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E"/>
            </a:solidFill>
          </p:spPr>
          <p:txBody>
            <a:bodyPr/>
            <a:lstStyle/>
            <a:p>
              <a:endParaRPr lang="en-US"/>
            </a:p>
          </p:txBody>
        </p:sp>
        <p:sp>
          <p:nvSpPr>
            <p:cNvPr id="30" name="TextBox 30"/>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grpSp>
        <p:nvGrpSpPr>
          <p:cNvPr id="31" name="Group 31"/>
          <p:cNvGrpSpPr/>
          <p:nvPr/>
        </p:nvGrpSpPr>
        <p:grpSpPr>
          <a:xfrm>
            <a:off x="1056957" y="7725219"/>
            <a:ext cx="890639" cy="890639"/>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4E5"/>
            </a:solidFill>
          </p:spPr>
          <p:txBody>
            <a:bodyPr/>
            <a:lstStyle/>
            <a:p>
              <a:endParaRPr lang="en-US"/>
            </a:p>
          </p:txBody>
        </p:sp>
        <p:sp>
          <p:nvSpPr>
            <p:cNvPr id="33" name="TextBox 33"/>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sp>
        <p:nvSpPr>
          <p:cNvPr id="34" name="Freeform 34"/>
          <p:cNvSpPr/>
          <p:nvPr/>
        </p:nvSpPr>
        <p:spPr>
          <a:xfrm>
            <a:off x="1211788" y="3387270"/>
            <a:ext cx="580977" cy="329704"/>
          </a:xfrm>
          <a:custGeom>
            <a:avLst/>
            <a:gdLst/>
            <a:ahLst/>
            <a:cxnLst/>
            <a:rect l="l" t="t" r="r" b="b"/>
            <a:pathLst>
              <a:path w="580977" h="329704">
                <a:moveTo>
                  <a:pt x="0" y="0"/>
                </a:moveTo>
                <a:lnTo>
                  <a:pt x="580977" y="0"/>
                </a:lnTo>
                <a:lnTo>
                  <a:pt x="580977" y="329705"/>
                </a:lnTo>
                <a:lnTo>
                  <a:pt x="0" y="32970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5" name="Freeform 35"/>
          <p:cNvSpPr/>
          <p:nvPr/>
        </p:nvSpPr>
        <p:spPr>
          <a:xfrm>
            <a:off x="1211788" y="5063161"/>
            <a:ext cx="580977" cy="329704"/>
          </a:xfrm>
          <a:custGeom>
            <a:avLst/>
            <a:gdLst/>
            <a:ahLst/>
            <a:cxnLst/>
            <a:rect l="l" t="t" r="r" b="b"/>
            <a:pathLst>
              <a:path w="580977" h="329704">
                <a:moveTo>
                  <a:pt x="0" y="0"/>
                </a:moveTo>
                <a:lnTo>
                  <a:pt x="580977" y="0"/>
                </a:lnTo>
                <a:lnTo>
                  <a:pt x="580977" y="329704"/>
                </a:lnTo>
                <a:lnTo>
                  <a:pt x="0" y="32970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Freeform 36"/>
          <p:cNvSpPr/>
          <p:nvPr/>
        </p:nvSpPr>
        <p:spPr>
          <a:xfrm>
            <a:off x="1211788" y="6519860"/>
            <a:ext cx="580977" cy="329704"/>
          </a:xfrm>
          <a:custGeom>
            <a:avLst/>
            <a:gdLst/>
            <a:ahLst/>
            <a:cxnLst/>
            <a:rect l="l" t="t" r="r" b="b"/>
            <a:pathLst>
              <a:path w="580977" h="329704">
                <a:moveTo>
                  <a:pt x="0" y="0"/>
                </a:moveTo>
                <a:lnTo>
                  <a:pt x="580977" y="0"/>
                </a:lnTo>
                <a:lnTo>
                  <a:pt x="580977" y="329704"/>
                </a:lnTo>
                <a:lnTo>
                  <a:pt x="0" y="32970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7" name="Freeform 37"/>
          <p:cNvSpPr/>
          <p:nvPr/>
        </p:nvSpPr>
        <p:spPr>
          <a:xfrm>
            <a:off x="1211788" y="8005686"/>
            <a:ext cx="580977" cy="329704"/>
          </a:xfrm>
          <a:custGeom>
            <a:avLst/>
            <a:gdLst/>
            <a:ahLst/>
            <a:cxnLst/>
            <a:rect l="l" t="t" r="r" b="b"/>
            <a:pathLst>
              <a:path w="580977" h="329704">
                <a:moveTo>
                  <a:pt x="0" y="0"/>
                </a:moveTo>
                <a:lnTo>
                  <a:pt x="580977" y="0"/>
                </a:lnTo>
                <a:lnTo>
                  <a:pt x="580977" y="329705"/>
                </a:lnTo>
                <a:lnTo>
                  <a:pt x="0" y="32970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8" name="Freeform 38"/>
          <p:cNvSpPr/>
          <p:nvPr/>
        </p:nvSpPr>
        <p:spPr>
          <a:xfrm>
            <a:off x="14694298" y="155967"/>
            <a:ext cx="2495628" cy="1618896"/>
          </a:xfrm>
          <a:custGeom>
            <a:avLst/>
            <a:gdLst/>
            <a:ahLst/>
            <a:cxnLst/>
            <a:rect l="l" t="t" r="r" b="b"/>
            <a:pathLst>
              <a:path w="2495628" h="1618896">
                <a:moveTo>
                  <a:pt x="0" y="0"/>
                </a:moveTo>
                <a:lnTo>
                  <a:pt x="2495628" y="0"/>
                </a:lnTo>
                <a:lnTo>
                  <a:pt x="2495628" y="1618896"/>
                </a:lnTo>
                <a:lnTo>
                  <a:pt x="0" y="1618896"/>
                </a:lnTo>
                <a:lnTo>
                  <a:pt x="0" y="0"/>
                </a:lnTo>
                <a:close/>
              </a:path>
            </a:pathLst>
          </a:custGeom>
          <a:blipFill>
            <a:blip r:embed="rId7"/>
            <a:stretch>
              <a:fillRect/>
            </a:stretch>
          </a:blipFill>
        </p:spPr>
        <p:txBody>
          <a:bodyPr/>
          <a:lstStyle/>
          <a:p>
            <a:endParaRPr lang="en-US"/>
          </a:p>
        </p:txBody>
      </p:sp>
      <p:sp>
        <p:nvSpPr>
          <p:cNvPr id="39" name="TextBox 39"/>
          <p:cNvSpPr txBox="1"/>
          <p:nvPr/>
        </p:nvSpPr>
        <p:spPr>
          <a:xfrm>
            <a:off x="4954689" y="116420"/>
            <a:ext cx="8496300"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Self access pass</a:t>
            </a:r>
          </a:p>
        </p:txBody>
      </p:sp>
      <p:sp>
        <p:nvSpPr>
          <p:cNvPr id="40" name="TextBox 40"/>
          <p:cNvSpPr txBox="1"/>
          <p:nvPr/>
        </p:nvSpPr>
        <p:spPr>
          <a:xfrm>
            <a:off x="2279806" y="2307176"/>
            <a:ext cx="5016500" cy="469900"/>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Neutraface Slab Display"/>
                <a:ea typeface="Neutraface Slab Display"/>
                <a:cs typeface="Neutraface Slab Display"/>
                <a:sym typeface="Neutraface Slab Display"/>
              </a:rPr>
              <a:t>What does the pass include?</a:t>
            </a:r>
          </a:p>
        </p:txBody>
      </p:sp>
      <p:sp>
        <p:nvSpPr>
          <p:cNvPr id="41" name="TextBox 41"/>
          <p:cNvSpPr txBox="1"/>
          <p:nvPr/>
        </p:nvSpPr>
        <p:spPr>
          <a:xfrm>
            <a:off x="2377871" y="3149880"/>
            <a:ext cx="6474550" cy="1106606"/>
          </a:xfrm>
          <a:prstGeom prst="rect">
            <a:avLst/>
          </a:prstGeom>
        </p:spPr>
        <p:txBody>
          <a:bodyPr lIns="0" tIns="0" rIns="0" bIns="0" rtlCol="0" anchor="t">
            <a:spAutoFit/>
          </a:bodyPr>
          <a:lstStyle/>
          <a:p>
            <a:pPr algn="l">
              <a:lnSpc>
                <a:spcPts val="2787"/>
              </a:lnSpc>
            </a:pPr>
            <a:r>
              <a:rPr lang="en-US" sz="2284" b="1">
                <a:solidFill>
                  <a:srgbClr val="000000"/>
                </a:solidFill>
                <a:latin typeface="Avenir Bold"/>
                <a:ea typeface="Avenir Bold"/>
                <a:cs typeface="Avenir Bold"/>
                <a:sym typeface="Avenir Bold"/>
              </a:rPr>
              <a:t>10 one-way rides per month (total of 5 round trips) to Walnut Creek, Concord, Clayton, Pleasant Hill and Martinez</a:t>
            </a:r>
          </a:p>
        </p:txBody>
      </p:sp>
      <p:sp>
        <p:nvSpPr>
          <p:cNvPr id="42" name="TextBox 42"/>
          <p:cNvSpPr txBox="1"/>
          <p:nvPr/>
        </p:nvSpPr>
        <p:spPr>
          <a:xfrm>
            <a:off x="2377871" y="6228088"/>
            <a:ext cx="6474550" cy="1106606"/>
          </a:xfrm>
          <a:prstGeom prst="rect">
            <a:avLst/>
          </a:prstGeom>
        </p:spPr>
        <p:txBody>
          <a:bodyPr lIns="0" tIns="0" rIns="0" bIns="0" rtlCol="0" anchor="t">
            <a:spAutoFit/>
          </a:bodyPr>
          <a:lstStyle/>
          <a:p>
            <a:pPr algn="l">
              <a:lnSpc>
                <a:spcPts val="2787"/>
              </a:lnSpc>
            </a:pPr>
            <a:r>
              <a:rPr lang="en-US" sz="2284" b="1">
                <a:solidFill>
                  <a:srgbClr val="000000"/>
                </a:solidFill>
                <a:latin typeface="Avenir Bold"/>
                <a:ea typeface="Avenir Bold"/>
                <a:cs typeface="Avenir Bold"/>
                <a:sym typeface="Avenir Bold"/>
              </a:rPr>
              <a:t>Lyft Self Access flexibility to book your own rides on-demand within our service cities and hours.</a:t>
            </a:r>
          </a:p>
        </p:txBody>
      </p:sp>
      <p:sp>
        <p:nvSpPr>
          <p:cNvPr id="43" name="TextBox 43"/>
          <p:cNvSpPr txBox="1"/>
          <p:nvPr/>
        </p:nvSpPr>
        <p:spPr>
          <a:xfrm>
            <a:off x="2377871" y="4647011"/>
            <a:ext cx="6474550" cy="1091062"/>
          </a:xfrm>
          <a:prstGeom prst="rect">
            <a:avLst/>
          </a:prstGeom>
        </p:spPr>
        <p:txBody>
          <a:bodyPr lIns="0" tIns="0" rIns="0" bIns="0" rtlCol="0" anchor="t">
            <a:spAutoFit/>
          </a:bodyPr>
          <a:lstStyle/>
          <a:p>
            <a:pPr algn="l">
              <a:lnSpc>
                <a:spcPts val="2787"/>
              </a:lnSpc>
            </a:pPr>
            <a:r>
              <a:rPr lang="en-US" sz="2284" b="1">
                <a:solidFill>
                  <a:srgbClr val="000000"/>
                </a:solidFill>
                <a:latin typeface="Avenir Bold"/>
                <a:ea typeface="Avenir Bold"/>
                <a:cs typeface="Avenir Bold"/>
                <a:sym typeface="Avenir Bold"/>
              </a:rPr>
              <a:t>Rider pays the first $5 of the ride. The program covers up to $10 per ride; rider pays for any amount over $15</a:t>
            </a:r>
          </a:p>
        </p:txBody>
      </p:sp>
      <p:sp>
        <p:nvSpPr>
          <p:cNvPr id="44" name="TextBox 44"/>
          <p:cNvSpPr txBox="1"/>
          <p:nvPr/>
        </p:nvSpPr>
        <p:spPr>
          <a:xfrm>
            <a:off x="2279806" y="7770887"/>
            <a:ext cx="6474550" cy="751678"/>
          </a:xfrm>
          <a:prstGeom prst="rect">
            <a:avLst/>
          </a:prstGeom>
        </p:spPr>
        <p:txBody>
          <a:bodyPr lIns="0" tIns="0" rIns="0" bIns="0" rtlCol="0" anchor="t">
            <a:spAutoFit/>
          </a:bodyPr>
          <a:lstStyle/>
          <a:p>
            <a:pPr algn="l">
              <a:lnSpc>
                <a:spcPts val="2787"/>
              </a:lnSpc>
            </a:pPr>
            <a:r>
              <a:rPr lang="en-US" sz="2284" b="1">
                <a:solidFill>
                  <a:srgbClr val="000000"/>
                </a:solidFill>
                <a:latin typeface="Avenir Bold"/>
                <a:ea typeface="Avenir Bold"/>
                <a:cs typeface="Avenir Bold"/>
                <a:sym typeface="Avenir Bold"/>
              </a:rPr>
              <a:t>Rider Fee: Rider pays a portion of each ride, prices shown in the Lyft app.</a:t>
            </a:r>
          </a:p>
        </p:txBody>
      </p:sp>
      <p:sp>
        <p:nvSpPr>
          <p:cNvPr id="45" name="TextBox 45"/>
          <p:cNvSpPr txBox="1"/>
          <p:nvPr/>
        </p:nvSpPr>
        <p:spPr>
          <a:xfrm>
            <a:off x="9516842" y="7277544"/>
            <a:ext cx="8314269" cy="2310130"/>
          </a:xfrm>
          <a:prstGeom prst="rect">
            <a:avLst/>
          </a:prstGeom>
        </p:spPr>
        <p:txBody>
          <a:bodyPr lIns="0" tIns="0" rIns="0" bIns="0" rtlCol="0" anchor="t">
            <a:spAutoFit/>
          </a:bodyPr>
          <a:lstStyle/>
          <a:p>
            <a:pPr algn="l">
              <a:lnSpc>
                <a:spcPts val="1819"/>
              </a:lnSpc>
              <a:spcBef>
                <a:spcPct val="0"/>
              </a:spcBef>
            </a:pPr>
            <a:r>
              <a:rPr lang="en-US" sz="1299" i="1" dirty="0">
                <a:solidFill>
                  <a:srgbClr val="000000"/>
                </a:solidFill>
                <a:latin typeface="Avenir Italics"/>
                <a:ea typeface="Avenir Italics"/>
                <a:cs typeface="Avenir Italics"/>
                <a:sym typeface="Avenir Italics"/>
              </a:rPr>
              <a:t>“I am writing in gratitude for the Walnut Creek Arts and Rec Special Transportation Program. We have utilized its services for at least 3 years, if not longer, for our son who is 30, with special needs. He is unable to drive, and he has used both the Lyft Access &amp; the Minibus service. He has taken them both to work and to appointments and activities. He sometimes uses Lyft to meet friends at the movies. Zackary lives on his own, and we are not always available to drive him to work or to his activities. This program has been a lifesaver, and it has given Zackary the added independence he needs. Christine the Transportation Specialist is always kind, thorough, and responds quickly to any needs or requests. The Minibus driver is always prompt and caring. We have told so many families about this wonderful program! I am not sure very many towns have a similar program.”</a:t>
            </a:r>
          </a:p>
          <a:p>
            <a:pPr algn="l">
              <a:lnSpc>
                <a:spcPts val="1819"/>
              </a:lnSpc>
              <a:spcBef>
                <a:spcPct val="0"/>
              </a:spcBef>
            </a:pPr>
            <a:endParaRPr lang="en-US" sz="1299" i="1" dirty="0">
              <a:solidFill>
                <a:srgbClr val="000000"/>
              </a:solidFill>
              <a:latin typeface="Avenir Italics"/>
              <a:ea typeface="Avenir Italics"/>
              <a:cs typeface="Avenir Italics"/>
              <a:sym typeface="Avenir Italics"/>
            </a:endParaRPr>
          </a:p>
          <a:p>
            <a:pPr algn="l">
              <a:lnSpc>
                <a:spcPts val="1819"/>
              </a:lnSpc>
              <a:spcBef>
                <a:spcPct val="0"/>
              </a:spcBef>
            </a:pPr>
            <a:r>
              <a:rPr lang="en-US" sz="1299" i="1" dirty="0">
                <a:solidFill>
                  <a:srgbClr val="000000"/>
                </a:solidFill>
                <a:latin typeface="Avenir Italics"/>
                <a:ea typeface="Avenir Italics"/>
                <a:cs typeface="Avenir Italics"/>
                <a:sym typeface="Avenir Italics"/>
              </a:rPr>
              <a:t>-JM (Zackary MacDonald uses Minius and Access)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42030" y="2507305"/>
            <a:ext cx="7230645" cy="5270803"/>
          </a:xfrm>
          <a:prstGeom prst="roundRect">
            <a:avLst/>
          </a:prstGeom>
          <a:solidFill>
            <a:srgbClr val="FFFFFF"/>
          </a:solidFill>
          <a:ln w="95250" cap="rnd">
            <a:solidFill>
              <a:srgbClr val="00B5E2"/>
            </a:solidFill>
            <a:prstDash val="solid"/>
            <a:round/>
          </a:ln>
        </p:spPr>
        <p:txBody>
          <a:bodyPr/>
          <a:lstStyle/>
          <a:p>
            <a:endParaRPr lang="en-US"/>
          </a:p>
        </p:txBody>
      </p:sp>
      <p:sp>
        <p:nvSpPr>
          <p:cNvPr id="3" name="Freeform 3"/>
          <p:cNvSpPr/>
          <p:nvPr/>
        </p:nvSpPr>
        <p:spPr>
          <a:xfrm>
            <a:off x="-93162" y="10026572"/>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2"/>
            <a:stretch>
              <a:fillRect t="-72402" b="-509"/>
            </a:stretch>
          </a:blipFill>
        </p:spPr>
        <p:txBody>
          <a:bodyPr/>
          <a:lstStyle/>
          <a:p>
            <a:endParaRPr lang="en-US"/>
          </a:p>
        </p:txBody>
      </p:sp>
      <p:grpSp>
        <p:nvGrpSpPr>
          <p:cNvPr id="4" name="Group 4"/>
          <p:cNvGrpSpPr/>
          <p:nvPr/>
        </p:nvGrpSpPr>
        <p:grpSpPr>
          <a:xfrm>
            <a:off x="1439410" y="3880910"/>
            <a:ext cx="890639" cy="89063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C24D"/>
            </a:solidFill>
          </p:spPr>
          <p:txBody>
            <a:bodyPr/>
            <a:lstStyle/>
            <a:p>
              <a:endParaRPr lang="en-US"/>
            </a:p>
          </p:txBody>
        </p:sp>
        <p:sp>
          <p:nvSpPr>
            <p:cNvPr id="6" name="TextBox 6"/>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grpSp>
        <p:nvGrpSpPr>
          <p:cNvPr id="7" name="Group 7"/>
          <p:cNvGrpSpPr/>
          <p:nvPr/>
        </p:nvGrpSpPr>
        <p:grpSpPr>
          <a:xfrm>
            <a:off x="1439410" y="5337609"/>
            <a:ext cx="890639" cy="89063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E"/>
            </a:solidFill>
          </p:spPr>
          <p:txBody>
            <a:bodyPr/>
            <a:lstStyle/>
            <a:p>
              <a:endParaRPr lang="en-US"/>
            </a:p>
          </p:txBody>
        </p:sp>
        <p:sp>
          <p:nvSpPr>
            <p:cNvPr id="9" name="TextBox 9"/>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sp>
        <p:nvSpPr>
          <p:cNvPr id="10" name="Freeform 10"/>
          <p:cNvSpPr/>
          <p:nvPr/>
        </p:nvSpPr>
        <p:spPr>
          <a:xfrm>
            <a:off x="1594242" y="4161377"/>
            <a:ext cx="580977" cy="329704"/>
          </a:xfrm>
          <a:custGeom>
            <a:avLst/>
            <a:gdLst/>
            <a:ahLst/>
            <a:cxnLst/>
            <a:rect l="l" t="t" r="r" b="b"/>
            <a:pathLst>
              <a:path w="580977" h="329704">
                <a:moveTo>
                  <a:pt x="0" y="0"/>
                </a:moveTo>
                <a:lnTo>
                  <a:pt x="580976" y="0"/>
                </a:lnTo>
                <a:lnTo>
                  <a:pt x="580976" y="329704"/>
                </a:lnTo>
                <a:lnTo>
                  <a:pt x="0" y="3297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594242" y="5618076"/>
            <a:ext cx="580977" cy="329704"/>
          </a:xfrm>
          <a:custGeom>
            <a:avLst/>
            <a:gdLst/>
            <a:ahLst/>
            <a:cxnLst/>
            <a:rect l="l" t="t" r="r" b="b"/>
            <a:pathLst>
              <a:path w="580977" h="329704">
                <a:moveTo>
                  <a:pt x="0" y="0"/>
                </a:moveTo>
                <a:lnTo>
                  <a:pt x="580976" y="0"/>
                </a:lnTo>
                <a:lnTo>
                  <a:pt x="580976" y="329705"/>
                </a:lnTo>
                <a:lnTo>
                  <a:pt x="0" y="32970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2" name="Group 12"/>
          <p:cNvGrpSpPr/>
          <p:nvPr/>
        </p:nvGrpSpPr>
        <p:grpSpPr>
          <a:xfrm>
            <a:off x="1028700" y="9384174"/>
            <a:ext cx="8015280" cy="642398"/>
            <a:chOff x="0" y="0"/>
            <a:chExt cx="10687040" cy="856531"/>
          </a:xfrm>
        </p:grpSpPr>
        <p:sp>
          <p:nvSpPr>
            <p:cNvPr id="13" name="Freeform 13"/>
            <p:cNvSpPr/>
            <p:nvPr/>
          </p:nvSpPr>
          <p:spPr>
            <a:xfrm>
              <a:off x="4588868" y="0"/>
              <a:ext cx="1509305" cy="856531"/>
            </a:xfrm>
            <a:custGeom>
              <a:avLst/>
              <a:gdLst/>
              <a:ahLst/>
              <a:cxnLst/>
              <a:rect l="l" t="t" r="r" b="b"/>
              <a:pathLst>
                <a:path w="1509305" h="856531">
                  <a:moveTo>
                    <a:pt x="0" y="0"/>
                  </a:moveTo>
                  <a:lnTo>
                    <a:pt x="1509305" y="0"/>
                  </a:lnTo>
                  <a:lnTo>
                    <a:pt x="1509305" y="856531"/>
                  </a:lnTo>
                  <a:lnTo>
                    <a:pt x="0" y="85653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0" y="0"/>
              <a:ext cx="1509305" cy="856531"/>
            </a:xfrm>
            <a:custGeom>
              <a:avLst/>
              <a:gdLst/>
              <a:ahLst/>
              <a:cxnLst/>
              <a:rect l="l" t="t" r="r" b="b"/>
              <a:pathLst>
                <a:path w="1509305" h="856531">
                  <a:moveTo>
                    <a:pt x="0" y="0"/>
                  </a:moveTo>
                  <a:lnTo>
                    <a:pt x="1509305" y="0"/>
                  </a:lnTo>
                  <a:lnTo>
                    <a:pt x="1509305" y="856531"/>
                  </a:lnTo>
                  <a:lnTo>
                    <a:pt x="0" y="85653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9177735" y="0"/>
              <a:ext cx="1509305" cy="856531"/>
            </a:xfrm>
            <a:custGeom>
              <a:avLst/>
              <a:gdLst/>
              <a:ahLst/>
              <a:cxnLst/>
              <a:rect l="l" t="t" r="r" b="b"/>
              <a:pathLst>
                <a:path w="1509305" h="856531">
                  <a:moveTo>
                    <a:pt x="0" y="0"/>
                  </a:moveTo>
                  <a:lnTo>
                    <a:pt x="1509305" y="0"/>
                  </a:lnTo>
                  <a:lnTo>
                    <a:pt x="1509305" y="856531"/>
                  </a:lnTo>
                  <a:lnTo>
                    <a:pt x="0" y="85653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16" name="Freeform 16"/>
          <p:cNvSpPr/>
          <p:nvPr/>
        </p:nvSpPr>
        <p:spPr>
          <a:xfrm>
            <a:off x="13887450" y="4865926"/>
            <a:ext cx="3583764" cy="4859341"/>
          </a:xfrm>
          <a:prstGeom prst="roundRect">
            <a:avLst/>
          </a:prstGeom>
          <a:blipFill>
            <a:blip r:embed="rId7"/>
            <a:stretch>
              <a:fillRect/>
            </a:stretch>
          </a:blipFill>
        </p:spPr>
        <p:txBody>
          <a:bodyPr/>
          <a:lstStyle/>
          <a:p>
            <a:endParaRPr lang="en-US"/>
          </a:p>
        </p:txBody>
      </p:sp>
      <p:sp>
        <p:nvSpPr>
          <p:cNvPr id="17" name="Freeform 17"/>
          <p:cNvSpPr/>
          <p:nvPr/>
        </p:nvSpPr>
        <p:spPr>
          <a:xfrm>
            <a:off x="8679359" y="2602767"/>
            <a:ext cx="5313648" cy="3446925"/>
          </a:xfrm>
          <a:custGeom>
            <a:avLst/>
            <a:gdLst/>
            <a:ahLst/>
            <a:cxnLst/>
            <a:rect l="l" t="t" r="r" b="b"/>
            <a:pathLst>
              <a:path w="5313648" h="3446925">
                <a:moveTo>
                  <a:pt x="0" y="0"/>
                </a:moveTo>
                <a:lnTo>
                  <a:pt x="5313648" y="0"/>
                </a:lnTo>
                <a:lnTo>
                  <a:pt x="5313648" y="3446925"/>
                </a:lnTo>
                <a:lnTo>
                  <a:pt x="0" y="3446925"/>
                </a:lnTo>
                <a:lnTo>
                  <a:pt x="0" y="0"/>
                </a:lnTo>
                <a:close/>
              </a:path>
            </a:pathLst>
          </a:custGeom>
          <a:blipFill>
            <a:blip r:embed="rId8"/>
            <a:stretch>
              <a:fillRect/>
            </a:stretch>
          </a:blipFill>
        </p:spPr>
        <p:txBody>
          <a:bodyPr/>
          <a:lstStyle/>
          <a:p>
            <a:endParaRPr lang="en-US"/>
          </a:p>
        </p:txBody>
      </p:sp>
      <p:sp>
        <p:nvSpPr>
          <p:cNvPr id="18" name="TextBox 18"/>
          <p:cNvSpPr txBox="1"/>
          <p:nvPr/>
        </p:nvSpPr>
        <p:spPr>
          <a:xfrm>
            <a:off x="5159375" y="385655"/>
            <a:ext cx="7969250"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concierge pass</a:t>
            </a:r>
          </a:p>
        </p:txBody>
      </p:sp>
      <p:sp>
        <p:nvSpPr>
          <p:cNvPr id="19" name="TextBox 19"/>
          <p:cNvSpPr txBox="1"/>
          <p:nvPr/>
        </p:nvSpPr>
        <p:spPr>
          <a:xfrm>
            <a:off x="2453630" y="3833285"/>
            <a:ext cx="5493900" cy="759372"/>
          </a:xfrm>
          <a:prstGeom prst="rect">
            <a:avLst/>
          </a:prstGeom>
        </p:spPr>
        <p:txBody>
          <a:bodyPr lIns="0" tIns="0" rIns="0" bIns="0" rtlCol="0" anchor="t">
            <a:spAutoFit/>
          </a:bodyPr>
          <a:lstStyle/>
          <a:p>
            <a:pPr algn="l">
              <a:lnSpc>
                <a:spcPts val="2787"/>
              </a:lnSpc>
            </a:pPr>
            <a:r>
              <a:rPr lang="en-US" sz="2284" b="1" u="sng">
                <a:solidFill>
                  <a:srgbClr val="000000"/>
                </a:solidFill>
                <a:latin typeface="Avenir Bold"/>
                <a:ea typeface="Avenir Bold"/>
                <a:cs typeface="Avenir Bold"/>
                <a:sym typeface="Avenir Bold"/>
              </a:rPr>
              <a:t>Hours of operation</a:t>
            </a:r>
            <a:r>
              <a:rPr lang="en-US" sz="2284" b="1">
                <a:solidFill>
                  <a:srgbClr val="000000"/>
                </a:solidFill>
                <a:latin typeface="Avenir Bold"/>
                <a:ea typeface="Avenir Bold"/>
                <a:cs typeface="Avenir Bold"/>
                <a:sym typeface="Avenir Bold"/>
              </a:rPr>
              <a:t>: </a:t>
            </a:r>
          </a:p>
          <a:p>
            <a:pPr algn="l">
              <a:lnSpc>
                <a:spcPts val="2787"/>
              </a:lnSpc>
            </a:pPr>
            <a:r>
              <a:rPr lang="en-US" sz="2284" b="1">
                <a:solidFill>
                  <a:srgbClr val="000000"/>
                </a:solidFill>
                <a:latin typeface="Avenir Bold"/>
                <a:ea typeface="Avenir Bold"/>
                <a:cs typeface="Avenir Bold"/>
                <a:sym typeface="Avenir Bold"/>
              </a:rPr>
              <a:t>7 days a week between 8 am - 9 pm</a:t>
            </a:r>
          </a:p>
        </p:txBody>
      </p:sp>
      <p:sp>
        <p:nvSpPr>
          <p:cNvPr id="20" name="TextBox 20"/>
          <p:cNvSpPr txBox="1"/>
          <p:nvPr/>
        </p:nvSpPr>
        <p:spPr>
          <a:xfrm>
            <a:off x="2453630" y="5289984"/>
            <a:ext cx="5493900" cy="1835697"/>
          </a:xfrm>
          <a:prstGeom prst="rect">
            <a:avLst/>
          </a:prstGeom>
        </p:spPr>
        <p:txBody>
          <a:bodyPr lIns="0" tIns="0" rIns="0" bIns="0" rtlCol="0" anchor="t">
            <a:spAutoFit/>
          </a:bodyPr>
          <a:lstStyle/>
          <a:p>
            <a:pPr algn="l">
              <a:lnSpc>
                <a:spcPts val="2787"/>
              </a:lnSpc>
            </a:pPr>
            <a:r>
              <a:rPr lang="en-US" sz="2284" b="1" u="sng">
                <a:solidFill>
                  <a:srgbClr val="000000"/>
                </a:solidFill>
                <a:latin typeface="Avenir Bold"/>
                <a:ea typeface="Avenir Bold"/>
                <a:cs typeface="Avenir Bold"/>
                <a:sym typeface="Avenir Bold"/>
              </a:rPr>
              <a:t>How to schedule a ride</a:t>
            </a:r>
            <a:r>
              <a:rPr lang="en-US" sz="2284" b="1">
                <a:solidFill>
                  <a:srgbClr val="000000"/>
                </a:solidFill>
                <a:latin typeface="Avenir Bold"/>
                <a:ea typeface="Avenir Bold"/>
                <a:cs typeface="Avenir Bold"/>
                <a:sym typeface="Avenir Bold"/>
              </a:rPr>
              <a:t>: </a:t>
            </a:r>
          </a:p>
          <a:p>
            <a:pPr algn="l">
              <a:lnSpc>
                <a:spcPts val="2787"/>
              </a:lnSpc>
            </a:pPr>
            <a:r>
              <a:rPr lang="en-US" sz="2284" b="1">
                <a:solidFill>
                  <a:srgbClr val="000000"/>
                </a:solidFill>
                <a:latin typeface="Avenir Bold"/>
                <a:ea typeface="Avenir Bold"/>
                <a:cs typeface="Avenir Bold"/>
                <a:sym typeface="Avenir Bold"/>
              </a:rPr>
              <a:t>Call dispatch at (925) 256-3533, Monday - Friday, 9AM-10AM. You can schedule rides 2 to 7 business days in advance.</a:t>
            </a:r>
          </a:p>
        </p:txBody>
      </p:sp>
      <p:sp>
        <p:nvSpPr>
          <p:cNvPr id="21" name="TextBox 21"/>
          <p:cNvSpPr txBox="1"/>
          <p:nvPr/>
        </p:nvSpPr>
        <p:spPr>
          <a:xfrm>
            <a:off x="2463437" y="3150535"/>
            <a:ext cx="5016500" cy="469900"/>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Neutraface Slab Display"/>
                <a:ea typeface="Neutraface Slab Display"/>
                <a:cs typeface="Neutraface Slab Display"/>
                <a:sym typeface="Neutraface Slab Display"/>
              </a:rPr>
              <a:t>program basics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7214" y="2045545"/>
            <a:ext cx="8103178" cy="4802843"/>
          </a:xfrm>
          <a:prstGeom prst="roundRect">
            <a:avLst/>
          </a:prstGeom>
          <a:solidFill>
            <a:srgbClr val="FFFFFF"/>
          </a:solidFill>
          <a:ln w="95250" cap="rnd">
            <a:solidFill>
              <a:srgbClr val="00B5E2"/>
            </a:solidFill>
            <a:prstDash val="solid"/>
            <a:round/>
          </a:ln>
        </p:spPr>
        <p:txBody>
          <a:bodyPr/>
          <a:lstStyle/>
          <a:p>
            <a:endParaRPr lang="en-US"/>
          </a:p>
        </p:txBody>
      </p:sp>
      <p:sp>
        <p:nvSpPr>
          <p:cNvPr id="3" name="Freeform 3"/>
          <p:cNvSpPr/>
          <p:nvPr/>
        </p:nvSpPr>
        <p:spPr>
          <a:xfrm>
            <a:off x="-93162" y="9918701"/>
            <a:ext cx="18474324" cy="520856"/>
          </a:xfrm>
          <a:custGeom>
            <a:avLst/>
            <a:gdLst/>
            <a:ahLst/>
            <a:cxnLst/>
            <a:rect l="l" t="t" r="r" b="b"/>
            <a:pathLst>
              <a:path w="18474324" h="520856">
                <a:moveTo>
                  <a:pt x="0" y="0"/>
                </a:moveTo>
                <a:lnTo>
                  <a:pt x="18474324" y="0"/>
                </a:lnTo>
                <a:lnTo>
                  <a:pt x="18474324" y="520855"/>
                </a:lnTo>
                <a:lnTo>
                  <a:pt x="0" y="520855"/>
                </a:lnTo>
                <a:lnTo>
                  <a:pt x="0" y="0"/>
                </a:lnTo>
                <a:close/>
              </a:path>
            </a:pathLst>
          </a:custGeom>
          <a:blipFill>
            <a:blip r:embed="rId2"/>
            <a:stretch>
              <a:fillRect t="-72402" b="-509"/>
            </a:stretch>
          </a:blipFill>
        </p:spPr>
        <p:txBody>
          <a:bodyPr/>
          <a:lstStyle/>
          <a:p>
            <a:endParaRPr lang="en-US"/>
          </a:p>
        </p:txBody>
      </p:sp>
      <p:sp>
        <p:nvSpPr>
          <p:cNvPr id="4" name="AutoShape 4"/>
          <p:cNvSpPr/>
          <p:nvPr/>
        </p:nvSpPr>
        <p:spPr>
          <a:xfrm>
            <a:off x="9144000" y="2045545"/>
            <a:ext cx="8640347" cy="7496312"/>
          </a:xfrm>
          <a:prstGeom prst="roundRect">
            <a:avLst/>
          </a:prstGeom>
          <a:solidFill>
            <a:srgbClr val="FFFFFF"/>
          </a:solidFill>
          <a:ln w="95250" cap="rnd">
            <a:solidFill>
              <a:srgbClr val="00B5E2"/>
            </a:solidFill>
            <a:prstDash val="solid"/>
            <a:round/>
          </a:ln>
        </p:spPr>
        <p:txBody>
          <a:bodyPr/>
          <a:lstStyle/>
          <a:p>
            <a:endParaRPr lang="en-US"/>
          </a:p>
        </p:txBody>
      </p:sp>
      <p:grpSp>
        <p:nvGrpSpPr>
          <p:cNvPr id="5" name="Group 5"/>
          <p:cNvGrpSpPr/>
          <p:nvPr/>
        </p:nvGrpSpPr>
        <p:grpSpPr>
          <a:xfrm>
            <a:off x="9574701" y="3085036"/>
            <a:ext cx="862740" cy="86274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4E5"/>
            </a:solidFill>
          </p:spPr>
          <p:txBody>
            <a:bodyPr/>
            <a:lstStyle/>
            <a:p>
              <a:endParaRPr lang="en-US"/>
            </a:p>
          </p:txBody>
        </p:sp>
        <p:sp>
          <p:nvSpPr>
            <p:cNvPr id="7" name="TextBox 7"/>
            <p:cNvSpPr txBox="1"/>
            <p:nvPr/>
          </p:nvSpPr>
          <p:spPr>
            <a:xfrm>
              <a:off x="76200" y="-38100"/>
              <a:ext cx="660400" cy="774700"/>
            </a:xfrm>
            <a:prstGeom prst="rect">
              <a:avLst/>
            </a:prstGeom>
          </p:spPr>
          <p:txBody>
            <a:bodyPr lIns="50380" tIns="50380" rIns="50380" bIns="50380" rtlCol="0" anchor="ctr"/>
            <a:lstStyle/>
            <a:p>
              <a:pPr algn="ctr">
                <a:lnSpc>
                  <a:spcPts val="3920"/>
                </a:lnSpc>
              </a:pPr>
              <a:endParaRPr/>
            </a:p>
          </p:txBody>
        </p:sp>
      </p:grpSp>
      <p:grpSp>
        <p:nvGrpSpPr>
          <p:cNvPr id="8" name="Group 8"/>
          <p:cNvGrpSpPr/>
          <p:nvPr/>
        </p:nvGrpSpPr>
        <p:grpSpPr>
          <a:xfrm>
            <a:off x="9574701" y="4428632"/>
            <a:ext cx="862740" cy="86274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C24D"/>
            </a:solidFill>
          </p:spPr>
          <p:txBody>
            <a:bodyPr/>
            <a:lstStyle/>
            <a:p>
              <a:endParaRPr lang="en-US"/>
            </a:p>
          </p:txBody>
        </p:sp>
        <p:sp>
          <p:nvSpPr>
            <p:cNvPr id="10" name="TextBox 10"/>
            <p:cNvSpPr txBox="1"/>
            <p:nvPr/>
          </p:nvSpPr>
          <p:spPr>
            <a:xfrm>
              <a:off x="76200" y="-38100"/>
              <a:ext cx="660400" cy="774700"/>
            </a:xfrm>
            <a:prstGeom prst="rect">
              <a:avLst/>
            </a:prstGeom>
          </p:spPr>
          <p:txBody>
            <a:bodyPr lIns="50380" tIns="50380" rIns="50380" bIns="50380" rtlCol="0" anchor="ctr"/>
            <a:lstStyle/>
            <a:p>
              <a:pPr algn="ctr">
                <a:lnSpc>
                  <a:spcPts val="3920"/>
                </a:lnSpc>
              </a:pPr>
              <a:endParaRPr/>
            </a:p>
          </p:txBody>
        </p:sp>
      </p:grpSp>
      <p:grpSp>
        <p:nvGrpSpPr>
          <p:cNvPr id="11" name="Group 11"/>
          <p:cNvGrpSpPr/>
          <p:nvPr/>
        </p:nvGrpSpPr>
        <p:grpSpPr>
          <a:xfrm>
            <a:off x="9584231" y="5920022"/>
            <a:ext cx="843680" cy="84368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E"/>
            </a:solidFill>
          </p:spPr>
          <p:txBody>
            <a:bodyPr/>
            <a:lstStyle/>
            <a:p>
              <a:endParaRPr lang="en-US"/>
            </a:p>
          </p:txBody>
        </p:sp>
        <p:sp>
          <p:nvSpPr>
            <p:cNvPr id="13" name="TextBox 13"/>
            <p:cNvSpPr txBox="1"/>
            <p:nvPr/>
          </p:nvSpPr>
          <p:spPr>
            <a:xfrm>
              <a:off x="76200" y="-38100"/>
              <a:ext cx="660400" cy="774700"/>
            </a:xfrm>
            <a:prstGeom prst="rect">
              <a:avLst/>
            </a:prstGeom>
          </p:spPr>
          <p:txBody>
            <a:bodyPr lIns="50380" tIns="50380" rIns="50380" bIns="50380" rtlCol="0" anchor="ctr"/>
            <a:lstStyle/>
            <a:p>
              <a:pPr algn="ctr">
                <a:lnSpc>
                  <a:spcPts val="3920"/>
                </a:lnSpc>
              </a:pPr>
              <a:endParaRPr/>
            </a:p>
          </p:txBody>
        </p:sp>
      </p:grpSp>
      <p:sp>
        <p:nvSpPr>
          <p:cNvPr id="14" name="Freeform 14"/>
          <p:cNvSpPr/>
          <p:nvPr/>
        </p:nvSpPr>
        <p:spPr>
          <a:xfrm>
            <a:off x="9765926" y="3294634"/>
            <a:ext cx="450175" cy="400247"/>
          </a:xfrm>
          <a:custGeom>
            <a:avLst/>
            <a:gdLst/>
            <a:ahLst/>
            <a:cxnLst/>
            <a:rect l="l" t="t" r="r" b="b"/>
            <a:pathLst>
              <a:path w="450175" h="400247">
                <a:moveTo>
                  <a:pt x="0" y="0"/>
                </a:moveTo>
                <a:lnTo>
                  <a:pt x="450175" y="0"/>
                </a:lnTo>
                <a:lnTo>
                  <a:pt x="450175" y="400247"/>
                </a:lnTo>
                <a:lnTo>
                  <a:pt x="0" y="40024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9843588" y="4573689"/>
            <a:ext cx="324965" cy="572626"/>
          </a:xfrm>
          <a:custGeom>
            <a:avLst/>
            <a:gdLst/>
            <a:ahLst/>
            <a:cxnLst/>
            <a:rect l="l" t="t" r="r" b="b"/>
            <a:pathLst>
              <a:path w="324965" h="572626">
                <a:moveTo>
                  <a:pt x="0" y="0"/>
                </a:moveTo>
                <a:lnTo>
                  <a:pt x="324966" y="0"/>
                </a:lnTo>
                <a:lnTo>
                  <a:pt x="324966" y="572626"/>
                </a:lnTo>
                <a:lnTo>
                  <a:pt x="0" y="57262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9754862" y="6053576"/>
            <a:ext cx="502419" cy="552868"/>
          </a:xfrm>
          <a:custGeom>
            <a:avLst/>
            <a:gdLst/>
            <a:ahLst/>
            <a:cxnLst/>
            <a:rect l="l" t="t" r="r" b="b"/>
            <a:pathLst>
              <a:path w="502419" h="552868">
                <a:moveTo>
                  <a:pt x="0" y="0"/>
                </a:moveTo>
                <a:lnTo>
                  <a:pt x="502418" y="0"/>
                </a:lnTo>
                <a:lnTo>
                  <a:pt x="502418" y="552868"/>
                </a:lnTo>
                <a:lnTo>
                  <a:pt x="0" y="55286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7" name="Group 17"/>
          <p:cNvGrpSpPr/>
          <p:nvPr/>
        </p:nvGrpSpPr>
        <p:grpSpPr>
          <a:xfrm>
            <a:off x="1028700" y="3085036"/>
            <a:ext cx="890639" cy="89063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4E5"/>
            </a:solidFill>
          </p:spPr>
          <p:txBody>
            <a:bodyPr/>
            <a:lstStyle/>
            <a:p>
              <a:endParaRPr lang="en-US"/>
            </a:p>
          </p:txBody>
        </p:sp>
        <p:sp>
          <p:nvSpPr>
            <p:cNvPr id="19" name="TextBox 19"/>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sp>
        <p:nvSpPr>
          <p:cNvPr id="20" name="Freeform 20"/>
          <p:cNvSpPr/>
          <p:nvPr/>
        </p:nvSpPr>
        <p:spPr>
          <a:xfrm>
            <a:off x="1183531" y="3365504"/>
            <a:ext cx="580977" cy="329704"/>
          </a:xfrm>
          <a:custGeom>
            <a:avLst/>
            <a:gdLst/>
            <a:ahLst/>
            <a:cxnLst/>
            <a:rect l="l" t="t" r="r" b="b"/>
            <a:pathLst>
              <a:path w="580977" h="329704">
                <a:moveTo>
                  <a:pt x="0" y="0"/>
                </a:moveTo>
                <a:lnTo>
                  <a:pt x="580977" y="0"/>
                </a:lnTo>
                <a:lnTo>
                  <a:pt x="580977" y="329704"/>
                </a:lnTo>
                <a:lnTo>
                  <a:pt x="0" y="32970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1" name="Group 21"/>
          <p:cNvGrpSpPr/>
          <p:nvPr/>
        </p:nvGrpSpPr>
        <p:grpSpPr>
          <a:xfrm>
            <a:off x="1028700" y="4618489"/>
            <a:ext cx="890639" cy="89063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C24D"/>
            </a:solidFill>
          </p:spPr>
          <p:txBody>
            <a:bodyPr/>
            <a:lstStyle/>
            <a:p>
              <a:endParaRPr lang="en-US"/>
            </a:p>
          </p:txBody>
        </p:sp>
        <p:sp>
          <p:nvSpPr>
            <p:cNvPr id="23" name="TextBox 23"/>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sp>
        <p:nvSpPr>
          <p:cNvPr id="24" name="Freeform 24"/>
          <p:cNvSpPr/>
          <p:nvPr/>
        </p:nvSpPr>
        <p:spPr>
          <a:xfrm>
            <a:off x="1183531" y="4898957"/>
            <a:ext cx="580977" cy="329704"/>
          </a:xfrm>
          <a:custGeom>
            <a:avLst/>
            <a:gdLst/>
            <a:ahLst/>
            <a:cxnLst/>
            <a:rect l="l" t="t" r="r" b="b"/>
            <a:pathLst>
              <a:path w="580977" h="329704">
                <a:moveTo>
                  <a:pt x="0" y="0"/>
                </a:moveTo>
                <a:lnTo>
                  <a:pt x="580977" y="0"/>
                </a:lnTo>
                <a:lnTo>
                  <a:pt x="580977" y="329704"/>
                </a:lnTo>
                <a:lnTo>
                  <a:pt x="0" y="32970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5" name="Group 25"/>
          <p:cNvGrpSpPr/>
          <p:nvPr/>
        </p:nvGrpSpPr>
        <p:grpSpPr>
          <a:xfrm>
            <a:off x="9574701" y="7316694"/>
            <a:ext cx="853210" cy="853210"/>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5E2"/>
            </a:solidFill>
          </p:spPr>
          <p:txBody>
            <a:bodyPr/>
            <a:lstStyle/>
            <a:p>
              <a:endParaRPr lang="en-US"/>
            </a:p>
          </p:txBody>
        </p:sp>
        <p:sp>
          <p:nvSpPr>
            <p:cNvPr id="27" name="TextBox 27"/>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sp>
        <p:nvSpPr>
          <p:cNvPr id="28" name="Freeform 28"/>
          <p:cNvSpPr/>
          <p:nvPr/>
        </p:nvSpPr>
        <p:spPr>
          <a:xfrm>
            <a:off x="9700525" y="7578446"/>
            <a:ext cx="580977" cy="329704"/>
          </a:xfrm>
          <a:custGeom>
            <a:avLst/>
            <a:gdLst/>
            <a:ahLst/>
            <a:cxnLst/>
            <a:rect l="l" t="t" r="r" b="b"/>
            <a:pathLst>
              <a:path w="580977" h="329704">
                <a:moveTo>
                  <a:pt x="0" y="0"/>
                </a:moveTo>
                <a:lnTo>
                  <a:pt x="580977" y="0"/>
                </a:lnTo>
                <a:lnTo>
                  <a:pt x="580977" y="329705"/>
                </a:lnTo>
                <a:lnTo>
                  <a:pt x="0" y="32970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9" name="Group 29"/>
          <p:cNvGrpSpPr/>
          <p:nvPr/>
        </p:nvGrpSpPr>
        <p:grpSpPr>
          <a:xfrm>
            <a:off x="901215" y="9220658"/>
            <a:ext cx="8015280" cy="642398"/>
            <a:chOff x="0" y="0"/>
            <a:chExt cx="10687040" cy="856531"/>
          </a:xfrm>
        </p:grpSpPr>
        <p:sp>
          <p:nvSpPr>
            <p:cNvPr id="30" name="Freeform 30"/>
            <p:cNvSpPr/>
            <p:nvPr/>
          </p:nvSpPr>
          <p:spPr>
            <a:xfrm>
              <a:off x="4588868" y="0"/>
              <a:ext cx="1509305" cy="856531"/>
            </a:xfrm>
            <a:custGeom>
              <a:avLst/>
              <a:gdLst/>
              <a:ahLst/>
              <a:cxnLst/>
              <a:rect l="l" t="t" r="r" b="b"/>
              <a:pathLst>
                <a:path w="1509305" h="856531">
                  <a:moveTo>
                    <a:pt x="0" y="0"/>
                  </a:moveTo>
                  <a:lnTo>
                    <a:pt x="1509305" y="0"/>
                  </a:lnTo>
                  <a:lnTo>
                    <a:pt x="1509305" y="856531"/>
                  </a:lnTo>
                  <a:lnTo>
                    <a:pt x="0" y="85653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p:cNvSpPr/>
            <p:nvPr/>
          </p:nvSpPr>
          <p:spPr>
            <a:xfrm>
              <a:off x="0" y="0"/>
              <a:ext cx="1509305" cy="856531"/>
            </a:xfrm>
            <a:custGeom>
              <a:avLst/>
              <a:gdLst/>
              <a:ahLst/>
              <a:cxnLst/>
              <a:rect l="l" t="t" r="r" b="b"/>
              <a:pathLst>
                <a:path w="1509305" h="856531">
                  <a:moveTo>
                    <a:pt x="0" y="0"/>
                  </a:moveTo>
                  <a:lnTo>
                    <a:pt x="1509305" y="0"/>
                  </a:lnTo>
                  <a:lnTo>
                    <a:pt x="1509305" y="856531"/>
                  </a:lnTo>
                  <a:lnTo>
                    <a:pt x="0" y="85653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2" name="Freeform 32"/>
            <p:cNvSpPr/>
            <p:nvPr/>
          </p:nvSpPr>
          <p:spPr>
            <a:xfrm>
              <a:off x="9177735" y="0"/>
              <a:ext cx="1509305" cy="856531"/>
            </a:xfrm>
            <a:custGeom>
              <a:avLst/>
              <a:gdLst/>
              <a:ahLst/>
              <a:cxnLst/>
              <a:rect l="l" t="t" r="r" b="b"/>
              <a:pathLst>
                <a:path w="1509305" h="856531">
                  <a:moveTo>
                    <a:pt x="0" y="0"/>
                  </a:moveTo>
                  <a:lnTo>
                    <a:pt x="1509305" y="0"/>
                  </a:lnTo>
                  <a:lnTo>
                    <a:pt x="1509305" y="856531"/>
                  </a:lnTo>
                  <a:lnTo>
                    <a:pt x="0" y="85653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33" name="Freeform 33"/>
          <p:cNvSpPr/>
          <p:nvPr/>
        </p:nvSpPr>
        <p:spPr>
          <a:xfrm>
            <a:off x="3097052" y="7027914"/>
            <a:ext cx="3103502" cy="2013220"/>
          </a:xfrm>
          <a:custGeom>
            <a:avLst/>
            <a:gdLst/>
            <a:ahLst/>
            <a:cxnLst/>
            <a:rect l="l" t="t" r="r" b="b"/>
            <a:pathLst>
              <a:path w="3103502" h="2013220">
                <a:moveTo>
                  <a:pt x="0" y="0"/>
                </a:moveTo>
                <a:lnTo>
                  <a:pt x="3103502" y="0"/>
                </a:lnTo>
                <a:lnTo>
                  <a:pt x="3103502" y="2013219"/>
                </a:lnTo>
                <a:lnTo>
                  <a:pt x="0" y="2013219"/>
                </a:lnTo>
                <a:lnTo>
                  <a:pt x="0" y="0"/>
                </a:lnTo>
                <a:close/>
              </a:path>
            </a:pathLst>
          </a:custGeom>
          <a:blipFill>
            <a:blip r:embed="rId10"/>
            <a:stretch>
              <a:fillRect/>
            </a:stretch>
          </a:blipFill>
        </p:spPr>
        <p:txBody>
          <a:bodyPr/>
          <a:lstStyle/>
          <a:p>
            <a:endParaRPr lang="en-US"/>
          </a:p>
        </p:txBody>
      </p:sp>
      <p:sp>
        <p:nvSpPr>
          <p:cNvPr id="34" name="TextBox 34"/>
          <p:cNvSpPr txBox="1"/>
          <p:nvPr/>
        </p:nvSpPr>
        <p:spPr>
          <a:xfrm>
            <a:off x="5159375" y="385655"/>
            <a:ext cx="7969250"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concierge pass</a:t>
            </a:r>
          </a:p>
        </p:txBody>
      </p:sp>
      <p:sp>
        <p:nvSpPr>
          <p:cNvPr id="35" name="TextBox 35"/>
          <p:cNvSpPr txBox="1"/>
          <p:nvPr/>
        </p:nvSpPr>
        <p:spPr>
          <a:xfrm>
            <a:off x="2137843" y="3040396"/>
            <a:ext cx="6219581" cy="1127633"/>
          </a:xfrm>
          <a:prstGeom prst="rect">
            <a:avLst/>
          </a:prstGeom>
        </p:spPr>
        <p:txBody>
          <a:bodyPr lIns="0" tIns="0" rIns="0" bIns="0" rtlCol="0" anchor="t">
            <a:spAutoFit/>
          </a:bodyPr>
          <a:lstStyle/>
          <a:p>
            <a:pPr algn="l">
              <a:lnSpc>
                <a:spcPts val="2806"/>
              </a:lnSpc>
            </a:pPr>
            <a:r>
              <a:rPr lang="en-US" sz="2300" b="1">
                <a:solidFill>
                  <a:srgbClr val="000000"/>
                </a:solidFill>
                <a:latin typeface="Avenir Bold"/>
                <a:ea typeface="Avenir Bold"/>
                <a:cs typeface="Avenir Bold"/>
                <a:sym typeface="Avenir Bold"/>
              </a:rPr>
              <a:t>10 one-way rides per month (total of 5 round trips) to Walnut Creek, Concord, Clayton, Pleasant Hill and Martinez.</a:t>
            </a:r>
          </a:p>
        </p:txBody>
      </p:sp>
      <p:sp>
        <p:nvSpPr>
          <p:cNvPr id="36" name="TextBox 36"/>
          <p:cNvSpPr txBox="1"/>
          <p:nvPr/>
        </p:nvSpPr>
        <p:spPr>
          <a:xfrm>
            <a:off x="10796843" y="3027886"/>
            <a:ext cx="6733321" cy="768858"/>
          </a:xfrm>
          <a:prstGeom prst="rect">
            <a:avLst/>
          </a:prstGeom>
        </p:spPr>
        <p:txBody>
          <a:bodyPr lIns="0" tIns="0" rIns="0" bIns="0" rtlCol="0" anchor="t">
            <a:spAutoFit/>
          </a:bodyPr>
          <a:lstStyle/>
          <a:p>
            <a:pPr algn="l">
              <a:lnSpc>
                <a:spcPts val="2806"/>
              </a:lnSpc>
            </a:pPr>
            <a:r>
              <a:rPr lang="en-US" sz="2300" b="1">
                <a:solidFill>
                  <a:srgbClr val="000000"/>
                </a:solidFill>
                <a:latin typeface="Avenir Bold"/>
                <a:ea typeface="Avenir Bold"/>
                <a:cs typeface="Avenir Bold"/>
                <a:sym typeface="Avenir Bold"/>
              </a:rPr>
              <a:t>Resident of Walnut Creek, Concord, Clayton, Pleasant Hill and Martinez</a:t>
            </a:r>
          </a:p>
        </p:txBody>
      </p:sp>
      <p:sp>
        <p:nvSpPr>
          <p:cNvPr id="37" name="TextBox 37"/>
          <p:cNvSpPr txBox="1"/>
          <p:nvPr/>
        </p:nvSpPr>
        <p:spPr>
          <a:xfrm>
            <a:off x="10796843" y="6096394"/>
            <a:ext cx="6733321" cy="410083"/>
          </a:xfrm>
          <a:prstGeom prst="rect">
            <a:avLst/>
          </a:prstGeom>
        </p:spPr>
        <p:txBody>
          <a:bodyPr lIns="0" tIns="0" rIns="0" bIns="0" rtlCol="0" anchor="t">
            <a:spAutoFit/>
          </a:bodyPr>
          <a:lstStyle/>
          <a:p>
            <a:pPr algn="l">
              <a:lnSpc>
                <a:spcPts val="2806"/>
              </a:lnSpc>
            </a:pPr>
            <a:r>
              <a:rPr lang="en-US" sz="2300" b="1">
                <a:solidFill>
                  <a:srgbClr val="000000"/>
                </a:solidFill>
                <a:latin typeface="Avenir Bold"/>
                <a:ea typeface="Avenir Bold"/>
                <a:cs typeface="Avenir Bold"/>
                <a:sym typeface="Avenir Bold"/>
              </a:rPr>
              <a:t>Must have a cellular phone &amp; email address</a:t>
            </a:r>
          </a:p>
        </p:txBody>
      </p:sp>
      <p:sp>
        <p:nvSpPr>
          <p:cNvPr id="38" name="TextBox 38"/>
          <p:cNvSpPr txBox="1"/>
          <p:nvPr/>
        </p:nvSpPr>
        <p:spPr>
          <a:xfrm>
            <a:off x="10796843" y="4384873"/>
            <a:ext cx="6462457" cy="1127633"/>
          </a:xfrm>
          <a:prstGeom prst="rect">
            <a:avLst/>
          </a:prstGeom>
        </p:spPr>
        <p:txBody>
          <a:bodyPr lIns="0" tIns="0" rIns="0" bIns="0" rtlCol="0" anchor="t">
            <a:spAutoFit/>
          </a:bodyPr>
          <a:lstStyle/>
          <a:p>
            <a:pPr algn="l">
              <a:lnSpc>
                <a:spcPts val="2806"/>
              </a:lnSpc>
            </a:pPr>
            <a:r>
              <a:rPr lang="en-US" sz="2300" b="1">
                <a:solidFill>
                  <a:srgbClr val="000000"/>
                </a:solidFill>
                <a:latin typeface="Avenir Bold"/>
                <a:ea typeface="Avenir Bold"/>
                <a:cs typeface="Avenir Bold"/>
                <a:sym typeface="Avenir Bold"/>
              </a:rPr>
              <a:t>Seniors 70+ or adults 18+ with disabilities or a health condition that prevents using regular transportation options</a:t>
            </a:r>
          </a:p>
        </p:txBody>
      </p:sp>
      <p:sp>
        <p:nvSpPr>
          <p:cNvPr id="39" name="TextBox 39"/>
          <p:cNvSpPr txBox="1"/>
          <p:nvPr/>
        </p:nvSpPr>
        <p:spPr>
          <a:xfrm>
            <a:off x="2279806" y="2307176"/>
            <a:ext cx="5016500" cy="469900"/>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Neutraface Slab Display"/>
                <a:ea typeface="Neutraface Slab Display"/>
                <a:cs typeface="Neutraface Slab Display"/>
                <a:sym typeface="Neutraface Slab Display"/>
              </a:rPr>
              <a:t>What does the pass include?</a:t>
            </a:r>
          </a:p>
        </p:txBody>
      </p:sp>
      <p:sp>
        <p:nvSpPr>
          <p:cNvPr id="40" name="TextBox 40"/>
          <p:cNvSpPr txBox="1"/>
          <p:nvPr/>
        </p:nvSpPr>
        <p:spPr>
          <a:xfrm>
            <a:off x="10955923" y="2307176"/>
            <a:ext cx="5016500" cy="469900"/>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Neutraface Slab Display"/>
                <a:ea typeface="Neutraface Slab Display"/>
                <a:cs typeface="Neutraface Slab Display"/>
                <a:sym typeface="Neutraface Slab Display"/>
              </a:rPr>
              <a:t>eligibility</a:t>
            </a:r>
          </a:p>
        </p:txBody>
      </p:sp>
      <p:sp>
        <p:nvSpPr>
          <p:cNvPr id="41" name="TextBox 41"/>
          <p:cNvSpPr txBox="1"/>
          <p:nvPr/>
        </p:nvSpPr>
        <p:spPr>
          <a:xfrm>
            <a:off x="2137843" y="4561339"/>
            <a:ext cx="6219581" cy="1845183"/>
          </a:xfrm>
          <a:prstGeom prst="rect">
            <a:avLst/>
          </a:prstGeom>
        </p:spPr>
        <p:txBody>
          <a:bodyPr lIns="0" tIns="0" rIns="0" bIns="0" rtlCol="0" anchor="t">
            <a:spAutoFit/>
          </a:bodyPr>
          <a:lstStyle/>
          <a:p>
            <a:pPr algn="l">
              <a:lnSpc>
                <a:spcPts val="2806"/>
              </a:lnSpc>
            </a:pPr>
            <a:r>
              <a:rPr lang="en-US" sz="2300" b="1">
                <a:solidFill>
                  <a:srgbClr val="000000"/>
                </a:solidFill>
                <a:latin typeface="Avenir Bold"/>
                <a:ea typeface="Avenir Bold"/>
                <a:cs typeface="Avenir Bold"/>
                <a:sym typeface="Avenir Bold"/>
              </a:rPr>
              <a:t>Rider Fee:</a:t>
            </a:r>
          </a:p>
          <a:p>
            <a:pPr marL="496571" lvl="1" indent="-248285" algn="l">
              <a:lnSpc>
                <a:spcPts val="2806"/>
              </a:lnSpc>
              <a:buFont typeface="Arial"/>
              <a:buChar char="•"/>
            </a:pPr>
            <a:r>
              <a:rPr lang="en-US" sz="2300" b="1">
                <a:solidFill>
                  <a:srgbClr val="000000"/>
                </a:solidFill>
                <a:latin typeface="Avenir Bold"/>
                <a:ea typeface="Avenir Bold"/>
                <a:cs typeface="Avenir Bold"/>
                <a:sym typeface="Avenir Bold"/>
              </a:rPr>
              <a:t>$5 per ride - same origin and destination city</a:t>
            </a:r>
          </a:p>
          <a:p>
            <a:pPr marL="496571" lvl="1" indent="-248285" algn="l">
              <a:lnSpc>
                <a:spcPts val="2806"/>
              </a:lnSpc>
              <a:buFont typeface="Arial"/>
              <a:buChar char="•"/>
            </a:pPr>
            <a:r>
              <a:rPr lang="en-US" sz="2300" b="1">
                <a:solidFill>
                  <a:srgbClr val="000000"/>
                </a:solidFill>
                <a:latin typeface="Avenir Bold"/>
                <a:ea typeface="Avenir Bold"/>
                <a:cs typeface="Avenir Bold"/>
                <a:sym typeface="Avenir Bold"/>
              </a:rPr>
              <a:t>$10 per ride - different origin and destination city</a:t>
            </a:r>
          </a:p>
        </p:txBody>
      </p:sp>
      <p:sp>
        <p:nvSpPr>
          <p:cNvPr id="42" name="TextBox 42"/>
          <p:cNvSpPr txBox="1"/>
          <p:nvPr/>
        </p:nvSpPr>
        <p:spPr>
          <a:xfrm>
            <a:off x="10796843" y="7398964"/>
            <a:ext cx="6462457" cy="1845183"/>
          </a:xfrm>
          <a:prstGeom prst="rect">
            <a:avLst/>
          </a:prstGeom>
        </p:spPr>
        <p:txBody>
          <a:bodyPr lIns="0" tIns="0" rIns="0" bIns="0" rtlCol="0" anchor="t">
            <a:spAutoFit/>
          </a:bodyPr>
          <a:lstStyle/>
          <a:p>
            <a:pPr algn="l">
              <a:lnSpc>
                <a:spcPts val="2806"/>
              </a:lnSpc>
            </a:pPr>
            <a:r>
              <a:rPr lang="en-US" sz="2300" b="1">
                <a:solidFill>
                  <a:srgbClr val="000000"/>
                </a:solidFill>
                <a:latin typeface="Avenir Bold"/>
                <a:ea typeface="Avenir Bold"/>
                <a:cs typeface="Avenir Bold"/>
                <a:sym typeface="Avenir Bold"/>
              </a:rPr>
              <a:t>This service is designed for individuals who need extra support</a:t>
            </a:r>
          </a:p>
          <a:p>
            <a:pPr marL="496571" lvl="1" indent="-248285" algn="l">
              <a:lnSpc>
                <a:spcPts val="2806"/>
              </a:lnSpc>
              <a:buFont typeface="Arial"/>
              <a:buChar char="•"/>
            </a:pPr>
            <a:r>
              <a:rPr lang="en-US" sz="2300" b="1">
                <a:solidFill>
                  <a:srgbClr val="000000"/>
                </a:solidFill>
                <a:latin typeface="Avenir Bold"/>
                <a:ea typeface="Avenir Bold"/>
                <a:cs typeface="Avenir Bold"/>
                <a:sym typeface="Avenir Bold"/>
              </a:rPr>
              <a:t>scheduling transportation through the Lyft ride share system due to a disability or does not own a smart phone.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74832" y="2118700"/>
            <a:ext cx="7309097" cy="4208101"/>
          </a:xfrm>
          <a:prstGeom prst="roundRect">
            <a:avLst/>
          </a:prstGeom>
          <a:solidFill>
            <a:srgbClr val="FFFFFF"/>
          </a:solidFill>
          <a:ln w="95250" cap="rnd">
            <a:solidFill>
              <a:srgbClr val="7CC24D"/>
            </a:solidFill>
            <a:prstDash val="solid"/>
            <a:round/>
          </a:ln>
        </p:spPr>
        <p:txBody>
          <a:bodyPr/>
          <a:lstStyle/>
          <a:p>
            <a:endParaRPr lang="en-US"/>
          </a:p>
        </p:txBody>
      </p:sp>
      <p:sp>
        <p:nvSpPr>
          <p:cNvPr id="3" name="AutoShape 3"/>
          <p:cNvSpPr/>
          <p:nvPr/>
        </p:nvSpPr>
        <p:spPr>
          <a:xfrm>
            <a:off x="10039823" y="2118700"/>
            <a:ext cx="7075420" cy="7493278"/>
          </a:xfrm>
          <a:prstGeom prst="roundRect">
            <a:avLst/>
          </a:prstGeom>
          <a:solidFill>
            <a:srgbClr val="FFFFFF"/>
          </a:solidFill>
          <a:ln w="95250" cap="rnd">
            <a:solidFill>
              <a:srgbClr val="7CC24D"/>
            </a:solidFill>
            <a:prstDash val="solid"/>
            <a:round/>
          </a:ln>
        </p:spPr>
        <p:txBody>
          <a:bodyPr/>
          <a:lstStyle/>
          <a:p>
            <a:endParaRPr lang="en-US"/>
          </a:p>
        </p:txBody>
      </p:sp>
      <p:sp>
        <p:nvSpPr>
          <p:cNvPr id="4" name="Freeform 4"/>
          <p:cNvSpPr/>
          <p:nvPr/>
        </p:nvSpPr>
        <p:spPr>
          <a:xfrm>
            <a:off x="11771618" y="4658082"/>
            <a:ext cx="3955262" cy="4184560"/>
          </a:xfrm>
          <a:prstGeom prst="roundRect">
            <a:avLst/>
          </a:prstGeom>
          <a:blipFill>
            <a:blip r:embed="rId2"/>
            <a:stretch>
              <a:fillRect t="-23556"/>
            </a:stretch>
          </a:blipFill>
        </p:spPr>
        <p:txBody>
          <a:bodyPr/>
          <a:lstStyle/>
          <a:p>
            <a:endParaRPr lang="en-US"/>
          </a:p>
        </p:txBody>
      </p:sp>
      <p:sp>
        <p:nvSpPr>
          <p:cNvPr id="5" name="Freeform 5"/>
          <p:cNvSpPr/>
          <p:nvPr/>
        </p:nvSpPr>
        <p:spPr>
          <a:xfrm>
            <a:off x="-127485" y="9948227"/>
            <a:ext cx="18474324" cy="520856"/>
          </a:xfrm>
          <a:custGeom>
            <a:avLst/>
            <a:gdLst/>
            <a:ahLst/>
            <a:cxnLst/>
            <a:rect l="l" t="t" r="r" b="b"/>
            <a:pathLst>
              <a:path w="18474324" h="520856">
                <a:moveTo>
                  <a:pt x="0" y="0"/>
                </a:moveTo>
                <a:lnTo>
                  <a:pt x="18474324" y="0"/>
                </a:lnTo>
                <a:lnTo>
                  <a:pt x="18474324" y="520856"/>
                </a:lnTo>
                <a:lnTo>
                  <a:pt x="0" y="520856"/>
                </a:lnTo>
                <a:lnTo>
                  <a:pt x="0" y="0"/>
                </a:lnTo>
                <a:close/>
              </a:path>
            </a:pathLst>
          </a:custGeom>
          <a:blipFill>
            <a:blip r:embed="rId3"/>
            <a:stretch>
              <a:fillRect t="-72402" b="-509"/>
            </a:stretch>
          </a:blipFill>
        </p:spPr>
        <p:txBody>
          <a:bodyPr/>
          <a:lstStyle/>
          <a:p>
            <a:endParaRPr lang="en-US"/>
          </a:p>
        </p:txBody>
      </p:sp>
      <p:grpSp>
        <p:nvGrpSpPr>
          <p:cNvPr id="6" name="Group 6"/>
          <p:cNvGrpSpPr/>
          <p:nvPr/>
        </p:nvGrpSpPr>
        <p:grpSpPr>
          <a:xfrm>
            <a:off x="1790679" y="3319768"/>
            <a:ext cx="890639" cy="8906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4E5"/>
            </a:solidFill>
          </p:spPr>
          <p:txBody>
            <a:bodyPr/>
            <a:lstStyle/>
            <a:p>
              <a:endParaRPr lang="en-US"/>
            </a:p>
          </p:txBody>
        </p:sp>
        <p:sp>
          <p:nvSpPr>
            <p:cNvPr id="8" name="TextBox 8"/>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grpSp>
        <p:nvGrpSpPr>
          <p:cNvPr id="9" name="Group 9"/>
          <p:cNvGrpSpPr/>
          <p:nvPr/>
        </p:nvGrpSpPr>
        <p:grpSpPr>
          <a:xfrm>
            <a:off x="1818546" y="4658082"/>
            <a:ext cx="890639" cy="8906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E"/>
            </a:solidFill>
          </p:spPr>
          <p:txBody>
            <a:bodyPr/>
            <a:lstStyle/>
            <a:p>
              <a:endParaRPr lang="en-US"/>
            </a:p>
          </p:txBody>
        </p:sp>
        <p:sp>
          <p:nvSpPr>
            <p:cNvPr id="11" name="TextBox 11"/>
            <p:cNvSpPr txBox="1"/>
            <p:nvPr/>
          </p:nvSpPr>
          <p:spPr>
            <a:xfrm>
              <a:off x="76200" y="-38100"/>
              <a:ext cx="660400" cy="774700"/>
            </a:xfrm>
            <a:prstGeom prst="rect">
              <a:avLst/>
            </a:prstGeom>
          </p:spPr>
          <p:txBody>
            <a:bodyPr lIns="47580" tIns="47580" rIns="47580" bIns="47580" rtlCol="0" anchor="ctr"/>
            <a:lstStyle/>
            <a:p>
              <a:pPr algn="ctr">
                <a:lnSpc>
                  <a:spcPts val="3919"/>
                </a:lnSpc>
              </a:pPr>
              <a:endParaRPr/>
            </a:p>
          </p:txBody>
        </p:sp>
      </p:grpSp>
      <p:sp>
        <p:nvSpPr>
          <p:cNvPr id="12" name="Freeform 12"/>
          <p:cNvSpPr/>
          <p:nvPr/>
        </p:nvSpPr>
        <p:spPr>
          <a:xfrm>
            <a:off x="1945511" y="3600235"/>
            <a:ext cx="580977" cy="329704"/>
          </a:xfrm>
          <a:custGeom>
            <a:avLst/>
            <a:gdLst/>
            <a:ahLst/>
            <a:cxnLst/>
            <a:rect l="l" t="t" r="r" b="b"/>
            <a:pathLst>
              <a:path w="580977" h="329704">
                <a:moveTo>
                  <a:pt x="0" y="0"/>
                </a:moveTo>
                <a:lnTo>
                  <a:pt x="580976" y="0"/>
                </a:lnTo>
                <a:lnTo>
                  <a:pt x="580976" y="329705"/>
                </a:lnTo>
                <a:lnTo>
                  <a:pt x="0" y="32970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945511" y="4841639"/>
            <a:ext cx="580977" cy="329704"/>
          </a:xfrm>
          <a:custGeom>
            <a:avLst/>
            <a:gdLst/>
            <a:ahLst/>
            <a:cxnLst/>
            <a:rect l="l" t="t" r="r" b="b"/>
            <a:pathLst>
              <a:path w="580977" h="329704">
                <a:moveTo>
                  <a:pt x="0" y="0"/>
                </a:moveTo>
                <a:lnTo>
                  <a:pt x="580976" y="0"/>
                </a:lnTo>
                <a:lnTo>
                  <a:pt x="580976" y="329705"/>
                </a:lnTo>
                <a:lnTo>
                  <a:pt x="0" y="32970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1973378" y="4938550"/>
            <a:ext cx="580977" cy="329704"/>
          </a:xfrm>
          <a:custGeom>
            <a:avLst/>
            <a:gdLst/>
            <a:ahLst/>
            <a:cxnLst/>
            <a:rect l="l" t="t" r="r" b="b"/>
            <a:pathLst>
              <a:path w="580977" h="329704">
                <a:moveTo>
                  <a:pt x="0" y="0"/>
                </a:moveTo>
                <a:lnTo>
                  <a:pt x="580976" y="0"/>
                </a:lnTo>
                <a:lnTo>
                  <a:pt x="580976" y="329704"/>
                </a:lnTo>
                <a:lnTo>
                  <a:pt x="0" y="32970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5172075" y="370210"/>
            <a:ext cx="7943850" cy="1412240"/>
          </a:xfrm>
          <a:prstGeom prst="rect">
            <a:avLst/>
          </a:prstGeom>
        </p:spPr>
        <p:txBody>
          <a:bodyPr lIns="0" tIns="0" rIns="0" bIns="0" rtlCol="0" anchor="t">
            <a:spAutoFit/>
          </a:bodyPr>
          <a:lstStyle/>
          <a:p>
            <a:pPr algn="ctr">
              <a:lnSpc>
                <a:spcPts val="10360"/>
              </a:lnSpc>
            </a:pPr>
            <a:r>
              <a:rPr lang="en-US" sz="7400">
                <a:solidFill>
                  <a:srgbClr val="000000"/>
                </a:solidFill>
                <a:latin typeface="Neutraface Slab Display"/>
                <a:ea typeface="Neutraface Slab Display"/>
                <a:cs typeface="Neutraface Slab Display"/>
                <a:sym typeface="Neutraface Slab Display"/>
              </a:rPr>
              <a:t>Minibus service</a:t>
            </a:r>
          </a:p>
        </p:txBody>
      </p:sp>
      <p:sp>
        <p:nvSpPr>
          <p:cNvPr id="16" name="TextBox 16"/>
          <p:cNvSpPr txBox="1"/>
          <p:nvPr/>
        </p:nvSpPr>
        <p:spPr>
          <a:xfrm>
            <a:off x="10421434" y="2539165"/>
            <a:ext cx="6312199" cy="1362074"/>
          </a:xfrm>
          <a:prstGeom prst="rect">
            <a:avLst/>
          </a:prstGeom>
        </p:spPr>
        <p:txBody>
          <a:bodyPr lIns="0" tIns="0" rIns="0" bIns="0" rtlCol="0" anchor="t">
            <a:spAutoFit/>
          </a:bodyPr>
          <a:lstStyle/>
          <a:p>
            <a:pPr algn="l">
              <a:lnSpc>
                <a:spcPts val="2100"/>
              </a:lnSpc>
              <a:spcBef>
                <a:spcPct val="0"/>
              </a:spcBef>
            </a:pPr>
            <a:r>
              <a:rPr lang="en-US" sz="1500" i="1">
                <a:solidFill>
                  <a:srgbClr val="000000"/>
                </a:solidFill>
                <a:latin typeface="Avenir Italics"/>
                <a:ea typeface="Avenir Italics"/>
                <a:cs typeface="Avenir Italics"/>
                <a:sym typeface="Avenir Italics"/>
              </a:rPr>
              <a:t>"This program makes a huge difference for my Mom. She is in her 80's, lives alone, and doesn't speak a lot of English. Lyft (Concierge) has been a godsend, and the support we get is amazing - responsive, care &amp; concern for my mom and both Christine and Tad feel like an extension of our family”. </a:t>
            </a:r>
          </a:p>
        </p:txBody>
      </p:sp>
      <p:sp>
        <p:nvSpPr>
          <p:cNvPr id="17" name="TextBox 17"/>
          <p:cNvSpPr txBox="1"/>
          <p:nvPr/>
        </p:nvSpPr>
        <p:spPr>
          <a:xfrm>
            <a:off x="15105956" y="3660700"/>
            <a:ext cx="1104557" cy="481329"/>
          </a:xfrm>
          <a:prstGeom prst="rect">
            <a:avLst/>
          </a:prstGeom>
        </p:spPr>
        <p:txBody>
          <a:bodyPr lIns="0" tIns="0" rIns="0" bIns="0" rtlCol="0" anchor="t">
            <a:spAutoFit/>
          </a:bodyPr>
          <a:lstStyle/>
          <a:p>
            <a:pPr algn="l">
              <a:lnSpc>
                <a:spcPts val="1820"/>
              </a:lnSpc>
            </a:pPr>
            <a:endParaRPr/>
          </a:p>
          <a:p>
            <a:pPr algn="l">
              <a:lnSpc>
                <a:spcPts val="1820"/>
              </a:lnSpc>
              <a:spcBef>
                <a:spcPct val="0"/>
              </a:spcBef>
            </a:pPr>
            <a:r>
              <a:rPr lang="en-US" sz="1300" i="1">
                <a:solidFill>
                  <a:srgbClr val="000000"/>
                </a:solidFill>
                <a:latin typeface="Avenir Italics"/>
                <a:ea typeface="Avenir Italics"/>
                <a:cs typeface="Avenir Italics"/>
                <a:sym typeface="Avenir Italics"/>
              </a:rPr>
              <a:t>- Maryam A</a:t>
            </a:r>
          </a:p>
        </p:txBody>
      </p:sp>
      <p:sp>
        <p:nvSpPr>
          <p:cNvPr id="18" name="TextBox 18"/>
          <p:cNvSpPr txBox="1"/>
          <p:nvPr/>
        </p:nvSpPr>
        <p:spPr>
          <a:xfrm>
            <a:off x="2514600" y="2510590"/>
            <a:ext cx="5016500" cy="469900"/>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Neutraface Slab Display"/>
                <a:ea typeface="Neutraface Slab Display"/>
                <a:cs typeface="Neutraface Slab Display"/>
                <a:sym typeface="Neutraface Slab Display"/>
              </a:rPr>
              <a:t>program basics</a:t>
            </a:r>
          </a:p>
        </p:txBody>
      </p:sp>
      <p:sp>
        <p:nvSpPr>
          <p:cNvPr id="19" name="TextBox 19"/>
          <p:cNvSpPr txBox="1"/>
          <p:nvPr/>
        </p:nvSpPr>
        <p:spPr>
          <a:xfrm>
            <a:off x="2845323" y="3552610"/>
            <a:ext cx="5180986" cy="375412"/>
          </a:xfrm>
          <a:prstGeom prst="rect">
            <a:avLst/>
          </a:prstGeom>
        </p:spPr>
        <p:txBody>
          <a:bodyPr lIns="0" tIns="0" rIns="0" bIns="0" rtlCol="0" anchor="t">
            <a:spAutoFit/>
          </a:bodyPr>
          <a:lstStyle/>
          <a:p>
            <a:pPr algn="l">
              <a:lnSpc>
                <a:spcPts val="2684"/>
              </a:lnSpc>
            </a:pPr>
            <a:r>
              <a:rPr lang="en-US" sz="2200" b="1">
                <a:solidFill>
                  <a:srgbClr val="000000"/>
                </a:solidFill>
                <a:latin typeface="Avenir Bold"/>
                <a:ea typeface="Avenir Bold"/>
                <a:cs typeface="Avenir Bold"/>
                <a:sym typeface="Avenir Bold"/>
              </a:rPr>
              <a:t>Ride Fee: $2 per ride ($4 round trip)</a:t>
            </a:r>
          </a:p>
        </p:txBody>
      </p:sp>
      <p:sp>
        <p:nvSpPr>
          <p:cNvPr id="20" name="TextBox 20"/>
          <p:cNvSpPr txBox="1"/>
          <p:nvPr/>
        </p:nvSpPr>
        <p:spPr>
          <a:xfrm>
            <a:off x="2788363" y="4610457"/>
            <a:ext cx="5294906" cy="1375537"/>
          </a:xfrm>
          <a:prstGeom prst="rect">
            <a:avLst/>
          </a:prstGeom>
        </p:spPr>
        <p:txBody>
          <a:bodyPr lIns="0" tIns="0" rIns="0" bIns="0" rtlCol="0" anchor="t">
            <a:spAutoFit/>
          </a:bodyPr>
          <a:lstStyle/>
          <a:p>
            <a:pPr algn="l">
              <a:lnSpc>
                <a:spcPts val="2684"/>
              </a:lnSpc>
            </a:pPr>
            <a:r>
              <a:rPr lang="en-US" sz="2200" b="1">
                <a:solidFill>
                  <a:srgbClr val="000000"/>
                </a:solidFill>
                <a:latin typeface="Avenir Bold"/>
                <a:ea typeface="Avenir Bold"/>
                <a:cs typeface="Avenir Bold"/>
                <a:sym typeface="Avenir Bold"/>
              </a:rPr>
              <a:t>The Minibus is helpful for people who do not use rideshare services, such as Lyft, however, passengers may share trips with other riders.</a:t>
            </a:r>
          </a:p>
        </p:txBody>
      </p:sp>
      <p:sp>
        <p:nvSpPr>
          <p:cNvPr id="21" name="Freeform 21"/>
          <p:cNvSpPr/>
          <p:nvPr/>
        </p:nvSpPr>
        <p:spPr>
          <a:xfrm>
            <a:off x="2994331" y="6504206"/>
            <a:ext cx="4355489" cy="3266616"/>
          </a:xfrm>
          <a:prstGeom prst="roundRect">
            <a:avLst/>
          </a:prstGeom>
          <a:blipFill>
            <a:blip r:embed="rId5"/>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2C153D6353F746B9EC096756FE7451" ma:contentTypeVersion="19" ma:contentTypeDescription="Create a new document." ma:contentTypeScope="" ma:versionID="52a2289f9fec26cd56ffd73c7cad8afc">
  <xsd:schema xmlns:xsd="http://www.w3.org/2001/XMLSchema" xmlns:xs="http://www.w3.org/2001/XMLSchema" xmlns:p="http://schemas.microsoft.com/office/2006/metadata/properties" xmlns:ns2="fdb016a1-f16e-447d-b9a0-f4fde1557879" xmlns:ns3="066abc8f-e30b-4d54-b337-fbe01377ccc7" targetNamespace="http://schemas.microsoft.com/office/2006/metadata/properties" ma:root="true" ma:fieldsID="f00c525a80d0c066f8bedbc92212c061" ns2:_="" ns3:_="">
    <xsd:import namespace="fdb016a1-f16e-447d-b9a0-f4fde1557879"/>
    <xsd:import namespace="066abc8f-e30b-4d54-b337-fbe01377cc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TaxCatchAll" minOccurs="0"/>
                <xsd:element ref="ns2:lcf76f155ced4ddcb4097134ff3c332f" minOccurs="0"/>
                <xsd:element ref="ns2:MediaServiceOCR" minOccurs="0"/>
                <xsd:element ref="ns3:SharedWithUsers" minOccurs="0"/>
                <xsd:element ref="ns3:SharedWithDetails" minOccurs="0"/>
                <xsd:element ref="ns2:MediaServiceLocation" minOccurs="0"/>
                <xsd:element ref="ns2:MediaServiceSearchProperties" minOccurs="0"/>
                <xsd:element ref="ns2:Jul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016a1-f16e-447d-b9a0-f4fde1557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851ce6f-54bb-4cae-a00d-0bacce61343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July" ma:index="23" nillable="true" ma:displayName="July " ma:format="Dropdown" ma:internalName="Jul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6abc8f-e30b-4d54-b337-fbe01377ccc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503b555-8024-439b-99a2-8428f3c16e37}" ma:internalName="TaxCatchAll" ma:showField="CatchAllData" ma:web="066abc8f-e30b-4d54-b337-fbe01377ccc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66abc8f-e30b-4d54-b337-fbe01377ccc7" xsi:nil="true"/>
    <July xmlns="fdb016a1-f16e-447d-b9a0-f4fde1557879" xsi:nil="true"/>
    <lcf76f155ced4ddcb4097134ff3c332f xmlns="fdb016a1-f16e-447d-b9a0-f4fde15578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330CC9-5C4D-4CEF-8765-031CF6AE428A}"/>
</file>

<file path=customXml/itemProps2.xml><?xml version="1.0" encoding="utf-8"?>
<ds:datastoreItem xmlns:ds="http://schemas.openxmlformats.org/officeDocument/2006/customXml" ds:itemID="{935AC21E-EC75-42BF-8401-645D01EE5B05}"/>
</file>

<file path=customXml/itemProps3.xml><?xml version="1.0" encoding="utf-8"?>
<ds:datastoreItem xmlns:ds="http://schemas.openxmlformats.org/officeDocument/2006/customXml" ds:itemID="{9AA70D52-E6A3-48D7-87A9-FEDA5D60F035}"/>
</file>

<file path=docProps/app.xml><?xml version="1.0" encoding="utf-8"?>
<Properties xmlns="http://schemas.openxmlformats.org/officeDocument/2006/extended-properties" xmlns:vt="http://schemas.openxmlformats.org/officeDocument/2006/docPropsVTypes">
  <TotalTime>15</TotalTime>
  <Words>2037</Words>
  <Application>Microsoft Office PowerPoint</Application>
  <PresentationFormat>Custom</PresentationFormat>
  <Paragraphs>205</Paragraphs>
  <Slides>20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Avenir Italics</vt:lpstr>
      <vt:lpstr>Avenir Bold</vt:lpstr>
      <vt:lpstr>Neutraface Slab Display</vt:lpstr>
      <vt:lpstr>Avenir</vt:lpstr>
      <vt:lpstr>Calibri</vt:lpstr>
      <vt:lpstr>Arial</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TRANSPAC Presentation</dc:title>
  <dc:creator>Vannessa Cendejas</dc:creator>
  <cp:lastModifiedBy>Vannessa Cendejas</cp:lastModifiedBy>
  <cp:revision>2</cp:revision>
  <dcterms:created xsi:type="dcterms:W3CDTF">2006-08-16T00:00:00Z</dcterms:created>
  <dcterms:modified xsi:type="dcterms:W3CDTF">2026-04-07T16:07:52Z</dcterms:modified>
  <dc:identifier>DAF-GOg35JE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0x010100E32C153D6353F746B9EC096756FE7451</vt:lpwstr>
  </property>
</Properties>
</file>