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7" r:id="rId1"/>
  </p:sldMasterIdLst>
  <p:notesMasterIdLst>
    <p:notesMasterId r:id="rId6"/>
  </p:notesMasterIdLst>
  <p:handoutMasterIdLst>
    <p:handoutMasterId r:id="rId7"/>
  </p:handoutMasterIdLst>
  <p:sldIdLst>
    <p:sldId id="256" r:id="rId2"/>
    <p:sldId id="310" r:id="rId3"/>
    <p:sldId id="331" r:id="rId4"/>
    <p:sldId id="280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CA7AAA-1E03-0C77-64D9-65DCE3627CDA}" name="John Sanderson" initials="JS" userId="S::jsanderson@cccta.org::787036b3-188e-48b2-8c32-14320b6632b0" providerId="AD"/>
  <p188:author id="{C641B3AD-8868-311E-9283-8E9D6388457D}" name="Melody Reebs" initials="MR" userId="S::reebs@cccta.org::7af50463-ed6f-46e8-80ed-d6a8e9190239" providerId="AD"/>
  <p188:author id="{D69A98AE-7CA5-73F9-32EC-F4B55534DFEB}" name="Ruby Horta" initials="RH" userId="S::horta@cccta.org::01478d94-7b13-43a1-a131-f33391c78b9e" providerId="AD"/>
  <p188:author id="{4AE535C7-E0CB-374E-73EE-D192ECE16525}" name="John Sanderson" initials="JS" userId="S-1-5-21-2520522348-2735721671-795464937-8674" providerId="AD"/>
  <p188:author id="{82BC3BEB-26E3-BBA1-73E1-0DC5FEFAE9EF}" name="Pranjal Dixit" initials="PD" userId="S::dixit@cccta.org::ec9c1aca-63a1-4077-827c-2b30446565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Hedgpeth" initials="SH" lastIdx="9" clrIdx="0">
    <p:extLst>
      <p:ext uri="{19B8F6BF-5375-455C-9EA6-DF929625EA0E}">
        <p15:presenceInfo xmlns:p15="http://schemas.microsoft.com/office/powerpoint/2012/main" userId="Sean Hedgpeth" providerId="None"/>
      </p:ext>
    </p:extLst>
  </p:cmAuthor>
  <p:cmAuthor id="2" name="Melody Reebs" initials="MR" lastIdx="2" clrIdx="1">
    <p:extLst>
      <p:ext uri="{19B8F6BF-5375-455C-9EA6-DF929625EA0E}">
        <p15:presenceInfo xmlns:p15="http://schemas.microsoft.com/office/powerpoint/2012/main" userId="S-1-5-21-2520522348-2735721671-795464937-8603" providerId="AD"/>
      </p:ext>
    </p:extLst>
  </p:cmAuthor>
  <p:cmAuthor id="3" name="Ruby Horta" initials="RH" lastIdx="1" clrIdx="2">
    <p:extLst>
      <p:ext uri="{19B8F6BF-5375-455C-9EA6-DF929625EA0E}">
        <p15:presenceInfo xmlns:p15="http://schemas.microsoft.com/office/powerpoint/2012/main" userId="Ruby Horta" providerId="None"/>
      </p:ext>
    </p:extLst>
  </p:cmAuthor>
  <p:cmAuthor id="4" name="Ruby Horta" initials="RH [2]" lastIdx="6" clrIdx="3">
    <p:extLst>
      <p:ext uri="{19B8F6BF-5375-455C-9EA6-DF929625EA0E}">
        <p15:presenceInfo xmlns:p15="http://schemas.microsoft.com/office/powerpoint/2012/main" userId="S::horta@cccta.org::01478d94-7b13-43a1-a131-f33391c78b9e" providerId="AD"/>
      </p:ext>
    </p:extLst>
  </p:cmAuthor>
  <p:cmAuthor id="5" name="Melody Reebs" initials="MR [2]" lastIdx="1" clrIdx="4">
    <p:extLst>
      <p:ext uri="{19B8F6BF-5375-455C-9EA6-DF929625EA0E}">
        <p15:presenceInfo xmlns:p15="http://schemas.microsoft.com/office/powerpoint/2012/main" userId="S::reebs@cccta.org::7af50463-ed6f-46e8-80ed-d6a8e9190239" providerId="AD"/>
      </p:ext>
    </p:extLst>
  </p:cmAuthor>
  <p:cmAuthor id="6" name="Melody Reebs" initials="MR [3]" lastIdx="2" clrIdx="5">
    <p:extLst>
      <p:ext uri="{19B8F6BF-5375-455C-9EA6-DF929625EA0E}">
        <p15:presenceInfo xmlns:p15="http://schemas.microsoft.com/office/powerpoint/2012/main" userId="Melody Reeb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21B"/>
    <a:srgbClr val="25408F"/>
    <a:srgbClr val="C72A33"/>
    <a:srgbClr val="E29C26"/>
    <a:srgbClr val="000000"/>
    <a:srgbClr val="ED726B"/>
    <a:srgbClr val="FBBFB9"/>
    <a:srgbClr val="F8BFB6"/>
    <a:srgbClr val="EED94E"/>
    <a:srgbClr val="F6D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1" autoAdjust="0"/>
    <p:restoredTop sz="88121" autoAdjust="0"/>
  </p:normalViewPr>
  <p:slideViewPr>
    <p:cSldViewPr snapToGrid="0">
      <p:cViewPr varScale="1">
        <p:scale>
          <a:sx n="127" d="100"/>
          <a:sy n="127" d="100"/>
        </p:scale>
        <p:origin x="498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9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24A4E7B6-E1DA-482C-AE92-8FB9A9777C8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C11AC65-AD54-457C-8EF0-9DBE3B3B7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713B1E45-A3DC-437B-B143-A1BD402914A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7"/>
            <a:ext cx="5607050" cy="366077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6F90107-3859-4BAE-BF32-67F76437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6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0107-3859-4BAE-BF32-67F76437B4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0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0107-3859-4BAE-BF32-67F76437B4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3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Through TRANSPAC: new call for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0107-3859-4BAE-BF32-67F76437B4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0107-3859-4BAE-BF32-67F76437B4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015049"/>
            <a:ext cx="10058400" cy="207618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221739"/>
            <a:ext cx="10058400" cy="64360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1796-1CB1-415A-8EA8-14A2B07AF7D9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 Workshop, January 15,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5109519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0" y="6158347"/>
            <a:ext cx="12192000" cy="187671"/>
            <a:chOff x="0" y="6158345"/>
            <a:chExt cx="12192000" cy="18767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0" y="6265628"/>
              <a:ext cx="121920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322274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Oval 28"/>
            <p:cNvSpPr/>
            <p:nvPr/>
          </p:nvSpPr>
          <p:spPr>
            <a:xfrm>
              <a:off x="7348732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Oval 29"/>
            <p:cNvSpPr/>
            <p:nvPr/>
          </p:nvSpPr>
          <p:spPr>
            <a:xfrm>
              <a:off x="9375190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Oval 30"/>
            <p:cNvSpPr/>
            <p:nvPr/>
          </p:nvSpPr>
          <p:spPr>
            <a:xfrm>
              <a:off x="11401647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Oval 31"/>
            <p:cNvSpPr/>
            <p:nvPr/>
          </p:nvSpPr>
          <p:spPr>
            <a:xfrm>
              <a:off x="3295816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>
            <a:xfrm>
              <a:off x="1269358" y="6163136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4" name="Picture Placeholder 43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3014663"/>
          </a:xfrm>
        </p:spPr>
        <p:txBody>
          <a:bodyPr/>
          <a:lstStyle/>
          <a:p>
            <a:r>
              <a:rPr lang="en-US" dirty="0" err="1"/>
              <a:t>Clickicontoaddpicture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06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116764" y="0"/>
            <a:ext cx="5075237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 err="1"/>
              <a:t>Clickicontoaddpicture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Board of Directors Workshop, January 15, 2026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1" y="6024719"/>
            <a:ext cx="2822316" cy="37217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5438603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38603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93532" y="1737845"/>
            <a:ext cx="5389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87257" y="6265628"/>
            <a:ext cx="35754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22275" y="615834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/>
          <p:cNvSpPr/>
          <p:nvPr/>
        </p:nvSpPr>
        <p:spPr>
          <a:xfrm>
            <a:off x="3295816" y="615834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E09D17-49D1-453E-A3D8-569F23D84EA8}" type="datetime1">
              <a:rPr lang="en-US" smtClean="0"/>
              <a:t>3/11/2026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36AB1E-FB6F-4643-A32A-4610C8BE09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Board of Directors Workshop, January 15, 2026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1" y="6024719"/>
            <a:ext cx="2822316" cy="37217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5438603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3860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93532" y="1737845"/>
            <a:ext cx="5389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B2A63C-D249-4AD1-A4E5-AD2C95446DE4}" type="datetime1">
              <a:rPr lang="en-US" smtClean="0"/>
              <a:t>3/11/2026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6AB1E-FB6F-4643-A32A-4610C8BE0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25A3B-13E9-4A2E-B8CE-ADEBB8BD25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69086" y="268388"/>
            <a:ext cx="5037460" cy="5600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5D0C97-650E-4B1D-9752-A9FB5C67490B}"/>
              </a:ext>
            </a:extLst>
          </p:cNvPr>
          <p:cNvGrpSpPr/>
          <p:nvPr userDrawn="1"/>
        </p:nvGrpSpPr>
        <p:grpSpPr>
          <a:xfrm>
            <a:off x="3295816" y="6158345"/>
            <a:ext cx="8896184" cy="182880"/>
            <a:chOff x="3295816" y="6158345"/>
            <a:chExt cx="8896184" cy="18288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32C979-87E6-4071-AEE6-25BFBF8DB89B}"/>
                </a:ext>
              </a:extLst>
            </p:cNvPr>
            <p:cNvCxnSpPr/>
            <p:nvPr/>
          </p:nvCxnSpPr>
          <p:spPr>
            <a:xfrm>
              <a:off x="3387256" y="6265628"/>
              <a:ext cx="880474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C94D189-86F7-40A7-8AB5-CB155E000764}"/>
                </a:ext>
              </a:extLst>
            </p:cNvPr>
            <p:cNvSpPr/>
            <p:nvPr/>
          </p:nvSpPr>
          <p:spPr>
            <a:xfrm>
              <a:off x="5322274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A0D2C2A-F425-425A-9249-A8336068CC72}"/>
                </a:ext>
              </a:extLst>
            </p:cNvPr>
            <p:cNvSpPr/>
            <p:nvPr/>
          </p:nvSpPr>
          <p:spPr>
            <a:xfrm>
              <a:off x="7348732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E1E14D2-0FBD-4E0C-9547-FA95BE50D771}"/>
                </a:ext>
              </a:extLst>
            </p:cNvPr>
            <p:cNvSpPr/>
            <p:nvPr/>
          </p:nvSpPr>
          <p:spPr>
            <a:xfrm>
              <a:off x="9375190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CF90333-8E04-474F-8D14-85BFADF4A95D}"/>
                </a:ext>
              </a:extLst>
            </p:cNvPr>
            <p:cNvSpPr/>
            <p:nvPr/>
          </p:nvSpPr>
          <p:spPr>
            <a:xfrm>
              <a:off x="11401647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BF79106-8172-4F61-B22E-771D692AA935}"/>
                </a:ext>
              </a:extLst>
            </p:cNvPr>
            <p:cNvSpPr/>
            <p:nvPr/>
          </p:nvSpPr>
          <p:spPr>
            <a:xfrm>
              <a:off x="3295816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863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281605" y="0"/>
            <a:ext cx="3910395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 err="1"/>
              <a:t>Clickicontoaddpicture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Board of Directors Workshop, January 15, 2026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1" y="6024719"/>
            <a:ext cx="2822316" cy="37217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7281" y="286605"/>
            <a:ext cx="6633556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6633556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93533" y="1737845"/>
            <a:ext cx="65732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87257" y="6265628"/>
            <a:ext cx="475921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22275" y="615834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/>
          <p:cNvSpPr/>
          <p:nvPr/>
        </p:nvSpPr>
        <p:spPr>
          <a:xfrm>
            <a:off x="3295816" y="615834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C157C-98C5-47C0-9FD0-A8FF9F22EC61}" type="datetime1">
              <a:rPr lang="en-US" smtClean="0"/>
              <a:t>3/11/2026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36AB1E-FB6F-4643-A32A-4610C8BE0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47772" y="6158345"/>
            <a:ext cx="182880" cy="1828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6873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Clickicontoaddpicture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88E94E-B196-4BCD-85A1-66DFF51C0D53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Board of Directors Workshop, January 15, 2026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36AB1E-FB6F-4643-A32A-4610C8BE09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0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76E3-8CA9-4A9C-8E64-6C10512CC6D5}" type="datetime1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 Workshop, January 15, 2026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6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52E3-2BF6-43C8-91B9-5221F97AF6F4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 Workshop, January 15,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097280" y="3015049"/>
            <a:ext cx="10058400" cy="207618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1100051" y="5221739"/>
            <a:ext cx="10058400" cy="64360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207659" y="5109519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1" y="6024719"/>
            <a:ext cx="2822316" cy="372173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295816" y="6158345"/>
            <a:ext cx="8896184" cy="182880"/>
            <a:chOff x="3295816" y="6158345"/>
            <a:chExt cx="8896184" cy="18288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387256" y="6265628"/>
              <a:ext cx="880474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5322274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Oval 39"/>
            <p:cNvSpPr/>
            <p:nvPr/>
          </p:nvSpPr>
          <p:spPr>
            <a:xfrm>
              <a:off x="7348732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Oval 40"/>
            <p:cNvSpPr/>
            <p:nvPr/>
          </p:nvSpPr>
          <p:spPr>
            <a:xfrm>
              <a:off x="9375190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Oval 41"/>
            <p:cNvSpPr/>
            <p:nvPr/>
          </p:nvSpPr>
          <p:spPr>
            <a:xfrm>
              <a:off x="11401647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Oval 42"/>
            <p:cNvSpPr/>
            <p:nvPr/>
          </p:nvSpPr>
          <p:spPr>
            <a:xfrm>
              <a:off x="3295816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4826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08CC-5C8A-4466-A5FC-7F93175B3B57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 Workshop, January 15, 2026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6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0" cy="18499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8" y="3804072"/>
            <a:ext cx="10058400" cy="1969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08CC-5C8A-4466-A5FC-7F93175B3B57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 Workshop, January 15, 2026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6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5313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377440"/>
            <a:ext cx="4937760" cy="3583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5313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77440"/>
            <a:ext cx="4937760" cy="3583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1FB5-761E-4DB1-8278-09C422AB05B5}" type="datetime1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 Workshop, January 15, 2026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7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1846052"/>
            <a:ext cx="3136604" cy="5313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2377440"/>
            <a:ext cx="3136604" cy="3583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8178" y="1846052"/>
            <a:ext cx="3136604" cy="5313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8178" y="2377440"/>
            <a:ext cx="3136604" cy="3583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E216-C6C1-4A5D-A757-159A193688CD}" type="datetime1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 Workshop, January 15, 2026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19077" y="1846052"/>
            <a:ext cx="3136604" cy="53138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8019077" y="2377440"/>
            <a:ext cx="3136604" cy="3583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29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704C-B122-496C-979D-A4468CECAA8B}" type="datetime1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 Workshop, January 15, 2026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4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E29-2E29-43B5-8CEC-7305FA2843A9}" type="datetime1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Board of Directors Workshop, January 15, 2026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1" y="6024719"/>
            <a:ext cx="2822316" cy="37217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95816" y="6158345"/>
            <a:ext cx="8896184" cy="182880"/>
            <a:chOff x="3295816" y="6158345"/>
            <a:chExt cx="8896184" cy="18288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387256" y="6265628"/>
              <a:ext cx="880474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5322274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Oval 29"/>
            <p:cNvSpPr/>
            <p:nvPr/>
          </p:nvSpPr>
          <p:spPr>
            <a:xfrm>
              <a:off x="7348732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Oval 30"/>
            <p:cNvSpPr/>
            <p:nvPr/>
          </p:nvSpPr>
          <p:spPr>
            <a:xfrm>
              <a:off x="9375190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Oval 31"/>
            <p:cNvSpPr/>
            <p:nvPr/>
          </p:nvSpPr>
          <p:spPr>
            <a:xfrm>
              <a:off x="11401647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>
            <a:xfrm>
              <a:off x="3295816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5790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4306" y="642673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FA3735-4B00-449A-9ECA-62E88F002493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790" y="642673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Board of Directors Workshop, January 15,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4521" y="642673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9336AB1E-FB6F-4643-A32A-4610C8BE09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1" y="6024719"/>
            <a:ext cx="2822316" cy="37217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295816" y="6158345"/>
            <a:ext cx="8896184" cy="182880"/>
            <a:chOff x="3295816" y="6158345"/>
            <a:chExt cx="8896184" cy="1828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387256" y="6265628"/>
              <a:ext cx="880474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322274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7348732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9375190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11401647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Oval 23"/>
            <p:cNvSpPr/>
            <p:nvPr/>
          </p:nvSpPr>
          <p:spPr>
            <a:xfrm>
              <a:off x="3295816" y="6158345"/>
              <a:ext cx="182880" cy="18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915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91" r:id="rId5"/>
    <p:sldLayoutId id="2147484082" r:id="rId6"/>
    <p:sldLayoutId id="2147484089" r:id="rId7"/>
    <p:sldLayoutId id="2147484083" r:id="rId8"/>
    <p:sldLayoutId id="2147484084" r:id="rId9"/>
    <p:sldLayoutId id="2147484087" r:id="rId10"/>
    <p:sldLayoutId id="2147484090" r:id="rId11"/>
    <p:sldLayoutId id="2147484088" r:id="rId12"/>
    <p:sldLayoutId id="2147484086" r:id="rId1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801" y="5221739"/>
            <a:ext cx="10058400" cy="64360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cap="none" spc="100" dirty="0"/>
              <a:t>Thursday, March 12,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015048"/>
            <a:ext cx="10058400" cy="1957545"/>
          </a:xfrm>
        </p:spPr>
        <p:txBody>
          <a:bodyPr>
            <a:normAutofit/>
          </a:bodyPr>
          <a:lstStyle/>
          <a:p>
            <a:r>
              <a:rPr lang="en-US" sz="4400" dirty="0"/>
              <a:t>Measure J Line 20a TRANSPAC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4EC1F-8640-451E-9FFE-46B37AFEA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79" y="3180574"/>
            <a:ext cx="3668359" cy="483739"/>
          </a:xfrm>
          <a:prstGeom prst="rect">
            <a:avLst/>
          </a:prstGeom>
        </p:spPr>
      </p:pic>
      <p:pic>
        <p:nvPicPr>
          <p:cNvPr id="6" name="Picture Placeholder 5" descr="A person standing next to a bus&#10;&#10;Description automatically generated">
            <a:extLst>
              <a:ext uri="{FF2B5EF4-FFF2-40B4-BE49-F238E27FC236}">
                <a16:creationId xmlns:a16="http://schemas.microsoft.com/office/drawing/2014/main" id="{AA0A9603-E73C-2627-52DF-099062B78A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5" b="31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42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BA53-8D79-1332-4BF8-03857D14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County Connection LINK Extended Service Area &amp; </a:t>
            </a:r>
            <a:br>
              <a:rPr lang="en-US" sz="3200" dirty="0"/>
            </a:br>
            <a:r>
              <a:rPr lang="en-US" sz="3200" dirty="0"/>
              <a:t>Rural Lifeline Transportation Program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CB3371-9E71-BEB3-9239-D2F5A38C39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County Connection LINK provides service well beyond the ADA-mandated service area</a:t>
            </a:r>
          </a:p>
          <a:p>
            <a:r>
              <a:rPr lang="en-US" dirty="0"/>
              <a:t>Provides a critical lifeline for users who often have no other accessible transportation options</a:t>
            </a:r>
          </a:p>
          <a:p>
            <a:r>
              <a:rPr lang="en-US" dirty="0"/>
              <a:t>Builds on the success of the FY2024-26 </a:t>
            </a:r>
            <a:br>
              <a:rPr lang="en-US" dirty="0"/>
            </a:br>
            <a:r>
              <a:rPr lang="en-US" dirty="0"/>
              <a:t>Rural Lifeline program</a:t>
            </a:r>
          </a:p>
          <a:p>
            <a:r>
              <a:rPr lang="en-US" dirty="0"/>
              <a:t>Will support County Connection LINK’s continued service in program areas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300348-392D-09FC-C685-8498E4F1E8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7493" y="1846263"/>
            <a:ext cx="4858615" cy="402272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481AF-0854-9847-ADF7-3B3FD0F8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TRANSPAC Board, March 12,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AD0A6-0708-44D0-D218-243B2BE3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8319E5-2937-28A5-C3C2-13DDF244B639}"/>
              </a:ext>
            </a:extLst>
          </p:cNvPr>
          <p:cNvSpPr/>
          <p:nvPr/>
        </p:nvSpPr>
        <p:spPr>
          <a:xfrm>
            <a:off x="3316406" y="6154889"/>
            <a:ext cx="150125" cy="177421"/>
          </a:xfrm>
          <a:prstGeom prst="ellipse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1919F7-A42A-DFEB-525A-4CB46370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sz="4000" dirty="0"/>
              <a:t>                  Travel Training:</a:t>
            </a:r>
          </a:p>
        </p:txBody>
      </p:sp>
      <p:pic>
        <p:nvPicPr>
          <p:cNvPr id="7" name="Content Placeholder 6" descr="A group of people on a bus&#10;&#10;AI-generated content may be incorrect.">
            <a:extLst>
              <a:ext uri="{FF2B5EF4-FFF2-40B4-BE49-F238E27FC236}">
                <a16:creationId xmlns:a16="http://schemas.microsoft.com/office/drawing/2014/main" id="{44D3CE7D-A61A-A1A2-1EAC-03CDD374CA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31312" b="-1"/>
          <a:stretch>
            <a:fillRect/>
          </a:stretch>
        </p:blipFill>
        <p:spPr>
          <a:xfrm rot="5400000">
            <a:off x="1554479" y="1388534"/>
            <a:ext cx="4023360" cy="4937760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E69DEC0-E774-925B-F45B-3929AAE9F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>
            <a:normAutofit/>
          </a:bodyPr>
          <a:lstStyle/>
          <a:p>
            <a:r>
              <a:rPr lang="en-US" dirty="0"/>
              <a:t>Teaches skills needed to ride fixed route transit independently, including:</a:t>
            </a:r>
          </a:p>
          <a:p>
            <a:pPr lvl="1"/>
            <a:r>
              <a:rPr lang="en-US" dirty="0"/>
              <a:t>Planning trips, Boarding &amp; paying fare, How to read a map, Using app-based ride-hailing services like Uber or Lyft</a:t>
            </a:r>
          </a:p>
          <a:p>
            <a:r>
              <a:rPr lang="en-US" dirty="0"/>
              <a:t>Builds on lessons learned from the 2022-25 program</a:t>
            </a:r>
          </a:p>
          <a:p>
            <a:r>
              <a:rPr lang="en-US" dirty="0"/>
              <a:t>Starts with a 2-year Program Development phase</a:t>
            </a:r>
          </a:p>
          <a:p>
            <a:r>
              <a:rPr lang="en-US" dirty="0"/>
              <a:t>Will be operated primarily by in-house County Connection Staff (Accessible Services &amp; Customer Service departments)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1A0C6E4-480E-9BFD-C620-7CC84CF9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521" y="6426736"/>
            <a:ext cx="13120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336AB1E-FB6F-4643-A32A-4610C8BE093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4CED423-3935-5C09-45E8-31A4B52E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790" y="6426736"/>
            <a:ext cx="482280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TRANSPAC board, march 12, 2026</a:t>
            </a:r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B1AA1EA9-D53E-DB8B-2505-DAFE969A8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527803"/>
            <a:ext cx="1873431" cy="10391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A050BE5-94ED-70B6-43B1-E9AA39904680}"/>
              </a:ext>
            </a:extLst>
          </p:cNvPr>
          <p:cNvSpPr/>
          <p:nvPr/>
        </p:nvSpPr>
        <p:spPr>
          <a:xfrm>
            <a:off x="3316406" y="6154889"/>
            <a:ext cx="150125" cy="177421"/>
          </a:xfrm>
          <a:prstGeom prst="ellipse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A9CE03-AC94-8857-9E87-746A5D55E53B}"/>
              </a:ext>
            </a:extLst>
          </p:cNvPr>
          <p:cNvSpPr/>
          <p:nvPr/>
        </p:nvSpPr>
        <p:spPr>
          <a:xfrm>
            <a:off x="5343098" y="6154888"/>
            <a:ext cx="150125" cy="177421"/>
          </a:xfrm>
          <a:prstGeom prst="ellipse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F8760D-31F0-135A-65CC-350134E9DE61}"/>
              </a:ext>
            </a:extLst>
          </p:cNvPr>
          <p:cNvSpPr/>
          <p:nvPr/>
        </p:nvSpPr>
        <p:spPr>
          <a:xfrm>
            <a:off x="7362967" y="6154889"/>
            <a:ext cx="150125" cy="177421"/>
          </a:xfrm>
          <a:prstGeom prst="ellipse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Thank You</a:t>
            </a:r>
            <a:r>
              <a:rPr lang="en-US" sz="4800" dirty="0"/>
              <a:t>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2"/>
            <a:ext cx="3553097" cy="8229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b="1"/>
              <a:t>John Sanderson</a:t>
            </a:r>
            <a:endParaRPr lang="en-US" sz="1600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/>
              <a:t>Director of ADA &amp; Specialized Services</a:t>
            </a:r>
            <a:endParaRPr lang="en-US" sz="16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/>
              <a:t>jsanderson@cccta.org</a:t>
            </a:r>
          </a:p>
        </p:txBody>
      </p:sp>
      <p:pic>
        <p:nvPicPr>
          <p:cNvPr id="12" name="Picture Placeholder 11" descr="A bus parked in front of a store&#10;&#10;AI-generated content may be incorrect.">
            <a:extLst>
              <a:ext uri="{FF2B5EF4-FFF2-40B4-BE49-F238E27FC236}">
                <a16:creationId xmlns:a16="http://schemas.microsoft.com/office/drawing/2014/main" id="{BCDB7B2F-4FCF-084E-6A3F-FD75D07C63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36372" r="-4571" b="3160"/>
          <a:stretch/>
        </p:blipFill>
        <p:spPr>
          <a:xfrm>
            <a:off x="17" y="0"/>
            <a:ext cx="12191985" cy="491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D031E-0819-FA87-A99B-3743F398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AB1E-FB6F-4643-A32A-4610C8BE09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CCTA Presentation Theme">
  <a:themeElements>
    <a:clrScheme name="Custom 2">
      <a:dk1>
        <a:srgbClr val="000000"/>
      </a:dk1>
      <a:lt1>
        <a:sysClr val="window" lastClr="FFFFFF"/>
      </a:lt1>
      <a:dk2>
        <a:srgbClr val="7D7D7D"/>
      </a:dk2>
      <a:lt2>
        <a:srgbClr val="DDDDDD"/>
      </a:lt2>
      <a:accent1>
        <a:srgbClr val="B5121B"/>
      </a:accent1>
      <a:accent2>
        <a:srgbClr val="FBB040"/>
      </a:accent2>
      <a:accent3>
        <a:srgbClr val="46A076"/>
      </a:accent3>
      <a:accent4>
        <a:srgbClr val="006493"/>
      </a:accent4>
      <a:accent5>
        <a:srgbClr val="9C629D"/>
      </a:accent5>
      <a:accent6>
        <a:srgbClr val="7A99AC"/>
      </a:accent6>
      <a:hlink>
        <a:srgbClr val="B5121B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TA Presentation Theme" id="{4C30C9F3-D784-46DC-A132-662CBAC70EF7}" vid="{D7027B21-C6D0-4367-A28B-D3C307851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C9517EE8BC04458361DDC0D7533CBF" ma:contentTypeVersion="16" ma:contentTypeDescription="Create a new document." ma:contentTypeScope="" ma:versionID="1ea2f8dc0b30e96703a53a3c9f83133a">
  <xsd:schema xmlns:xsd="http://www.w3.org/2001/XMLSchema" xmlns:xs="http://www.w3.org/2001/XMLSchema" xmlns:p="http://schemas.microsoft.com/office/2006/metadata/properties" xmlns:ns2="1524aa96-0548-4032-831c-6ad4917f6cec" xmlns:ns3="aa8ec99c-56ea-47e7-89f4-9a3bcd158ce2" targetNamespace="http://schemas.microsoft.com/office/2006/metadata/properties" ma:root="true" ma:fieldsID="c8b114e36c474ef6cf2f023090a3f200" ns2:_="" ns3:_="">
    <xsd:import namespace="1524aa96-0548-4032-831c-6ad4917f6cec"/>
    <xsd:import namespace="aa8ec99c-56ea-47e7-89f4-9a3bcd158c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4aa96-0548-4032-831c-6ad4917f6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4185fa9-8ff1-4075-a820-f9f8b54aee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umentType" ma:index="21" nillable="true" ma:displayName="Document Type" ma:format="Dropdown" ma:internalName="DocumentType">
      <xsd:simpleType>
        <xsd:restriction base="dms:Choice">
          <xsd:enumeration value="Invoice"/>
          <xsd:enumeration value="Tracking Sheet"/>
          <xsd:enumeration value="Reference"/>
          <xsd:enumeration value="Igno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ec99c-56ea-47e7-89f4-9a3bcd158ce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111d1c9-52ac-48d4-ba8e-7eab96e38337}" ma:internalName="TaxCatchAll" ma:showField="CatchAllData" ma:web="aa8ec99c-56ea-47e7-89f4-9a3bcd158c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1524aa96-0548-4032-831c-6ad4917f6cec" xsi:nil="true"/>
    <TaxCatchAll xmlns="aa8ec99c-56ea-47e7-89f4-9a3bcd158ce2" xsi:nil="true"/>
    <lcf76f155ced4ddcb4097134ff3c332f xmlns="1524aa96-0548-4032-831c-6ad4917f6ce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FD1F9-2DF4-4201-BA22-90BB8475C06C}"/>
</file>

<file path=customXml/itemProps2.xml><?xml version="1.0" encoding="utf-8"?>
<ds:datastoreItem xmlns:ds="http://schemas.openxmlformats.org/officeDocument/2006/customXml" ds:itemID="{C0EC0D71-F6FA-461F-B0E7-ED5B2318376B}"/>
</file>

<file path=customXml/itemProps3.xml><?xml version="1.0" encoding="utf-8"?>
<ds:datastoreItem xmlns:ds="http://schemas.openxmlformats.org/officeDocument/2006/customXml" ds:itemID="{B8FB521B-9DAE-4DD6-AD08-F34B2F46CCC5}"/>
</file>

<file path=docProps/app.xml><?xml version="1.0" encoding="utf-8"?>
<Properties xmlns="http://schemas.openxmlformats.org/officeDocument/2006/extended-properties" xmlns:vt="http://schemas.openxmlformats.org/officeDocument/2006/docPropsVTypes">
  <Template>CCCTA Presentation Theme</Template>
  <TotalTime>39845</TotalTime>
  <Words>184</Words>
  <Application>Microsoft Office PowerPoint</Application>
  <PresentationFormat>Widescreen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CCCTA Presentation Theme</vt:lpstr>
      <vt:lpstr>Measure J Line 20a TRANSPAC Presentation</vt:lpstr>
      <vt:lpstr>County Connection LINK Extended Service Area &amp;  Rural Lifeline Transportation Program</vt:lpstr>
      <vt:lpstr>                  Travel Training: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Bishop Ranch Service Restructure</dc:title>
  <dc:creator>Melody Reebs</dc:creator>
  <cp:lastModifiedBy>John Sanderson</cp:lastModifiedBy>
  <cp:revision>411</cp:revision>
  <cp:lastPrinted>2025-12-24T18:25:28Z</cp:lastPrinted>
  <dcterms:created xsi:type="dcterms:W3CDTF">2019-04-04T17:50:52Z</dcterms:created>
  <dcterms:modified xsi:type="dcterms:W3CDTF">2026-03-11T19:17:42Z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0x01010059C9517EE8BC04458361DDC0D7533CBF</vt:lpwstr>
  </property>
  <property fmtid="{D5CDD505-2E9C-101B-9397-08002B2CF9AE}" pid="3" name="MediaServiceImageTags">
    <vt:lpwstr/>
  </property>
</Properties>
</file>